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5" r:id="rId3"/>
    <p:sldId id="266" r:id="rId4"/>
    <p:sldId id="257" r:id="rId5"/>
    <p:sldId id="259" r:id="rId6"/>
    <p:sldId id="267" r:id="rId7"/>
    <p:sldId id="269" r:id="rId8"/>
    <p:sldId id="260" r:id="rId9"/>
    <p:sldId id="270" r:id="rId10"/>
    <p:sldId id="268" r:id="rId11"/>
    <p:sldId id="261" r:id="rId12"/>
    <p:sldId id="262" r:id="rId13"/>
    <p:sldId id="272" r:id="rId14"/>
    <p:sldId id="264" r:id="rId15"/>
    <p:sldId id="271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91D11899-E72E-453E-B0D8-20AD08009693}">
          <p14:sldIdLst>
            <p14:sldId id="256"/>
            <p14:sldId id="265"/>
            <p14:sldId id="266"/>
            <p14:sldId id="257"/>
            <p14:sldId id="259"/>
            <p14:sldId id="267"/>
            <p14:sldId id="269"/>
            <p14:sldId id="260"/>
            <p14:sldId id="270"/>
            <p14:sldId id="268"/>
            <p14:sldId id="261"/>
          </p14:sldIdLst>
        </p14:section>
        <p14:section name="Раздел без заголовка" id="{6DCDEE6D-ED0C-4E53-87FD-8AE29B43B2A9}">
          <p14:sldIdLst>
            <p14:sldId id="262"/>
            <p14:sldId id="272"/>
            <p14:sldId id="264"/>
            <p14:sldId id="271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_____Microsoft_Office_Excel1.xlsx"/><Relationship Id="rId1" Type="http://schemas.openxmlformats.org/officeDocument/2006/relationships/image" Target="../media/image1.jpeg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2128" b="1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Опрос обучающихся 2 - 4 классов </a:t>
            </a:r>
          </a:p>
        </c:rich>
      </c:tx>
      <c:layout>
        <c:manualLayout>
          <c:xMode val="edge"/>
          <c:yMode val="edge"/>
          <c:x val="0.28912580315287789"/>
          <c:y val="6.2917487991747914E-2"/>
        </c:manualLayout>
      </c:layout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0.14723063515001283"/>
          <c:y val="0.28555083535447445"/>
          <c:w val="0.33007889422186926"/>
          <c:h val="0.7144491646455257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spPr>
              <a:blipFill>
                <a:blip xmlns:r="http://schemas.openxmlformats.org/officeDocument/2006/relationships" r:embed="rId1">
                  <a:duotone>
                    <a:schemeClr val="accent1">
                      <a:shade val="74000"/>
                      <a:satMod val="130000"/>
                      <a:lumMod val="90000"/>
                    </a:schemeClr>
                    <a:schemeClr val="accent1">
                      <a:tint val="94000"/>
                      <a:satMod val="120000"/>
                      <a:lumMod val="104000"/>
                    </a:schemeClr>
                  </a:duotone>
                </a:blip>
                <a:tile tx="0" ty="0" sx="100000" sy="100000" flip="none" algn="tl"/>
              </a:blipFill>
              <a:ln>
                <a:noFill/>
              </a:ln>
              <a:effectLst>
                <a:innerShdw blurRad="25400" dist="12700" dir="13500000">
                  <a:srgbClr val="000000">
                    <a:alpha val="45000"/>
                  </a:srgb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E29-4B99-861B-DF10422C3E3F}"/>
              </c:ext>
            </c:extLst>
          </c:dPt>
          <c:dPt>
            <c:idx val="1"/>
            <c:spPr>
              <a:blipFill>
                <a:blip xmlns:r="http://schemas.openxmlformats.org/officeDocument/2006/relationships" r:embed="rId1">
                  <a:duotone>
                    <a:schemeClr val="accent2">
                      <a:shade val="74000"/>
                      <a:satMod val="130000"/>
                      <a:lumMod val="90000"/>
                    </a:schemeClr>
                    <a:schemeClr val="accent2">
                      <a:tint val="94000"/>
                      <a:satMod val="120000"/>
                      <a:lumMod val="104000"/>
                    </a:schemeClr>
                  </a:duotone>
                </a:blip>
                <a:tile tx="0" ty="0" sx="100000" sy="100000" flip="none" algn="tl"/>
              </a:blipFill>
              <a:ln>
                <a:noFill/>
              </a:ln>
              <a:effectLst>
                <a:innerShdw blurRad="25400" dist="12700" dir="13500000">
                  <a:srgbClr val="000000">
                    <a:alpha val="45000"/>
                  </a:srgb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E29-4B99-861B-DF10422C3E3F}"/>
              </c:ext>
            </c:extLst>
          </c:dPt>
          <c:dPt>
            <c:idx val="2"/>
            <c:spPr>
              <a:blipFill>
                <a:blip xmlns:r="http://schemas.openxmlformats.org/officeDocument/2006/relationships" r:embed="rId1">
                  <a:duotone>
                    <a:schemeClr val="accent3">
                      <a:shade val="74000"/>
                      <a:satMod val="130000"/>
                      <a:lumMod val="90000"/>
                    </a:schemeClr>
                    <a:schemeClr val="accent3">
                      <a:tint val="94000"/>
                      <a:satMod val="120000"/>
                      <a:lumMod val="104000"/>
                    </a:schemeClr>
                  </a:duotone>
                </a:blip>
                <a:tile tx="0" ty="0" sx="100000" sy="100000" flip="none" algn="tl"/>
              </a:blipFill>
              <a:ln>
                <a:noFill/>
              </a:ln>
              <a:effectLst>
                <a:innerShdw blurRad="25400" dist="12700" dir="13500000">
                  <a:srgbClr val="000000">
                    <a:alpha val="45000"/>
                  </a:srgb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E29-4B99-861B-DF10422C3E3F}"/>
              </c:ext>
            </c:extLst>
          </c:dPt>
          <c:dPt>
            <c:idx val="3"/>
            <c:spPr>
              <a:blipFill>
                <a:blip xmlns:r="http://schemas.openxmlformats.org/officeDocument/2006/relationships" r:embed="rId1">
                  <a:duotone>
                    <a:schemeClr val="accent4">
                      <a:shade val="74000"/>
                      <a:satMod val="130000"/>
                      <a:lumMod val="90000"/>
                    </a:schemeClr>
                    <a:schemeClr val="accent4">
                      <a:tint val="94000"/>
                      <a:satMod val="120000"/>
                      <a:lumMod val="104000"/>
                    </a:schemeClr>
                  </a:duotone>
                </a:blip>
                <a:tile tx="0" ty="0" sx="100000" sy="100000" flip="none" algn="tl"/>
              </a:blipFill>
              <a:ln>
                <a:noFill/>
              </a:ln>
              <a:effectLst>
                <a:innerShdw blurRad="25400" dist="12700" dir="13500000">
                  <a:srgbClr val="000000">
                    <a:alpha val="45000"/>
                  </a:srgb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E29-4B99-861B-DF10422C3E3F}"/>
              </c:ext>
            </c:extLst>
          </c:dPt>
          <c:dLbls>
            <c:dLbl>
              <c:idx val="0"/>
              <c:layout>
                <c:manualLayout>
                  <c:x val="-0.11398935051575715"/>
                  <c:y val="9.6166947759182969E-2"/>
                </c:manualLayout>
              </c:layout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E29-4B99-861B-DF10422C3E3F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8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</c:dLbl>
            <c:dLbl>
              <c:idx val="2"/>
              <c:layout>
                <c:manualLayout>
                  <c:x val="1.2925661116232704E-2"/>
                  <c:y val="-0.10656989413359422"/>
                </c:manualLayout>
              </c:layout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BE29-4B99-861B-DF10422C3E3F}"/>
                </c:ext>
              </c:extLst>
            </c:dLbl>
            <c:dLbl>
              <c:idx val="3"/>
              <c:layout>
                <c:manualLayout>
                  <c:x val="0.10595313536801063"/>
                  <c:y val="0.11137137822133539"/>
                </c:manualLayout>
              </c:layout>
              <c:dLblPos val="bestFit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BE29-4B99-861B-DF10422C3E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estFit"/>
            <c:showVal val="1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Что такое ветстанция?</c:v>
                </c:pt>
                <c:pt idx="1">
                  <c:v>Когда она появилась в городе?</c:v>
                </c:pt>
                <c:pt idx="2">
                  <c:v>Обращались к ним за помощью?</c:v>
                </c:pt>
                <c:pt idx="3">
                  <c:v>Какую пользу она приносит? 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0.38000000000000006</c:v>
                </c:pt>
                <c:pt idx="1">
                  <c:v>0</c:v>
                </c:pt>
                <c:pt idx="2">
                  <c:v>0.31000000000000005</c:v>
                </c:pt>
                <c:pt idx="3">
                  <c:v>0.35000000000000003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E29-4B99-861B-DF10422C3E3F}"/>
            </c:ext>
          </c:extLst>
        </c:ser>
        <c:dLbls>
          <c:showVal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4690921079198727"/>
          <c:y val="0.27423587749816564"/>
          <c:w val="0.23253926025480617"/>
          <c:h val="0.7233081823978240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2">
                  <a:alpha val="96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C7DE4-2583-4819-9752-B925A7DD8FF2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7F2413-B819-4A15-9A39-CBAD1B1160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76670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7F2413-B819-4A15-9A39-CBAD1B11606D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718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15986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8724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11268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589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75373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5315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1384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55814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2634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3066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897618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43513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1853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579043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419504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2642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4146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997EB1-D32F-46DA-B7AB-BCCC15C7D245}" type="datetimeFigureOut">
              <a:rPr lang="ru-RU" smtClean="0"/>
              <a:pPr/>
              <a:t>13.05.2025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DA2B3D0-2107-41C7-AA1B-BA07BC73F4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863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Копейской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ветеринарной станции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lvl="0" algn="r">
              <a:buClr>
                <a:srgbClr val="83992A"/>
              </a:buClr>
            </a:pP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ученица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класса </a:t>
            </a:r>
          </a:p>
          <a:p>
            <a:pPr lvl="0" algn="r">
              <a:buClr>
                <a:srgbClr val="83992A"/>
              </a:buClr>
            </a:pP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«СОШ № 21»</a:t>
            </a:r>
          </a:p>
          <a:p>
            <a:pPr lvl="0" algn="r">
              <a:buClr>
                <a:srgbClr val="83992A"/>
              </a:buClr>
            </a:pP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Евгения Черепанова</a:t>
            </a:r>
            <a:endParaRPr lang="ru-RU" sz="1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r">
              <a:buClr>
                <a:srgbClr val="83992A"/>
              </a:buClr>
            </a:pP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Черепанова Т.А.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482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kern="0" dirty="0">
                <a:ln>
                  <a:noFill/>
                </a:ln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400" kern="0" dirty="0">
                <a:ln>
                  <a:noFill/>
                </a:ln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исследование информации об истории ветеринарной станции Копейска.</a:t>
            </a:r>
            <a:r>
              <a:rPr lang="ru-RU" sz="2400" kern="0" dirty="0">
                <a:ln>
                  <a:noFill/>
                </a:ln>
                <a:solidFill>
                  <a:srgbClr val="21212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kern="0" dirty="0">
                <a:ln>
                  <a:noFill/>
                </a:ln>
                <a:solidFill>
                  <a:srgbClr val="21212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sz="28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историю ветеринарии в нашей стране.</a:t>
            </a:r>
          </a:p>
          <a:p>
            <a:pPr marL="342900" lvl="0" indent="-34290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историю создания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Копейской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ветеринарной станции.</a:t>
            </a:r>
          </a:p>
          <a:p>
            <a:pPr marL="342900" lvl="0" indent="-34290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Провести опрос среди обучающихся 2-4 классов, знают ли они историю создания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Копейской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ветстанции.</a:t>
            </a:r>
          </a:p>
          <a:p>
            <a:pPr marL="342900" lvl="0" indent="-34290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Составить </a:t>
            </a:r>
            <a:r>
              <a:rPr lang="ru-RU" sz="20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памятку по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уходу за домашними питомцами и адресом ветеринарной станции.</a:t>
            </a:r>
            <a:endParaRPr lang="ru-RU" sz="1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 defTabSz="9144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</a:pP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3866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45432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ветеринарная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г.Копейска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5094" y="2398815"/>
            <a:ext cx="4342708" cy="365760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53787" y="2398816"/>
            <a:ext cx="4381996" cy="3788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448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Гипотеза: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предполагаем, что через  изучение истории ветеринарной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станции </a:t>
            </a:r>
            <a:r>
              <a:rPr lang="ru-RU" sz="4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мы пополним свои знания об истории родного </a:t>
            </a:r>
            <a:r>
              <a:rPr lang="ru-RU" sz="4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города, о пользе ветстанции для животных.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78371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Копейская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ветстанция находится по адресу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ул.Дунднича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4б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02577" y="1971304"/>
            <a:ext cx="6187044" cy="4370119"/>
          </a:xfrm>
        </p:spPr>
      </p:pic>
    </p:spTree>
    <p:extLst>
      <p:ext uri="{BB962C8B-B14F-4D97-AF65-F5344CB8AC3E}">
        <p14:creationId xmlns:p14="http://schemas.microsoft.com/office/powerpoint/2010/main" xmlns="" val="355846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Операционная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 Жени с книгой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771" y="1971304"/>
            <a:ext cx="4991387" cy="43463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1" y="1995055"/>
            <a:ext cx="5358062" cy="431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452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5024" y="2256312"/>
            <a:ext cx="4762006" cy="400198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02035" y="2268188"/>
            <a:ext cx="5189517" cy="397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28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3158" y="771896"/>
            <a:ext cx="10034650" cy="1151907"/>
          </a:xfrm>
        </p:spPr>
        <p:txBody>
          <a:bodyPr/>
          <a:lstStyle/>
          <a:p>
            <a:r>
              <a:rPr lang="ru-RU" sz="28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</a:t>
            </a:r>
            <a:r>
              <a:rPr lang="ru-RU" sz="2800" b="1" dirty="0" err="1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Копейской</a:t>
            </a:r>
            <a:r>
              <a:rPr lang="ru-RU" sz="28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ветеринарной станции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1278" y="1911927"/>
            <a:ext cx="7908966" cy="401385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Ветеринарная служба Копейска начала свое существование практически с момента основания города (1907г.).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1965 году было построено здание ветстанции на территории бывшего конного двора шахты 4/б в поселке второго участка. Здесь ветстанция находится 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сейчас.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84624" y="1988953"/>
            <a:ext cx="2299382" cy="39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312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Ветеринарный отдел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Копейского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городского округа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8146" y="2185060"/>
            <a:ext cx="10675916" cy="4180113"/>
          </a:xfrm>
        </p:spPr>
      </p:pic>
    </p:spTree>
    <p:extLst>
      <p:ext uri="{BB962C8B-B14F-4D97-AF65-F5344CB8AC3E}">
        <p14:creationId xmlns:p14="http://schemas.microsoft.com/office/powerpoint/2010/main" xmlns="" val="91874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97039" y="973777"/>
            <a:ext cx="5192055" cy="52607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019" y="997527"/>
            <a:ext cx="4892635" cy="518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3707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405" y="736270"/>
            <a:ext cx="5807033" cy="1686296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обучающихся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99408" y="2557463"/>
            <a:ext cx="4096987" cy="346332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1067" y="783771"/>
            <a:ext cx="4083628" cy="54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541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94218806"/>
              </p:ext>
            </p:extLst>
          </p:nvPr>
        </p:nvGraphicFramePr>
        <p:xfrm>
          <a:off x="635226" y="1029820"/>
          <a:ext cx="10722585" cy="49538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13033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954" y="1090247"/>
            <a:ext cx="9363808" cy="107266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«Наши домашние питомцы»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99199" y="2162909"/>
            <a:ext cx="7871278" cy="4044460"/>
          </a:xfrm>
        </p:spPr>
      </p:pic>
    </p:spTree>
    <p:extLst>
      <p:ext uri="{BB962C8B-B14F-4D97-AF65-F5344CB8AC3E}">
        <p14:creationId xmlns:p14="http://schemas.microsoft.com/office/powerpoint/2010/main" xmlns="" val="3516946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Выдвинутая мной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что через изучение истории ветстанции мы пополним свои знания об истории родного города, о пользе ветстанции для животных,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подтвердилась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24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61655" y="3458143"/>
            <a:ext cx="9601200" cy="170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46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333</TotalTime>
  <Words>213</Words>
  <Application>Microsoft Office PowerPoint</Application>
  <PresentationFormat>Произвольный</PresentationFormat>
  <Paragraphs>33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Натуральные материалы</vt:lpstr>
      <vt:lpstr>История создания Копейской ветеринарной станции</vt:lpstr>
      <vt:lpstr>Цель: исследование информации об истории ветеринарной станции Копейска. </vt:lpstr>
      <vt:lpstr>Объект исследования:  ветеринарная станция г.Копейска.  </vt:lpstr>
      <vt:lpstr>Гипотеза: </vt:lpstr>
      <vt:lpstr>Копейская ветстанция находится по адресу ул.Дунднича, 4б</vt:lpstr>
      <vt:lpstr>Операционная</vt:lpstr>
      <vt:lpstr>Лаборатория</vt:lpstr>
      <vt:lpstr>История создания Копейской ветеринарной станции</vt:lpstr>
      <vt:lpstr>Ветеринарный отдел Копейского городского округа</vt:lpstr>
      <vt:lpstr>Слайд 10</vt:lpstr>
      <vt:lpstr>Анкетирование обучающихся </vt:lpstr>
      <vt:lpstr>Слайд 12</vt:lpstr>
      <vt:lpstr>Памятка  «Наши домашние питомцы» </vt:lpstr>
      <vt:lpstr>Заключение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создания Копейской ветеринарной станции</dc:title>
  <dc:creator>Пользователь</dc:creator>
  <cp:lastModifiedBy>Пользователь</cp:lastModifiedBy>
  <cp:revision>34</cp:revision>
  <dcterms:created xsi:type="dcterms:W3CDTF">2022-01-26T09:51:23Z</dcterms:created>
  <dcterms:modified xsi:type="dcterms:W3CDTF">2025-05-13T11:16:31Z</dcterms:modified>
</cp:coreProperties>
</file>