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20" d="100"/>
          <a:sy n="120" d="100"/>
        </p:scale>
        <p:origin x="1410" y="-14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2DCF1-8D98-46B9-A0CA-CECCD60AB5D3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9D38C-A067-41BD-B0C6-2941D3983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073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2DCF1-8D98-46B9-A0CA-CECCD60AB5D3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9D38C-A067-41BD-B0C6-2941D3983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929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2DCF1-8D98-46B9-A0CA-CECCD60AB5D3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9D38C-A067-41BD-B0C6-2941D3983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274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2DCF1-8D98-46B9-A0CA-CECCD60AB5D3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9D38C-A067-41BD-B0C6-2941D3983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5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2DCF1-8D98-46B9-A0CA-CECCD60AB5D3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9D38C-A067-41BD-B0C6-2941D3983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611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2DCF1-8D98-46B9-A0CA-CECCD60AB5D3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9D38C-A067-41BD-B0C6-2941D3983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156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2DCF1-8D98-46B9-A0CA-CECCD60AB5D3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9D38C-A067-41BD-B0C6-2941D3983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712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2DCF1-8D98-46B9-A0CA-CECCD60AB5D3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9D38C-A067-41BD-B0C6-2941D3983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3393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2DCF1-8D98-46B9-A0CA-CECCD60AB5D3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9D38C-A067-41BD-B0C6-2941D3983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2607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2DCF1-8D98-46B9-A0CA-CECCD60AB5D3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9D38C-A067-41BD-B0C6-2941D3983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224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2DCF1-8D98-46B9-A0CA-CECCD60AB5D3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9D38C-A067-41BD-B0C6-2941D3983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8082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6C2DCF1-8D98-46B9-A0CA-CECCD60AB5D3}" type="datetimeFigureOut">
              <a:rPr lang="ru-RU" smtClean="0"/>
              <a:t>11.11.2025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59D38C-A067-41BD-B0C6-2941D3983B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815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accent2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мка 2">
            <a:extLst>
              <a:ext uri="{FF2B5EF4-FFF2-40B4-BE49-F238E27FC236}">
                <a16:creationId xmlns:a16="http://schemas.microsoft.com/office/drawing/2014/main" id="{65536AC0-BB6B-7165-0B35-A7C9EB90D338}"/>
              </a:ext>
            </a:extLst>
          </p:cNvPr>
          <p:cNvSpPr/>
          <p:nvPr/>
        </p:nvSpPr>
        <p:spPr>
          <a:xfrm>
            <a:off x="204281" y="100519"/>
            <a:ext cx="6485106" cy="9675779"/>
          </a:xfrm>
          <a:prstGeom prst="frame">
            <a:avLst>
              <a:gd name="adj1" fmla="val 900"/>
            </a:avLst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060A44-C696-DD92-85FB-B35D999C174F}"/>
              </a:ext>
            </a:extLst>
          </p:cNvPr>
          <p:cNvSpPr txBox="1"/>
          <p:nvPr/>
        </p:nvSpPr>
        <p:spPr>
          <a:xfrm>
            <a:off x="1606684" y="262908"/>
            <a:ext cx="3488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637FA8-979F-8208-6E7E-73641238A20E}"/>
              </a:ext>
            </a:extLst>
          </p:cNvPr>
          <p:cNvSpPr txBox="1"/>
          <p:nvPr/>
        </p:nvSpPr>
        <p:spPr>
          <a:xfrm>
            <a:off x="1606684" y="698795"/>
            <a:ext cx="3835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ВИДЫ ИНФОРМАЦИИ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16E0089D-0A91-D7D4-3AF6-60FF9C6F5267}"/>
              </a:ext>
            </a:extLst>
          </p:cNvPr>
          <p:cNvCxnSpPr>
            <a:cxnSpLocks/>
          </p:cNvCxnSpPr>
          <p:nvPr/>
        </p:nvCxnSpPr>
        <p:spPr>
          <a:xfrm>
            <a:off x="3438772" y="1323620"/>
            <a:ext cx="0" cy="825385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Знак умножения 18">
            <a:hlinkClick r:id="" action="ppaction://hlinkshowjump?jump=endshow"/>
            <a:extLst>
              <a:ext uri="{FF2B5EF4-FFF2-40B4-BE49-F238E27FC236}">
                <a16:creationId xmlns:a16="http://schemas.microsoft.com/office/drawing/2014/main" id="{157A4C2E-1EC9-CBD9-99DF-E2FAD4F81681}"/>
              </a:ext>
            </a:extLst>
          </p:cNvPr>
          <p:cNvSpPr/>
          <p:nvPr/>
        </p:nvSpPr>
        <p:spPr>
          <a:xfrm>
            <a:off x="6037634" y="324256"/>
            <a:ext cx="350196" cy="421532"/>
          </a:xfrm>
          <a:prstGeom prst="mathMultiply">
            <a:avLst/>
          </a:prstGeom>
          <a:solidFill>
            <a:srgbClr val="FF0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Мультимедиа1">
            <a:hlinkClick r:id="" action="ppaction://media"/>
            <a:extLst>
              <a:ext uri="{FF2B5EF4-FFF2-40B4-BE49-F238E27FC236}">
                <a16:creationId xmlns:a16="http://schemas.microsoft.com/office/drawing/2014/main" id="{35ACE716-3ECA-FB82-33F2-1A1EB67B12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726660" y="2569091"/>
            <a:ext cx="586371" cy="586371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A5D871C3-EBAE-4EE0-EA69-6A2B9CD30BA9}"/>
              </a:ext>
            </a:extLst>
          </p:cNvPr>
          <p:cNvSpPr txBox="1"/>
          <p:nvPr/>
        </p:nvSpPr>
        <p:spPr>
          <a:xfrm>
            <a:off x="343129" y="1277799"/>
            <a:ext cx="29773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По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способу восприятия человеком различают следующие виды информации: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1 в">
            <a:extLst>
              <a:ext uri="{FF2B5EF4-FFF2-40B4-BE49-F238E27FC236}">
                <a16:creationId xmlns:a16="http://schemas.microsoft.com/office/drawing/2014/main" id="{D3968710-2CD3-3410-33F7-95928C008808}"/>
              </a:ext>
            </a:extLst>
          </p:cNvPr>
          <p:cNvSpPr txBox="1"/>
          <p:nvPr/>
        </p:nvSpPr>
        <p:spPr>
          <a:xfrm>
            <a:off x="851643" y="2247017"/>
            <a:ext cx="2499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текстовую, числовую, графическую, табличную;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2">
            <a:extLst>
              <a:ext uri="{FF2B5EF4-FFF2-40B4-BE49-F238E27FC236}">
                <a16:creationId xmlns:a16="http://schemas.microsoft.com/office/drawing/2014/main" id="{ADC80933-6760-107F-A980-BAFEFF8A7CB6}"/>
              </a:ext>
            </a:extLst>
          </p:cNvPr>
          <p:cNvSpPr txBox="1"/>
          <p:nvPr/>
        </p:nvSpPr>
        <p:spPr>
          <a:xfrm>
            <a:off x="836530" y="2824411"/>
            <a:ext cx="24839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визуальную, звуковую,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вкусовую,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тактильную,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обонятельную; 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3">
            <a:extLst>
              <a:ext uri="{FF2B5EF4-FFF2-40B4-BE49-F238E27FC236}">
                <a16:creationId xmlns:a16="http://schemas.microsoft.com/office/drawing/2014/main" id="{74F937B2-8CC5-4620-B31E-7C2E55DD6F21}"/>
              </a:ext>
            </a:extLst>
          </p:cNvPr>
          <p:cNvSpPr txBox="1"/>
          <p:nvPr/>
        </p:nvSpPr>
        <p:spPr>
          <a:xfrm>
            <a:off x="814200" y="3549747"/>
            <a:ext cx="27151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научную, социальную, политическую, экономическую.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 1 верно">
            <a:extLst>
              <a:ext uri="{FF2B5EF4-FFF2-40B4-BE49-F238E27FC236}">
                <a16:creationId xmlns:a16="http://schemas.microsoft.com/office/drawing/2014/main" id="{F82EC480-7F44-3675-040E-9685359B9150}"/>
              </a:ext>
            </a:extLst>
          </p:cNvPr>
          <p:cNvSpPr/>
          <p:nvPr/>
        </p:nvSpPr>
        <p:spPr>
          <a:xfrm>
            <a:off x="441246" y="2966685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2">
            <a:extLst>
              <a:ext uri="{FF2B5EF4-FFF2-40B4-BE49-F238E27FC236}">
                <a16:creationId xmlns:a16="http://schemas.microsoft.com/office/drawing/2014/main" id="{866DB420-23DC-0D0B-CCF8-A6711FB0DD8E}"/>
              </a:ext>
            </a:extLst>
          </p:cNvPr>
          <p:cNvSpPr/>
          <p:nvPr/>
        </p:nvSpPr>
        <p:spPr>
          <a:xfrm>
            <a:off x="441247" y="2349836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3">
            <a:extLst>
              <a:ext uri="{FF2B5EF4-FFF2-40B4-BE49-F238E27FC236}">
                <a16:creationId xmlns:a16="http://schemas.microsoft.com/office/drawing/2014/main" id="{3A6567DD-382B-F87F-6B86-4B38FC4E0614}"/>
              </a:ext>
            </a:extLst>
          </p:cNvPr>
          <p:cNvSpPr/>
          <p:nvPr/>
        </p:nvSpPr>
        <p:spPr>
          <a:xfrm>
            <a:off x="451164" y="3611448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F8A0521-D009-2294-0694-A0F659BCE45B}"/>
              </a:ext>
            </a:extLst>
          </p:cNvPr>
          <p:cNvSpPr txBox="1"/>
          <p:nvPr/>
        </p:nvSpPr>
        <p:spPr>
          <a:xfrm>
            <a:off x="3517904" y="1252110"/>
            <a:ext cx="283079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Информация, представленная в виде изображений, чертежей, схем, называется: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1 в">
            <a:extLst>
              <a:ext uri="{FF2B5EF4-FFF2-40B4-BE49-F238E27FC236}">
                <a16:creationId xmlns:a16="http://schemas.microsoft.com/office/drawing/2014/main" id="{94B177FD-C958-373F-BD03-8D85FEFEFC2D}"/>
              </a:ext>
            </a:extLst>
          </p:cNvPr>
          <p:cNvSpPr txBox="1"/>
          <p:nvPr/>
        </p:nvSpPr>
        <p:spPr>
          <a:xfrm>
            <a:off x="4203724" y="2365898"/>
            <a:ext cx="19422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текстовой;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2">
            <a:extLst>
              <a:ext uri="{FF2B5EF4-FFF2-40B4-BE49-F238E27FC236}">
                <a16:creationId xmlns:a16="http://schemas.microsoft.com/office/drawing/2014/main" id="{23633A9A-DEB9-8FB1-1F5A-59593261B52D}"/>
              </a:ext>
            </a:extLst>
          </p:cNvPr>
          <p:cNvSpPr txBox="1"/>
          <p:nvPr/>
        </p:nvSpPr>
        <p:spPr>
          <a:xfrm>
            <a:off x="4181568" y="2973864"/>
            <a:ext cx="17172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числовой;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3">
            <a:extLst>
              <a:ext uri="{FF2B5EF4-FFF2-40B4-BE49-F238E27FC236}">
                <a16:creationId xmlns:a16="http://schemas.microsoft.com/office/drawing/2014/main" id="{9929A6F0-9075-EC98-72CC-156AAA305C02}"/>
              </a:ext>
            </a:extLst>
          </p:cNvPr>
          <p:cNvSpPr txBox="1"/>
          <p:nvPr/>
        </p:nvSpPr>
        <p:spPr>
          <a:xfrm>
            <a:off x="4181568" y="3684761"/>
            <a:ext cx="20663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графической.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п2">
            <a:extLst>
              <a:ext uri="{FF2B5EF4-FFF2-40B4-BE49-F238E27FC236}">
                <a16:creationId xmlns:a16="http://schemas.microsoft.com/office/drawing/2014/main" id="{58AA4946-E1F6-2D91-6F2D-7AF72048CEE5}"/>
              </a:ext>
            </a:extLst>
          </p:cNvPr>
          <p:cNvSpPr/>
          <p:nvPr/>
        </p:nvSpPr>
        <p:spPr>
          <a:xfrm>
            <a:off x="3683947" y="2966685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 1 верно">
            <a:extLst>
              <a:ext uri="{FF2B5EF4-FFF2-40B4-BE49-F238E27FC236}">
                <a16:creationId xmlns:a16="http://schemas.microsoft.com/office/drawing/2014/main" id="{D4D388AF-26BA-1D50-A41C-5D3DDBB9FBE2}"/>
              </a:ext>
            </a:extLst>
          </p:cNvPr>
          <p:cNvSpPr/>
          <p:nvPr/>
        </p:nvSpPr>
        <p:spPr>
          <a:xfrm>
            <a:off x="3700648" y="3613360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3">
            <a:extLst>
              <a:ext uri="{FF2B5EF4-FFF2-40B4-BE49-F238E27FC236}">
                <a16:creationId xmlns:a16="http://schemas.microsoft.com/office/drawing/2014/main" id="{A8B1DC33-4EFB-A64B-63A7-3E30E4EE22F3}"/>
              </a:ext>
            </a:extLst>
          </p:cNvPr>
          <p:cNvSpPr/>
          <p:nvPr/>
        </p:nvSpPr>
        <p:spPr>
          <a:xfrm>
            <a:off x="3664338" y="2352565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0485B5D-7B5D-45BD-9E13-3D693A23EB97}"/>
              </a:ext>
            </a:extLst>
          </p:cNvPr>
          <p:cNvSpPr txBox="1"/>
          <p:nvPr/>
        </p:nvSpPr>
        <p:spPr>
          <a:xfrm>
            <a:off x="406127" y="4357761"/>
            <a:ext cx="283079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Какой вид информации человек получает с помощью органов слуха?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1 в">
            <a:extLst>
              <a:ext uri="{FF2B5EF4-FFF2-40B4-BE49-F238E27FC236}">
                <a16:creationId xmlns:a16="http://schemas.microsoft.com/office/drawing/2014/main" id="{314DC864-6E2F-75EA-62F5-BAEDB625F202}"/>
              </a:ext>
            </a:extLst>
          </p:cNvPr>
          <p:cNvSpPr txBox="1"/>
          <p:nvPr/>
        </p:nvSpPr>
        <p:spPr>
          <a:xfrm>
            <a:off x="843234" y="5381219"/>
            <a:ext cx="25955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тактильную (осязательную),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2">
            <a:extLst>
              <a:ext uri="{FF2B5EF4-FFF2-40B4-BE49-F238E27FC236}">
                <a16:creationId xmlns:a16="http://schemas.microsoft.com/office/drawing/2014/main" id="{E33D592E-8A60-1B96-F2D3-51717E4A2133}"/>
              </a:ext>
            </a:extLst>
          </p:cNvPr>
          <p:cNvSpPr txBox="1"/>
          <p:nvPr/>
        </p:nvSpPr>
        <p:spPr>
          <a:xfrm>
            <a:off x="845183" y="5979027"/>
            <a:ext cx="22111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звуковую (аудиальную),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3">
            <a:extLst>
              <a:ext uri="{FF2B5EF4-FFF2-40B4-BE49-F238E27FC236}">
                <a16:creationId xmlns:a16="http://schemas.microsoft.com/office/drawing/2014/main" id="{3D820178-2997-B2A5-54E3-615257DE934B}"/>
              </a:ext>
            </a:extLst>
          </p:cNvPr>
          <p:cNvSpPr txBox="1"/>
          <p:nvPr/>
        </p:nvSpPr>
        <p:spPr>
          <a:xfrm>
            <a:off x="851643" y="6568517"/>
            <a:ext cx="2631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визуальную (зрительную).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п 1 верно">
            <a:extLst>
              <a:ext uri="{FF2B5EF4-FFF2-40B4-BE49-F238E27FC236}">
                <a16:creationId xmlns:a16="http://schemas.microsoft.com/office/drawing/2014/main" id="{94B2A361-E3ED-24E0-FA17-C1612E0FCDC6}"/>
              </a:ext>
            </a:extLst>
          </p:cNvPr>
          <p:cNvSpPr/>
          <p:nvPr/>
        </p:nvSpPr>
        <p:spPr>
          <a:xfrm>
            <a:off x="446690" y="5987627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2">
            <a:extLst>
              <a:ext uri="{FF2B5EF4-FFF2-40B4-BE49-F238E27FC236}">
                <a16:creationId xmlns:a16="http://schemas.microsoft.com/office/drawing/2014/main" id="{A735586E-D06E-5278-BA54-80B10FE077DE}"/>
              </a:ext>
            </a:extLst>
          </p:cNvPr>
          <p:cNvSpPr/>
          <p:nvPr/>
        </p:nvSpPr>
        <p:spPr>
          <a:xfrm>
            <a:off x="451601" y="5403784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3">
            <a:extLst>
              <a:ext uri="{FF2B5EF4-FFF2-40B4-BE49-F238E27FC236}">
                <a16:creationId xmlns:a16="http://schemas.microsoft.com/office/drawing/2014/main" id="{C76F55EA-9A20-82D2-DAC4-8B00465E02D7}"/>
              </a:ext>
            </a:extLst>
          </p:cNvPr>
          <p:cNvSpPr/>
          <p:nvPr/>
        </p:nvSpPr>
        <p:spPr>
          <a:xfrm>
            <a:off x="456360" y="6580198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D45C744-A9E3-0A3C-DD3E-59D1A9BFFDD5}"/>
              </a:ext>
            </a:extLst>
          </p:cNvPr>
          <p:cNvSpPr txBox="1"/>
          <p:nvPr/>
        </p:nvSpPr>
        <p:spPr>
          <a:xfrm>
            <a:off x="3491817" y="4356986"/>
            <a:ext cx="2979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К какой форме представления относится информация, записанная с помощью букв и символов естественного языка?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1 в">
            <a:extLst>
              <a:ext uri="{FF2B5EF4-FFF2-40B4-BE49-F238E27FC236}">
                <a16:creationId xmlns:a16="http://schemas.microsoft.com/office/drawing/2014/main" id="{4BFCBF25-B286-F033-56E1-CD62BFAD9587}"/>
              </a:ext>
            </a:extLst>
          </p:cNvPr>
          <p:cNvSpPr txBox="1"/>
          <p:nvPr/>
        </p:nvSpPr>
        <p:spPr>
          <a:xfrm>
            <a:off x="4181568" y="5532433"/>
            <a:ext cx="1996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графической;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2">
            <a:extLst>
              <a:ext uri="{FF2B5EF4-FFF2-40B4-BE49-F238E27FC236}">
                <a16:creationId xmlns:a16="http://schemas.microsoft.com/office/drawing/2014/main" id="{94DDE159-A6F8-AEF3-A888-B83EEB4E464B}"/>
              </a:ext>
            </a:extLst>
          </p:cNvPr>
          <p:cNvSpPr txBox="1"/>
          <p:nvPr/>
        </p:nvSpPr>
        <p:spPr>
          <a:xfrm>
            <a:off x="4130283" y="6069565"/>
            <a:ext cx="22215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текстовой;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3">
            <a:extLst>
              <a:ext uri="{FF2B5EF4-FFF2-40B4-BE49-F238E27FC236}">
                <a16:creationId xmlns:a16="http://schemas.microsoft.com/office/drawing/2014/main" id="{1273B1ED-0BB6-012E-2BD8-24DCC096AF6F}"/>
              </a:ext>
            </a:extLst>
          </p:cNvPr>
          <p:cNvSpPr txBox="1"/>
          <p:nvPr/>
        </p:nvSpPr>
        <p:spPr>
          <a:xfrm>
            <a:off x="4181568" y="6644600"/>
            <a:ext cx="21702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числовой.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п 1 верно">
            <a:extLst>
              <a:ext uri="{FF2B5EF4-FFF2-40B4-BE49-F238E27FC236}">
                <a16:creationId xmlns:a16="http://schemas.microsoft.com/office/drawing/2014/main" id="{5BAAF0B2-0E24-EFEA-346A-0FE5C55F92DE}"/>
              </a:ext>
            </a:extLst>
          </p:cNvPr>
          <p:cNvSpPr/>
          <p:nvPr/>
        </p:nvSpPr>
        <p:spPr>
          <a:xfrm>
            <a:off x="3663590" y="5986316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2">
            <a:extLst>
              <a:ext uri="{FF2B5EF4-FFF2-40B4-BE49-F238E27FC236}">
                <a16:creationId xmlns:a16="http://schemas.microsoft.com/office/drawing/2014/main" id="{65AF2B5C-BA84-2A66-71E8-6F4DD74B0E5A}"/>
              </a:ext>
            </a:extLst>
          </p:cNvPr>
          <p:cNvSpPr/>
          <p:nvPr/>
        </p:nvSpPr>
        <p:spPr>
          <a:xfrm>
            <a:off x="3670190" y="5398093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3">
            <a:extLst>
              <a:ext uri="{FF2B5EF4-FFF2-40B4-BE49-F238E27FC236}">
                <a16:creationId xmlns:a16="http://schemas.microsoft.com/office/drawing/2014/main" id="{6BC6986F-41D7-51D1-9576-2F1AE771520A}"/>
              </a:ext>
            </a:extLst>
          </p:cNvPr>
          <p:cNvSpPr/>
          <p:nvPr/>
        </p:nvSpPr>
        <p:spPr>
          <a:xfrm>
            <a:off x="3664337" y="6580379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0A224DB-2348-F9FA-8144-DA5E5FE06C95}"/>
              </a:ext>
            </a:extLst>
          </p:cNvPr>
          <p:cNvSpPr txBox="1"/>
          <p:nvPr/>
        </p:nvSpPr>
        <p:spPr>
          <a:xfrm>
            <a:off x="451164" y="7104767"/>
            <a:ext cx="35185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Какой вид информации воспринимается через ощущения температуры, давления, текстуры?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1 в">
            <a:extLst>
              <a:ext uri="{FF2B5EF4-FFF2-40B4-BE49-F238E27FC236}">
                <a16:creationId xmlns:a16="http://schemas.microsoft.com/office/drawing/2014/main" id="{C73807D8-C0A3-7294-1800-294F56592634}"/>
              </a:ext>
            </a:extLst>
          </p:cNvPr>
          <p:cNvSpPr txBox="1"/>
          <p:nvPr/>
        </p:nvSpPr>
        <p:spPr>
          <a:xfrm>
            <a:off x="867530" y="7904342"/>
            <a:ext cx="23853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обонятельная;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2">
            <a:extLst>
              <a:ext uri="{FF2B5EF4-FFF2-40B4-BE49-F238E27FC236}">
                <a16:creationId xmlns:a16="http://schemas.microsoft.com/office/drawing/2014/main" id="{D64A1DF0-94B6-F9A2-0F24-179FFAF89A88}"/>
              </a:ext>
            </a:extLst>
          </p:cNvPr>
          <p:cNvSpPr txBox="1"/>
          <p:nvPr/>
        </p:nvSpPr>
        <p:spPr>
          <a:xfrm>
            <a:off x="855776" y="8502087"/>
            <a:ext cx="21055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вкусовая;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3">
            <a:extLst>
              <a:ext uri="{FF2B5EF4-FFF2-40B4-BE49-F238E27FC236}">
                <a16:creationId xmlns:a16="http://schemas.microsoft.com/office/drawing/2014/main" id="{F60A3941-9088-6FBA-0921-63D820F9A1E2}"/>
              </a:ext>
            </a:extLst>
          </p:cNvPr>
          <p:cNvSpPr txBox="1"/>
          <p:nvPr/>
        </p:nvSpPr>
        <p:spPr>
          <a:xfrm>
            <a:off x="883624" y="9123804"/>
            <a:ext cx="32274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тактильная (осязательная).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п 1 верно">
            <a:extLst>
              <a:ext uri="{FF2B5EF4-FFF2-40B4-BE49-F238E27FC236}">
                <a16:creationId xmlns:a16="http://schemas.microsoft.com/office/drawing/2014/main" id="{6D9AE3A6-9D96-90B1-AA89-B55EE738D8C7}"/>
              </a:ext>
            </a:extLst>
          </p:cNvPr>
          <p:cNvSpPr/>
          <p:nvPr/>
        </p:nvSpPr>
        <p:spPr>
          <a:xfrm>
            <a:off x="436269" y="9156834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п2">
            <a:extLst>
              <a:ext uri="{FF2B5EF4-FFF2-40B4-BE49-F238E27FC236}">
                <a16:creationId xmlns:a16="http://schemas.microsoft.com/office/drawing/2014/main" id="{2075A3AB-739B-296F-80FC-22CE2977A702}"/>
              </a:ext>
            </a:extLst>
          </p:cNvPr>
          <p:cNvSpPr/>
          <p:nvPr/>
        </p:nvSpPr>
        <p:spPr>
          <a:xfrm>
            <a:off x="451164" y="7957480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п3">
            <a:extLst>
              <a:ext uri="{FF2B5EF4-FFF2-40B4-BE49-F238E27FC236}">
                <a16:creationId xmlns:a16="http://schemas.microsoft.com/office/drawing/2014/main" id="{A33A2FB8-A237-31EC-8BC2-86F3577E2A69}"/>
              </a:ext>
            </a:extLst>
          </p:cNvPr>
          <p:cNvSpPr/>
          <p:nvPr/>
        </p:nvSpPr>
        <p:spPr>
          <a:xfrm>
            <a:off x="443154" y="8557157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20612FD-0927-C576-D4CC-EEDEEAC94B91}"/>
              </a:ext>
            </a:extLst>
          </p:cNvPr>
          <p:cNvSpPr txBox="1"/>
          <p:nvPr/>
        </p:nvSpPr>
        <p:spPr>
          <a:xfrm>
            <a:off x="3557031" y="7134333"/>
            <a:ext cx="33925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Информация, выраженная с помощью чисел и математических знаков, называется: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6" name="1 в">
            <a:extLst>
              <a:ext uri="{FF2B5EF4-FFF2-40B4-BE49-F238E27FC236}">
                <a16:creationId xmlns:a16="http://schemas.microsoft.com/office/drawing/2014/main" id="{EC2C15E2-3865-08A2-F956-EB0E5AEB346C}"/>
              </a:ext>
            </a:extLst>
          </p:cNvPr>
          <p:cNvSpPr txBox="1"/>
          <p:nvPr/>
        </p:nvSpPr>
        <p:spPr>
          <a:xfrm>
            <a:off x="4136376" y="7973906"/>
            <a:ext cx="1741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числовой,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2">
            <a:extLst>
              <a:ext uri="{FF2B5EF4-FFF2-40B4-BE49-F238E27FC236}">
                <a16:creationId xmlns:a16="http://schemas.microsoft.com/office/drawing/2014/main" id="{D9FCE772-74D8-448F-B401-5EF360ADDA01}"/>
              </a:ext>
            </a:extLst>
          </p:cNvPr>
          <p:cNvSpPr txBox="1"/>
          <p:nvPr/>
        </p:nvSpPr>
        <p:spPr>
          <a:xfrm>
            <a:off x="4098352" y="8558768"/>
            <a:ext cx="25879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звуковой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аудиальной),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п 1 верно">
            <a:extLst>
              <a:ext uri="{FF2B5EF4-FFF2-40B4-BE49-F238E27FC236}">
                <a16:creationId xmlns:a16="http://schemas.microsoft.com/office/drawing/2014/main" id="{AC543761-772A-FEC3-E508-1DAE3050C561}"/>
              </a:ext>
            </a:extLst>
          </p:cNvPr>
          <p:cNvSpPr/>
          <p:nvPr/>
        </p:nvSpPr>
        <p:spPr>
          <a:xfrm>
            <a:off x="3661981" y="7959053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п2">
            <a:extLst>
              <a:ext uri="{FF2B5EF4-FFF2-40B4-BE49-F238E27FC236}">
                <a16:creationId xmlns:a16="http://schemas.microsoft.com/office/drawing/2014/main" id="{62F2618A-323D-9A22-E327-817B011EF57A}"/>
              </a:ext>
            </a:extLst>
          </p:cNvPr>
          <p:cNvSpPr/>
          <p:nvPr/>
        </p:nvSpPr>
        <p:spPr>
          <a:xfrm>
            <a:off x="3664515" y="9124447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3">
            <a:extLst>
              <a:ext uri="{FF2B5EF4-FFF2-40B4-BE49-F238E27FC236}">
                <a16:creationId xmlns:a16="http://schemas.microsoft.com/office/drawing/2014/main" id="{601014C1-D5B6-4E83-567D-5C08B69A9CD8}"/>
              </a:ext>
            </a:extLst>
          </p:cNvPr>
          <p:cNvSpPr/>
          <p:nvPr/>
        </p:nvSpPr>
        <p:spPr>
          <a:xfrm>
            <a:off x="3661981" y="8537495"/>
            <a:ext cx="395283" cy="33855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2">
            <a:extLst>
              <a:ext uri="{FF2B5EF4-FFF2-40B4-BE49-F238E27FC236}">
                <a16:creationId xmlns:a16="http://schemas.microsoft.com/office/drawing/2014/main" id="{94DDE159-A6F8-AEF3-A888-B83EEB4E464B}"/>
              </a:ext>
            </a:extLst>
          </p:cNvPr>
          <p:cNvSpPr txBox="1"/>
          <p:nvPr/>
        </p:nvSpPr>
        <p:spPr>
          <a:xfrm>
            <a:off x="4139934" y="9148042"/>
            <a:ext cx="22215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текстовой;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1944" b="62315" l="32083" r="53385">
                        <a14:foregroundMark x1="40469" y1="36574" x2="40469" y2="36574"/>
                        <a14:foregroundMark x1="40052" y1="39815" x2="40052" y2="39815"/>
                        <a14:foregroundMark x1="39740" y1="42593" x2="39740" y2="42593"/>
                        <a14:foregroundMark x1="42813" y1="41111" x2="42813" y2="41111"/>
                        <a14:foregroundMark x1="42344" y1="41389" x2="42344" y2="41389"/>
                        <a14:foregroundMark x1="41458" y1="43796" x2="41458" y2="43796"/>
                        <a14:foregroundMark x1="40781" y1="46759" x2="40781" y2="46759"/>
                        <a14:foregroundMark x1="39844" y1="48796" x2="39844" y2="48796"/>
                      </a14:backgroundRemoval>
                    </a14:imgEffect>
                  </a14:imgLayer>
                </a14:imgProps>
              </a:ext>
            </a:extLst>
          </a:blip>
          <a:srcRect l="32114" t="32526" r="47119" b="37466"/>
          <a:stretch/>
        </p:blipFill>
        <p:spPr>
          <a:xfrm>
            <a:off x="224871" y="89015"/>
            <a:ext cx="1496963" cy="1216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631914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6B24"/>
                                      </p:to>
                                    </p:animClr>
                                    <p:set>
                                      <p:cBhvr>
                                        <p:cTn id="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023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6B24"/>
                                      </p:to>
                                    </p:animClr>
                                    <p:set>
                                      <p:cBhvr>
                                        <p:cTn id="3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3023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7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6B24"/>
                                      </p:to>
                                    </p:animClr>
                                    <p:set>
                                      <p:cBhvr>
                                        <p:cTn id="5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3023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3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6B24"/>
                                      </p:to>
                                    </p:animClr>
                                    <p:set>
                                      <p:cBhvr>
                                        <p:cTn id="77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3023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86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2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93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6B24"/>
                                      </p:to>
                                    </p:animClr>
                                    <p:set>
                                      <p:cBhvr>
                                        <p:cTn id="100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3" dur="3023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09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5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16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2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196B24"/>
                                      </p:to>
                                    </p:animClr>
                                    <p:set>
                                      <p:cBhvr>
                                        <p:cTn id="123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6" dur="3023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1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32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8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39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Тема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161</TotalTime>
  <Words>189</Words>
  <Application>Microsoft Office PowerPoint</Application>
  <PresentationFormat>Лист A4 (210x297 мм)</PresentationFormat>
  <Paragraphs>26</Paragraphs>
  <Slides>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Aptos Display</vt:lpstr>
      <vt:lpstr>Aptos</vt:lpstr>
      <vt:lpstr>Times New Roman</vt:lpstr>
      <vt:lpstr>Arial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Марина Пчелинцева</dc:creator>
  <cp:lastModifiedBy>RePack by Diakov</cp:lastModifiedBy>
  <cp:revision>10</cp:revision>
  <dcterms:created xsi:type="dcterms:W3CDTF">2025-04-08T06:34:40Z</dcterms:created>
  <dcterms:modified xsi:type="dcterms:W3CDTF">2025-11-11T13:30:33Z</dcterms:modified>
</cp:coreProperties>
</file>