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82" d="100"/>
          <a:sy n="82" d="100"/>
        </p:scale>
        <p:origin x="-1614" y="-96"/>
      </p:cViewPr>
      <p:guideLst>
        <p:guide pos="2160" orient="horz"/>
        <p:guide pos="2880"/>
      </p:guideLst>
    </p:cSldViewPr>
  </p:slideViewPr>
  <p:gridSpacing cx="73736200" cy="7373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presProps" Target="presProps.xml" /><Relationship Id="rId18" Type="http://schemas.openxmlformats.org/officeDocument/2006/relationships/tableStyles" Target="tableStyles.xml" /><Relationship Id="rId19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g"/><Relationship Id="rId3" Type="http://schemas.openxmlformats.org/officeDocument/2006/relationships/image" Target="../media/image2.jpg"/><Relationship Id="rId4" Type="http://schemas.openxmlformats.org/officeDocument/2006/relationships/image" Target="../media/image3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5" Type="http://schemas.openxmlformats.org/officeDocument/2006/relationships/image" Target="../media/image10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Relationship Id="rId4" Type="http://schemas.openxmlformats.org/officeDocument/2006/relationships/image" Target="../media/image13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15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50" name="Заголовок 7"/>
          <p:cNvSpPr>
            <a:spLocks noGrp="1"/>
          </p:cNvSpPr>
          <p:nvPr>
            <p:ph type="title"/>
          </p:nvPr>
        </p:nvSpPr>
        <p:spPr bwMode="auto">
          <a:xfrm flipH="0" flipV="0">
            <a:off x="285719" y="-4444999"/>
            <a:ext cx="8358246" cy="10802957"/>
          </a:xfrm>
          <a:prstGeom prst="rect">
            <a:avLst/>
          </a:prstGeom>
          <a:gradFill>
            <a:gsLst>
              <a:gs pos="0">
                <a:srgbClr val="FFFF00"/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57150">
            <a:solidFill>
              <a:srgbClr val="009900"/>
            </a:solidFill>
          </a:ln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/>
          </a:bodyPr>
          <a:lstStyle/>
          <a:p>
            <a:pPr defTabSz="912813">
              <a:defRPr/>
            </a:pPr>
            <a:br>
              <a:rPr lang="ru-RU" sz="3600" b="1"/>
            </a:br>
            <a:r>
              <a:rPr lang="ru-RU" sz="3600" b="1"/>
              <a:t>Исследовательская работа </a:t>
            </a:r>
            <a:br>
              <a:rPr lang="ru-RU" sz="4000" b="1"/>
            </a:br>
            <a:r>
              <a:rPr lang="ru-RU" sz="4000" b="1"/>
              <a:t>«От яйца до птенца: выведение птенцов перепела в инкубаторе»</a:t>
            </a:r>
            <a:br>
              <a:rPr lang="ru-RU" sz="4000" b="1"/>
            </a:br>
            <a:endParaRPr sz="24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50" name="Заголовок 7"/>
          <p:cNvSpPr>
            <a:spLocks noGrp="1"/>
          </p:cNvSpPr>
          <p:nvPr>
            <p:ph type="title"/>
          </p:nvPr>
        </p:nvSpPr>
        <p:spPr bwMode="auto">
          <a:xfrm>
            <a:off x="285720" y="285728"/>
            <a:ext cx="8358246" cy="6072230"/>
          </a:xfrm>
          <a:prstGeom prst="rect">
            <a:avLst/>
          </a:prstGeom>
          <a:gradFill>
            <a:gsLst>
              <a:gs pos="0">
                <a:srgbClr val="FFFF00"/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57150">
            <a:solidFill>
              <a:srgbClr val="009900"/>
            </a:solidFill>
          </a:ln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/>
          </a:bodyPr>
          <a:lstStyle/>
          <a:p>
            <a:pPr algn="r" defTabSz="912813">
              <a:defRPr/>
            </a:pPr>
            <a:endParaRPr sz="2400" b="1"/>
          </a:p>
        </p:txBody>
      </p:sp>
      <p:pic>
        <p:nvPicPr>
          <p:cNvPr id="3" name="Picture 12" descr="цыплята в корзинке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tretch/>
        </p:blipFill>
        <p:spPr bwMode="auto">
          <a:xfrm rot="21201277">
            <a:off x="299230" y="521616"/>
            <a:ext cx="3397279" cy="2266264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  <p:pic>
        <p:nvPicPr>
          <p:cNvPr id="4" name="Picture 15" descr="C:\Users\Наталья\Pictures\696_original.jpg"/>
          <p:cNvPicPr>
            <a:picLocks noChangeAspect="1" noChangeArrowheads="1" noGrp="1"/>
          </p:cNvPicPr>
          <p:nvPr>
            <p:ph idx="4294967295"/>
          </p:nvPr>
        </p:nvPicPr>
        <p:blipFill>
          <a:blip r:embed="rId3">
            <a:lum contrast="20000"/>
          </a:blip>
          <a:stretch/>
        </p:blipFill>
        <p:spPr bwMode="auto">
          <a:xfrm rot="822174">
            <a:off x="4754900" y="3353883"/>
            <a:ext cx="3936896" cy="2625183"/>
          </a:xfrm>
          <a:prstGeom prst="ellipse">
            <a:avLst/>
          </a:prstGeom>
          <a:ln w="63500" cap="rnd">
            <a:solidFill>
              <a:srgbClr val="FF66CC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  <p:pic>
        <p:nvPicPr>
          <p:cNvPr id="5" name="Picture 19" descr="C:\Users\Наталья\Pictures\vyrashchivanie_kur-nesushek_01.jpg"/>
          <p:cNvPicPr>
            <a:picLocks noChangeAspect="1" noChangeArrowheads="1"/>
          </p:cNvPicPr>
          <p:nvPr/>
        </p:nvPicPr>
        <p:blipFill>
          <a:blip r:embed="rId4">
            <a:lum bright="-10000" contrast="20000"/>
          </a:blip>
          <a:stretch/>
        </p:blipFill>
        <p:spPr bwMode="auto">
          <a:xfrm rot="20988563">
            <a:off x="392231" y="3254197"/>
            <a:ext cx="3967940" cy="2758435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 bwMode="auto">
          <a:xfrm>
            <a:off x="3923928" y="1196752"/>
            <a:ext cx="4752528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defTabSz="912813">
              <a:defRPr/>
            </a:pPr>
            <a:r>
              <a:rPr lang="ru-RU" b="1" i="1">
                <a:latin typeface="Times New Roman"/>
                <a:cs typeface="Times New Roman"/>
              </a:rPr>
              <a:t>Перепёлка</a:t>
            </a:r>
            <a:endParaRPr lang="ru-RU" b="1" i="1">
              <a:latin typeface="Times New Roman"/>
              <a:cs typeface="Times New Roman"/>
            </a:endParaRPr>
          </a:p>
          <a:p>
            <a:pPr defTabSz="912812">
              <a:defRPr/>
            </a:pPr>
            <a:r>
              <a:rPr lang="ru-RU" b="1" i="1">
                <a:latin typeface="Times New Roman"/>
                <a:cs typeface="Times New Roman"/>
              </a:rPr>
              <a:t>Знаем </a:t>
            </a:r>
            <a:r>
              <a:rPr lang="ru-RU" b="1" i="1">
                <a:latin typeface="Times New Roman"/>
                <a:cs typeface="Times New Roman"/>
              </a:rPr>
              <a:t>зайца, знаем волка,</a:t>
            </a:r>
            <a:br>
              <a:rPr lang="ru-RU" b="1" i="1">
                <a:latin typeface="Times New Roman"/>
                <a:cs typeface="Times New Roman"/>
              </a:rPr>
            </a:br>
            <a:r>
              <a:rPr lang="ru-RU" b="1" i="1">
                <a:latin typeface="Times New Roman"/>
                <a:cs typeface="Times New Roman"/>
              </a:rPr>
              <a:t>А вот это - перепёлка!</a:t>
            </a:r>
            <a:br>
              <a:rPr lang="ru-RU" b="1" i="1">
                <a:latin typeface="Times New Roman"/>
                <a:cs typeface="Times New Roman"/>
              </a:rPr>
            </a:br>
            <a:r>
              <a:rPr lang="ru-RU" b="1" i="1">
                <a:latin typeface="Times New Roman"/>
                <a:cs typeface="Times New Roman"/>
              </a:rPr>
              <a:t>Перепёлка -это птица.</a:t>
            </a:r>
            <a:br>
              <a:rPr lang="ru-RU" b="1" i="1">
                <a:latin typeface="Times New Roman"/>
                <a:cs typeface="Times New Roman"/>
              </a:rPr>
            </a:br>
            <a:r>
              <a:rPr lang="ru-RU" b="1" i="1">
                <a:latin typeface="Times New Roman"/>
                <a:cs typeface="Times New Roman"/>
              </a:rPr>
              <a:t>Глаз на солнце золотится!</a:t>
            </a:r>
            <a:br>
              <a:rPr lang="ru-RU" b="1" i="1">
                <a:latin typeface="Times New Roman"/>
                <a:cs typeface="Times New Roman"/>
              </a:rPr>
            </a:br>
            <a:r>
              <a:rPr lang="ru-RU" i="1">
                <a:latin typeface="Times New Roman"/>
                <a:cs typeface="Times New Roman"/>
              </a:rPr>
              <a:t>                                   </a:t>
            </a:r>
            <a:r>
              <a:rPr lang="ru-RU" b="1" i="1">
                <a:latin typeface="Times New Roman"/>
                <a:cs typeface="Times New Roman"/>
              </a:rPr>
              <a:t>Виктор </a:t>
            </a:r>
            <a:r>
              <a:rPr lang="ru-RU" b="1" i="1">
                <a:latin typeface="Times New Roman"/>
                <a:cs typeface="Times New Roman"/>
              </a:rPr>
              <a:t>Брюховецкий</a:t>
            </a:r>
            <a:endParaRPr lang="ru-RU" b="1" i="1">
              <a:latin typeface="Times New Roman"/>
              <a:cs typeface="Times New Roman"/>
            </a:endParaRPr>
          </a:p>
          <a:p>
            <a:pPr defTabSz="912812">
              <a:defRPr/>
            </a:pPr>
            <a:endParaRPr lang="ru-RU" b="1" i="1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285719" y="274637"/>
            <a:ext cx="8572559" cy="1582724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 fontScale="90000"/>
          </a:bodyPr>
          <a:lstStyle/>
          <a:p>
            <a:pPr defTabSz="912813">
              <a:buFont typeface="Wingdings"/>
              <a:buChar char="Ø"/>
              <a:defRPr/>
            </a:pPr>
            <a:r>
              <a:rPr lang="ru-RU" sz="4000" b="1">
                <a:solidFill>
                  <a:srgbClr val="800000"/>
                </a:solidFill>
              </a:rPr>
              <a:t>Проблема</a:t>
            </a:r>
            <a:br>
              <a:rPr lang="ru-RU" b="1"/>
            </a:br>
            <a:r>
              <a:rPr lang="ru-RU" sz="4000" b="1"/>
              <a:t>Можно ли вывести птенцов перепела в домашних условиях?</a:t>
            </a:r>
            <a:endParaRPr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 bwMode="auto">
          <a:xfrm>
            <a:off x="285720" y="1928802"/>
            <a:ext cx="8572560" cy="4525963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rmAutofit fontScale="95000" lnSpcReduction="1000"/>
          </a:bodyPr>
          <a:lstStyle/>
          <a:p>
            <a:pPr defTabSz="912813">
              <a:buFont typeface="Wingdings"/>
              <a:buChar char="Ø"/>
              <a:defRPr/>
            </a:pPr>
            <a:r>
              <a:rPr lang="ru-RU" sz="4000" b="1">
                <a:solidFill>
                  <a:srgbClr val="800000"/>
                </a:solidFill>
              </a:rPr>
              <a:t>Цель эксперимента:</a:t>
            </a:r>
            <a:r>
              <a:rPr lang="ru-RU"/>
              <a:t>  вывести птенцов из перепелиных яиц в домашнем инкубаторе и ухаживать за ними в первые дни.</a:t>
            </a:r>
            <a:endParaRPr/>
          </a:p>
          <a:p>
            <a:pPr defTabSz="912813">
              <a:buFont typeface="Wingdings"/>
              <a:buChar char="Ø"/>
              <a:defRPr/>
            </a:pPr>
            <a:endParaRPr lang="ru-RU" b="1"/>
          </a:p>
          <a:p>
            <a:pPr defTabSz="912813">
              <a:buFont typeface="Wingdings"/>
              <a:buChar char="Ø"/>
              <a:defRPr/>
            </a:pPr>
            <a:r>
              <a:rPr lang="ru-RU" sz="4000" b="1">
                <a:solidFill>
                  <a:srgbClr val="800000"/>
                </a:solidFill>
              </a:rPr>
              <a:t>Гипотеза:</a:t>
            </a:r>
            <a:endParaRPr/>
          </a:p>
          <a:p>
            <a:pPr defTabSz="912813">
              <a:buFontTx/>
              <a:buNone/>
              <a:defRPr/>
            </a:pPr>
            <a:r>
              <a:rPr lang="ru-RU" b="1"/>
              <a:t>    Если создать необходимые условия, то можно вывести в домашнем инкубаторе  птенцов перепела.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 bwMode="auto">
          <a:xfrm>
            <a:off x="467544" y="1124744"/>
            <a:ext cx="8229600" cy="5286391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 defTabSz="912813">
              <a:buFontTx/>
              <a:buNone/>
              <a:defRPr/>
            </a:pPr>
            <a:r>
              <a:rPr lang="en-US" b="1">
                <a:solidFill>
                  <a:srgbClr val="FF0000"/>
                </a:solidFill>
              </a:rPr>
              <a:t>I</a:t>
            </a:r>
            <a:r>
              <a:rPr lang="en-US" b="1">
                <a:solidFill>
                  <a:srgbClr val="000066"/>
                </a:solidFill>
              </a:rPr>
              <a:t> </a:t>
            </a:r>
            <a:r>
              <a:rPr lang="ru-RU" b="1">
                <a:solidFill>
                  <a:srgbClr val="000066"/>
                </a:solidFill>
              </a:rPr>
              <a:t> </a:t>
            </a:r>
            <a:r>
              <a:rPr lang="ru-RU" sz="3600" b="1">
                <a:solidFill>
                  <a:srgbClr val="003300"/>
                </a:solidFill>
              </a:rPr>
              <a:t>Изучили литературу по теме и опыт других людей.</a:t>
            </a:r>
            <a:endParaRPr/>
          </a:p>
          <a:p>
            <a:pPr defTabSz="912813">
              <a:buFontTx/>
              <a:buNone/>
              <a:defRPr/>
            </a:pPr>
            <a:endParaRPr lang="ru-RU" sz="3600" b="1">
              <a:solidFill>
                <a:srgbClr val="FF0000"/>
              </a:solidFill>
            </a:endParaRPr>
          </a:p>
          <a:p>
            <a:pPr defTabSz="912813">
              <a:buFontTx/>
              <a:buNone/>
              <a:defRPr/>
            </a:pPr>
            <a:endParaRPr lang="ru-RU" sz="3600" b="1">
              <a:solidFill>
                <a:srgbClr val="FF0000"/>
              </a:solidFill>
            </a:endParaRPr>
          </a:p>
          <a:p>
            <a:pPr defTabSz="912813">
              <a:buFontTx/>
              <a:buNone/>
              <a:defRPr/>
            </a:pPr>
            <a:r>
              <a:rPr lang="en-US" sz="3600" b="1">
                <a:solidFill>
                  <a:srgbClr val="FF0000"/>
                </a:solidFill>
              </a:rPr>
              <a:t>II</a:t>
            </a:r>
            <a:r>
              <a:rPr lang="en-US" sz="3600" b="1"/>
              <a:t> </a:t>
            </a:r>
            <a:r>
              <a:rPr lang="ru-RU" sz="3600" b="1">
                <a:solidFill>
                  <a:srgbClr val="002060"/>
                </a:solidFill>
              </a:rPr>
              <a:t>Приобрели инкубатор.</a:t>
            </a:r>
            <a:endParaRPr/>
          </a:p>
          <a:p>
            <a:pPr defTabSz="912813">
              <a:defRPr/>
            </a:pPr>
            <a:endParaRPr lang="ru-RU" b="1">
              <a:solidFill>
                <a:srgbClr val="003300"/>
              </a:solidFill>
            </a:endParaRPr>
          </a:p>
          <a:p>
            <a:pPr defTabSz="912813">
              <a:buFontTx/>
              <a:buNone/>
              <a:defRPr/>
            </a:pPr>
            <a:endParaRPr lang="ru-RU"/>
          </a:p>
          <a:p>
            <a:pPr defTabSz="912813">
              <a:buFontTx/>
              <a:buNone/>
              <a:defRPr/>
            </a:pPr>
            <a:endParaRPr lang="ru-RU"/>
          </a:p>
          <a:p>
            <a:pPr defTabSz="912813">
              <a:defRPr/>
            </a:pPr>
            <a:endParaRPr lang="ru-RU"/>
          </a:p>
        </p:txBody>
      </p:sp>
      <p:sp>
        <p:nvSpPr>
          <p:cNvPr id="5" name="Заголовок 1"/>
          <p:cNvSpPr txBox="1"/>
          <p:nvPr/>
        </p:nvSpPr>
        <p:spPr bwMode="auto">
          <a:xfrm>
            <a:off x="500034" y="357166"/>
            <a:ext cx="8229600" cy="642942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912813">
              <a:defRPr/>
            </a:pPr>
            <a:r>
              <a:rPr lang="ru-RU" sz="4000" b="1">
                <a:solidFill>
                  <a:srgbClr val="800000"/>
                </a:solidFill>
                <a:latin typeface="+mj-lt"/>
                <a:ea typeface="+mj-ea"/>
                <a:cs typeface="+mj-cs"/>
              </a:rPr>
              <a:t>Этапы эксперимента</a:t>
            </a:r>
            <a:endParaRPr/>
          </a:p>
        </p:txBody>
      </p:sp>
      <p:pic>
        <p:nvPicPr>
          <p:cNvPr id="7" name="Рисунок 6" descr="image-04-11-25-10-29.jpe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868144" y="3933056"/>
            <a:ext cx="1656184" cy="2171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i (1).jp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923928" y="1916832"/>
            <a:ext cx="1656184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28-015jpg.jp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372200" y="1988840"/>
            <a:ext cx="1656184" cy="15038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 bwMode="auto">
          <a:xfrm>
            <a:off x="428596" y="1214422"/>
            <a:ext cx="8401080" cy="5286391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 defTabSz="912813">
              <a:buFontTx/>
              <a:buNone/>
              <a:defRPr/>
            </a:pPr>
            <a:r>
              <a:rPr lang="en-US" b="1">
                <a:solidFill>
                  <a:srgbClr val="FF0000"/>
                </a:solidFill>
              </a:rPr>
              <a:t>III</a:t>
            </a:r>
            <a:r>
              <a:rPr lang="en-US" b="1">
                <a:solidFill>
                  <a:srgbClr val="000066"/>
                </a:solidFill>
              </a:rPr>
              <a:t> </a:t>
            </a:r>
            <a:r>
              <a:rPr lang="ru-RU" b="1">
                <a:solidFill>
                  <a:srgbClr val="000066"/>
                </a:solidFill>
              </a:rPr>
              <a:t> </a:t>
            </a:r>
            <a:r>
              <a:rPr lang="ru-RU" sz="3600" b="1">
                <a:solidFill>
                  <a:srgbClr val="660033"/>
                </a:solidFill>
              </a:rPr>
              <a:t>Подготовили нужное оборудование:</a:t>
            </a:r>
            <a:endParaRPr/>
          </a:p>
          <a:p>
            <a:pPr defTabSz="912813">
              <a:buFont typeface="Wingdings"/>
              <a:buChar char="Ø"/>
              <a:defRPr/>
            </a:pPr>
            <a:r>
              <a:rPr lang="ru-RU" b="1"/>
              <a:t>шприц для наливания воды</a:t>
            </a:r>
            <a:endParaRPr/>
          </a:p>
          <a:p>
            <a:pPr defTabSz="912813">
              <a:buFont typeface="Wingdings"/>
              <a:buChar char="Ø"/>
              <a:defRPr/>
            </a:pPr>
            <a:r>
              <a:rPr lang="ru-RU" b="1"/>
              <a:t>дополнительный термометр</a:t>
            </a:r>
            <a:endParaRPr/>
          </a:p>
          <a:p>
            <a:pPr defTabSz="912813">
              <a:buFont typeface="Wingdings"/>
              <a:buChar char="Ø"/>
              <a:defRPr/>
            </a:pPr>
            <a:r>
              <a:rPr lang="ru-RU" b="1"/>
              <a:t>овоскоп </a:t>
            </a:r>
            <a:r>
              <a:rPr lang="ru-RU" sz="2800" b="1"/>
              <a:t>(прибор для определения </a:t>
            </a:r>
            <a:endParaRPr/>
          </a:p>
          <a:p>
            <a:pPr defTabSz="912813">
              <a:buFontTx/>
              <a:buNone/>
              <a:defRPr/>
            </a:pPr>
            <a:r>
              <a:rPr lang="ru-RU" sz="2800" b="1"/>
              <a:t>свежести яйца просвечиванием, а также </a:t>
            </a:r>
            <a:endParaRPr/>
          </a:p>
          <a:p>
            <a:pPr defTabSz="912813">
              <a:buFontTx/>
              <a:buNone/>
              <a:defRPr/>
            </a:pPr>
            <a:r>
              <a:rPr lang="ru-RU" sz="2800" b="1"/>
              <a:t>для наблюдения за развитием зародыша в яйце.</a:t>
            </a:r>
            <a:endParaRPr/>
          </a:p>
          <a:p>
            <a:pPr defTabSz="912813">
              <a:buFont typeface="Wingdings"/>
              <a:buChar char="Ø"/>
              <a:defRPr/>
            </a:pPr>
            <a:r>
              <a:rPr lang="ru-RU" b="1"/>
              <a:t>фломастер</a:t>
            </a:r>
            <a:endParaRPr/>
          </a:p>
          <a:p>
            <a:pPr defTabSz="912813">
              <a:buFontTx/>
              <a:buNone/>
              <a:defRPr/>
            </a:pPr>
            <a:endParaRPr lang="ru-RU"/>
          </a:p>
          <a:p>
            <a:pPr defTabSz="912813">
              <a:buFontTx/>
              <a:buNone/>
              <a:defRPr/>
            </a:pPr>
            <a:endParaRPr lang="ru-RU"/>
          </a:p>
          <a:p>
            <a:pPr defTabSz="912813">
              <a:defRPr/>
            </a:pPr>
            <a:endParaRPr lang="ru-RU"/>
          </a:p>
        </p:txBody>
      </p:sp>
      <p:sp>
        <p:nvSpPr>
          <p:cNvPr id="5" name="Заголовок 1"/>
          <p:cNvSpPr txBox="1"/>
          <p:nvPr/>
        </p:nvSpPr>
        <p:spPr bwMode="auto">
          <a:xfrm>
            <a:off x="500034" y="357166"/>
            <a:ext cx="8229600" cy="642942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28575">
            <a:solidFill>
              <a:srgbClr val="009900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912813">
              <a:defRPr/>
            </a:pPr>
            <a:r>
              <a:rPr lang="ru-RU" sz="4000" b="1">
                <a:solidFill>
                  <a:srgbClr val="800000"/>
                </a:solidFill>
                <a:latin typeface="+mj-lt"/>
                <a:ea typeface="+mj-ea"/>
                <a:cs typeface="+mj-cs"/>
              </a:rPr>
              <a:t>Этапы эксперимента</a:t>
            </a:r>
            <a:endParaRPr/>
          </a:p>
        </p:txBody>
      </p:sp>
      <p:pic>
        <p:nvPicPr>
          <p:cNvPr id="4" name="Рисунок 3" descr="syringe-medical-symbol-drawing-doodle-icon-syringe-illustration-vector.jp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899592" y="5224301"/>
            <a:ext cx="1800200" cy="10724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termom.jp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771800" y="5229200"/>
            <a:ext cx="1569098" cy="10259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red-marker.jp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732240" y="5229200"/>
            <a:ext cx="1631850" cy="10884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885f575ff68c2d0d9f36f8752c41274e.jp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4572000" y="5085184"/>
            <a:ext cx="1584175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725470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 defTabSz="912813">
              <a:defRPr/>
            </a:pPr>
            <a:r>
              <a:rPr lang="ru-RU" sz="4000" b="1">
                <a:solidFill>
                  <a:srgbClr val="800000"/>
                </a:solidFill>
              </a:rPr>
              <a:t>Этапы эксперимента</a:t>
            </a:r>
            <a:endParaRPr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 bwMode="auto">
          <a:xfrm>
            <a:off x="214313" y="1142984"/>
            <a:ext cx="8786812" cy="5286412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 defTabSz="912813">
              <a:buFontTx/>
              <a:buNone/>
              <a:defRPr/>
            </a:pPr>
            <a:r>
              <a:rPr lang="en-US" b="1">
                <a:solidFill>
                  <a:srgbClr val="FF0000"/>
                </a:solidFill>
              </a:rPr>
              <a:t>IV</a:t>
            </a:r>
            <a:r>
              <a:rPr lang="en-US" b="1">
                <a:solidFill>
                  <a:srgbClr val="800000"/>
                </a:solidFill>
              </a:rPr>
              <a:t> </a:t>
            </a:r>
            <a:r>
              <a:rPr lang="ru-RU" sz="4000" b="1">
                <a:solidFill>
                  <a:srgbClr val="660033"/>
                </a:solidFill>
              </a:rPr>
              <a:t>Выведение птенцов в инкубаторе</a:t>
            </a:r>
            <a:endParaRPr/>
          </a:p>
          <a:p>
            <a:pPr defTabSz="912813">
              <a:buFont typeface="Wingdings"/>
              <a:buChar char="Ø"/>
              <a:defRPr/>
            </a:pPr>
            <a:r>
              <a:rPr lang="ru-RU" b="1"/>
              <a:t>отобрали 16 оплодотворённых яиц;</a:t>
            </a:r>
            <a:endParaRPr/>
          </a:p>
          <a:p>
            <a:pPr defTabSz="912813">
              <a:buFont typeface="Wingdings"/>
              <a:buChar char="Ø"/>
              <a:defRPr/>
            </a:pPr>
            <a:r>
              <a:rPr lang="ru-RU" b="1"/>
              <a:t>прогрели инкубатор до </a:t>
            </a:r>
            <a:r>
              <a:rPr lang="en-US" b="1"/>
              <a:t>t </a:t>
            </a:r>
            <a:r>
              <a:rPr lang="ru-RU" b="1"/>
              <a:t>= + 37,8 °; </a:t>
            </a:r>
            <a:endParaRPr/>
          </a:p>
          <a:p>
            <a:pPr defTabSz="912813">
              <a:buFont typeface="Wingdings"/>
              <a:buChar char="Ø"/>
              <a:defRPr/>
            </a:pPr>
            <a:r>
              <a:rPr lang="ru-RU" b="1"/>
              <a:t> нарисовали на одной стороне яйца Х, а на другой О, чтобы переворачивать и равномерно прогревать яйца;</a:t>
            </a:r>
            <a:endParaRPr/>
          </a:p>
          <a:p>
            <a:pPr defTabSz="912813">
              <a:buFont typeface="Wingdings"/>
              <a:buChar char="Ø"/>
              <a:defRPr/>
            </a:pPr>
            <a:endParaRPr lang="ru-RU" b="1"/>
          </a:p>
          <a:p>
            <a:pPr defTabSz="912813">
              <a:buFontTx/>
              <a:buNone/>
              <a:defRPr/>
            </a:pPr>
            <a:endParaRPr lang="ru-RU"/>
          </a:p>
        </p:txBody>
      </p:sp>
      <p:pic>
        <p:nvPicPr>
          <p:cNvPr id="4" name="Рисунок 3" descr="2763102.jp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23528" y="4581128"/>
            <a:ext cx="2232248" cy="1674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i (2).jp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491880" y="4581128"/>
            <a:ext cx="2232248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Inkedoutline-chicken-egg-fill-not-along-contour-icon-logo-sticker-minimalist-design-idea-food-pictogram-isolated-illustration-thematic-or-menu-cards-price-tag-label-or-web-promo-banner-leaflets-vector_LI.jp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660232" y="4581128"/>
            <a:ext cx="2232248" cy="16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Содержимое 2"/>
          <p:cNvSpPr>
            <a:spLocks noGrp="1"/>
          </p:cNvSpPr>
          <p:nvPr>
            <p:ph idx="1"/>
          </p:nvPr>
        </p:nvSpPr>
        <p:spPr bwMode="auto">
          <a:xfrm>
            <a:off x="214313" y="357166"/>
            <a:ext cx="8501091" cy="6000792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 defTabSz="912813">
              <a:buFont typeface="Wingdings"/>
              <a:buChar char="Ø"/>
              <a:defRPr/>
            </a:pPr>
            <a:r>
              <a:rPr lang="ru-RU" b="1"/>
              <a:t>Заложили яйца на решётку инкубатора;</a:t>
            </a:r>
            <a:endParaRPr/>
          </a:p>
          <a:p>
            <a:pPr defTabSz="912813">
              <a:buFont typeface="Wingdings"/>
              <a:buChar char="Ø"/>
              <a:defRPr/>
            </a:pPr>
            <a:r>
              <a:rPr lang="ru-RU" b="1"/>
              <a:t>налили воду в специальную емкость ;</a:t>
            </a:r>
            <a:endParaRPr/>
          </a:p>
          <a:p>
            <a:pPr defTabSz="912813">
              <a:buFont typeface="Wingdings"/>
              <a:buChar char="Ø"/>
              <a:defRPr/>
            </a:pPr>
            <a:r>
              <a:rPr lang="ru-RU" b="1"/>
              <a:t>положили термометр для контроля температуры;</a:t>
            </a:r>
            <a:endParaRPr/>
          </a:p>
          <a:p>
            <a:pPr defTabSz="912813">
              <a:buFont typeface="Wingdings"/>
              <a:buChar char="Ø"/>
              <a:defRPr/>
            </a:pPr>
            <a:endParaRPr lang="ru-RU" b="1"/>
          </a:p>
          <a:p>
            <a:pPr defTabSz="912813">
              <a:buFont typeface="Wingdings"/>
              <a:buChar char="Ø"/>
              <a:defRPr/>
            </a:pPr>
            <a:endParaRPr lang="ru-RU" b="1"/>
          </a:p>
          <a:p>
            <a:pPr defTabSz="912813">
              <a:buFontTx/>
              <a:buNone/>
              <a:defRPr/>
            </a:pPr>
            <a:endParaRPr lang="ru-RU" b="1"/>
          </a:p>
          <a:p>
            <a:pPr defTabSz="912813">
              <a:buFontTx/>
              <a:buNone/>
              <a:defRPr/>
            </a:pPr>
            <a:endParaRPr lang="ru-RU" b="1"/>
          </a:p>
          <a:p>
            <a:pPr defTabSz="912813">
              <a:buFont typeface="Wingdings"/>
              <a:buChar char="Ø"/>
              <a:defRPr/>
            </a:pPr>
            <a:endParaRPr lang="ru-RU" b="1"/>
          </a:p>
          <a:p>
            <a:pPr defTabSz="912813">
              <a:defRPr/>
            </a:pPr>
            <a:endParaRPr lang="ru-RU" b="1"/>
          </a:p>
          <a:p>
            <a:pPr defTabSz="912813">
              <a:defRPr/>
            </a:pPr>
            <a:endParaRPr lang="ru-RU"/>
          </a:p>
        </p:txBody>
      </p:sp>
      <p:pic>
        <p:nvPicPr>
          <p:cNvPr id="8" name="Рисунок 7" descr="image-04-11-25-11-10 (1).jpe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004048" y="2780928"/>
            <a:ext cx="2594591" cy="3401797"/>
          </a:xfrm>
          <a:prstGeom prst="rect">
            <a:avLst/>
          </a:prstGeom>
        </p:spPr>
      </p:pic>
      <p:pic>
        <p:nvPicPr>
          <p:cNvPr id="9" name="Рисунок 8" descr="image-04-11-25-11-10-6.jpe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835696" y="2780928"/>
            <a:ext cx="2585007" cy="3429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71" name="Содержимое 2"/>
          <p:cNvSpPr>
            <a:spLocks noGrp="1"/>
          </p:cNvSpPr>
          <p:nvPr>
            <p:ph idx="1"/>
          </p:nvPr>
        </p:nvSpPr>
        <p:spPr bwMode="auto">
          <a:xfrm>
            <a:off x="457200" y="428604"/>
            <a:ext cx="8229600" cy="6000792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>
              <a:buFont typeface="Wingdings"/>
              <a:buChar char="Ø"/>
              <a:defRPr/>
            </a:pPr>
            <a:r>
              <a:rPr lang="ru-RU" b="1"/>
              <a:t>Ухаживали за яйцами в инкубаторе:</a:t>
            </a:r>
            <a:endParaRPr/>
          </a:p>
          <a:p>
            <a:pPr marL="0" indent="0">
              <a:buFont typeface="Wingdings"/>
              <a:buNone/>
              <a:defRPr/>
            </a:pPr>
            <a:r>
              <a:rPr lang="ru-RU" b="1"/>
              <a:t>    З раза в день вручную переворачивали </a:t>
            </a:r>
            <a:endParaRPr/>
          </a:p>
          <a:p>
            <a:pPr marL="0" indent="0">
              <a:buFont typeface="Wingdings"/>
              <a:buNone/>
              <a:defRPr/>
            </a:pPr>
            <a:r>
              <a:rPr lang="ru-RU" b="1"/>
              <a:t>    яйца для равномерного прогрева;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ru-RU" b="1"/>
              <a:t>через 7 дней просветили яйца при помощи прибора -овоскопа. Увидели тёмное пятно в желтке – значит зародыш есть.</a:t>
            </a:r>
            <a:endParaRPr/>
          </a:p>
          <a:p>
            <a:pPr>
              <a:defRPr/>
            </a:pPr>
            <a:endParaRPr lang="ru-RU" b="1"/>
          </a:p>
        </p:txBody>
      </p:sp>
      <p:pic>
        <p:nvPicPr>
          <p:cNvPr id="5" name="Рисунок 4" descr="image-04-11-25-11-10-2.jpe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012159" y="3545632"/>
            <a:ext cx="2521451" cy="33123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725470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>
              <a:defRPr/>
            </a:pPr>
            <a:r>
              <a:rPr lang="ru-RU" sz="4000" b="1">
                <a:solidFill>
                  <a:srgbClr val="660033"/>
                </a:solidFill>
              </a:rPr>
              <a:t>Этапы эксперимента</a:t>
            </a:r>
            <a:endParaRPr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 bwMode="auto">
          <a:xfrm>
            <a:off x="457200" y="1142984"/>
            <a:ext cx="8229600" cy="5286412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>
              <a:buFont typeface="Wingdings"/>
              <a:buChar char="Ø"/>
              <a:defRPr/>
            </a:pPr>
            <a:r>
              <a:rPr lang="ru-RU" b="1"/>
              <a:t>На 15 –ый день снизили температуру до +37,5 градусов.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ru-RU" b="1"/>
              <a:t>На 17-ый день услышали в инкубаторе писк. Птенцы начали проклёвывать скорлупу. Процесс проклёвывания длится от 6 до 12 часов. </a:t>
            </a:r>
            <a:endParaRPr/>
          </a:p>
        </p:txBody>
      </p:sp>
      <p:pic>
        <p:nvPicPr>
          <p:cNvPr id="5" name="Рисунок 4" descr="image-04-11-25-11-10-1.jpe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156176" y="3711862"/>
            <a:ext cx="2402730" cy="314613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725470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>
              <a:defRPr/>
            </a:pPr>
            <a:r>
              <a:rPr lang="ru-RU" sz="4000" b="1">
                <a:solidFill>
                  <a:srgbClr val="660033"/>
                </a:solidFill>
              </a:rPr>
              <a:t>Этапы эксперимента</a:t>
            </a:r>
            <a:endParaRPr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 bwMode="auto">
          <a:xfrm>
            <a:off x="457200" y="1142984"/>
            <a:ext cx="8229600" cy="5286412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>
              <a:buFont typeface="Wingdings"/>
              <a:buChar char="Ø"/>
              <a:defRPr/>
            </a:pPr>
            <a:r>
              <a:rPr lang="ru-RU" b="1"/>
              <a:t>На 17-ый день птенцы начали вылупляться.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ru-RU" sz="4000" b="1">
                <a:solidFill>
                  <a:srgbClr val="FF0000"/>
                </a:solidFill>
              </a:rPr>
              <a:t>С днём рождения, дорогие птенчики! </a:t>
            </a:r>
            <a:endParaRPr/>
          </a:p>
          <a:p>
            <a:pPr>
              <a:buFont typeface="Wingdings"/>
              <a:buChar char="Ø"/>
              <a:defRPr/>
            </a:pPr>
            <a:endParaRPr lang="ru-RU" b="1"/>
          </a:p>
        </p:txBody>
      </p:sp>
      <p:pic>
        <p:nvPicPr>
          <p:cNvPr id="5" name="Рисунок 4" descr="image-04-11-25-11-10-5.jpe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24128" y="2780928"/>
            <a:ext cx="2871228" cy="37890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457200" y="357166"/>
            <a:ext cx="8229600" cy="6072230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>
              <a:buFont typeface="Wingdings"/>
              <a:buChar char="Ø"/>
              <a:defRPr/>
            </a:pPr>
            <a:r>
              <a:rPr lang="ru-RU" b="1"/>
              <a:t>Подождали 2 часа, чтобы  вылупившиеся птенчики обсохли в инкубаторе и пересадили в новый дом - коробку.</a:t>
            </a:r>
            <a:endParaRPr/>
          </a:p>
          <a:p>
            <a:pPr>
              <a:buFontTx/>
              <a:buNone/>
              <a:defRPr/>
            </a:pPr>
            <a:endParaRPr lang="ru-RU" b="1"/>
          </a:p>
          <a:p>
            <a:pPr>
              <a:buFont typeface="Wingdings"/>
              <a:buChar char="Ø"/>
              <a:defRPr/>
            </a:pPr>
            <a:r>
              <a:rPr lang="ru-RU" b="1"/>
              <a:t>Чтобы цыплятам было тепло, установили лампочку.</a:t>
            </a:r>
            <a:endParaRPr/>
          </a:p>
          <a:p>
            <a:pPr>
              <a:defRPr/>
            </a:pPr>
            <a:endParaRPr lang="ru-RU"/>
          </a:p>
        </p:txBody>
      </p:sp>
      <p:pic>
        <p:nvPicPr>
          <p:cNvPr id="4" name="Рисунок 3" descr="image-04-11-25-11-27.jpe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868144" y="3068960"/>
            <a:ext cx="2598401" cy="3429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457200" y="357166"/>
            <a:ext cx="8229600" cy="6072230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>
              <a:buFont typeface="Wingdings"/>
              <a:buChar char="Ø"/>
              <a:defRPr/>
            </a:pPr>
            <a:endParaRPr lang="ru-RU" b="1"/>
          </a:p>
          <a:p>
            <a:pPr>
              <a:buFont typeface="Wingdings"/>
              <a:buChar char="Ø"/>
              <a:defRPr/>
            </a:pPr>
            <a:r>
              <a:rPr lang="ru-RU" b="1"/>
              <a:t>Когда птенцы окрепли, мы сделали им домик на даче, где им было комфортно и уютно.</a:t>
            </a:r>
            <a:endParaRPr/>
          </a:p>
          <a:p>
            <a:pPr>
              <a:buFontTx/>
              <a:buNone/>
              <a:defRPr/>
            </a:pPr>
            <a:endParaRPr lang="ru-RU" b="1"/>
          </a:p>
          <a:p>
            <a:pPr>
              <a:defRPr/>
            </a:pPr>
            <a:endParaRPr lang="ru-RU"/>
          </a:p>
        </p:txBody>
      </p:sp>
      <p:pic>
        <p:nvPicPr>
          <p:cNvPr id="5" name="Содержимое 3" descr="image-09-11-25-12-21.jpeg"/>
          <p:cNvPicPr/>
          <p:nvPr/>
        </p:nvPicPr>
        <p:blipFill>
          <a:blip r:embed="rId2"/>
          <a:stretch/>
        </p:blipFill>
        <p:spPr bwMode="auto">
          <a:xfrm>
            <a:off x="6300192" y="2780928"/>
            <a:ext cx="2389909" cy="35994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796908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>
              <a:defRPr/>
            </a:pPr>
            <a:r>
              <a:rPr lang="ru-RU" b="1">
                <a:solidFill>
                  <a:srgbClr val="660033"/>
                </a:solidFill>
              </a:rPr>
              <a:t>Итог эксперимента</a:t>
            </a:r>
            <a:endParaRPr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428596" y="1285860"/>
            <a:ext cx="8258203" cy="5143536"/>
          </a:xfrm>
          <a:prstGeom prst="rect">
            <a:avLst/>
          </a:prstGeom>
          <a:gradFill>
            <a:gsLst>
              <a:gs pos="0">
                <a:srgbClr val="FFFF00">
                  <a:alpha val="79000"/>
                </a:srgbClr>
              </a:gs>
              <a:gs pos="17999">
                <a:srgbClr val="99FF66"/>
              </a:gs>
              <a:gs pos="36000">
                <a:srgbClr val="FAC77D"/>
              </a:gs>
              <a:gs pos="61000">
                <a:srgbClr val="FFFF66"/>
              </a:gs>
              <a:gs pos="82001">
                <a:srgbClr val="00B0F0">
                  <a:alpha val="78000"/>
                </a:srgbClr>
              </a:gs>
              <a:gs pos="100000">
                <a:srgbClr val="7030A0">
                  <a:alpha val="42000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/>
          <a:lstStyle/>
          <a:p>
            <a:pPr>
              <a:buFont typeface="Wingdings"/>
              <a:buChar char="Ø"/>
              <a:defRPr/>
            </a:pPr>
            <a:r>
              <a:rPr lang="ru-RU" b="1"/>
              <a:t>Из 16 яиц вывелось 7 цыплят (44%).</a:t>
            </a:r>
            <a:endParaRPr/>
          </a:p>
          <a:p>
            <a:pPr>
              <a:buFontTx/>
              <a:buNone/>
              <a:defRPr/>
            </a:pPr>
            <a:endParaRPr lang="ru-RU" b="1"/>
          </a:p>
          <a:p>
            <a:pPr>
              <a:buFontTx/>
              <a:buNone/>
              <a:defRPr/>
            </a:pPr>
            <a:r>
              <a:rPr lang="ru-RU" sz="4000" b="1">
                <a:solidFill>
                  <a:srgbClr val="FF0000"/>
                </a:solidFill>
              </a:rPr>
              <a:t>Вывод</a:t>
            </a:r>
            <a:endParaRPr/>
          </a:p>
          <a:p>
            <a:pPr>
              <a:defRPr/>
            </a:pPr>
            <a:r>
              <a:rPr lang="ru-RU" b="1"/>
              <a:t>Гипотеза подтвердилась. Если в инкубаторе соблюдать температурный режим, влажность и проветривание, регулярно переворачивать яйца, то  через 17 дней из яиц выведутся  перепелята.</a:t>
            </a:r>
            <a:endParaRPr/>
          </a:p>
          <a:p>
            <a:pPr>
              <a:defRPr/>
            </a:pPr>
            <a:endParaRPr lang="ru-RU"/>
          </a:p>
          <a:p>
            <a:pPr>
              <a:defRPr/>
            </a:pPr>
            <a:endParaRPr lang="ru-RU"/>
          </a:p>
          <a:p>
            <a:pPr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410" name="AutoShape 4" descr="data:image/jpeg;base64,/9j/4AAQSkZJRgABAQAAAQABAAD/2wCEAAkGBxQQDxUSEhQTFhQXEhIUGBQXEhUXFhASFxIXFxQXGBYYHCggGBolHBUUITEhJSkrOi4uFx8zODMvNygtLiwBCgoKDg0OGxAQGy8kICQsLy8vLDQsLCwsNCwsLCwvLCwwNCwsLC8sLCwsLS40LCwsLCwsLzcsLCwsLCwsLCwsLP/AABEIAMIBAwMBEQACEQEDEQH/xAAbAAEAAgMBAQAAAAAAAAAAAAAAAgUBAwQGB//EAEAQAAIBAgQDBwIDBAYLAAAAAAABAgMRBBIhMQVBUQYTImFxkaEygSNCsVJi0fAUQ8HC4fEHFiRjcoKSk6Ky0//EABsBAQACAwEBAAAAAAAAAAAAAAABBAMFBgIH/8QAMhEAAgIBAwIDBwQCAwEBAAAAAAECAxEEEiExQQUTUSJhcYGRodEyscHw4fEUFTNCI//aAAwDAQACEQMRAD8A+4gAAAAAAAAAAAAEVNXtdX6GNXVubgpLK7Z5Jw8ZJGQgAAAAAAAAAAAAAAAAAAAAAAAAAAAAAAAAAAAAAAAAAAAAA1Ymrli37epT1+p/49Dn37fE9wjulg87DE/iuKbzpKT8r+ZwsZTi/Ny8+vvNo6/YTa4Z6DB1c8E3vz9TufD9S9RRGx9e/wAUayyO2TRvLpjAAAAAAAAAAAAAAAAAAAAAAAAAAAAAAAAAAAAAAANWJrKEXJ7L5MOoujTW7JdEeoQc5KKKunxvXWGnkzSQ8eTftQ4+JdlovRlnh8VGorxf25r7G40+rpvWa38u5TnXKDwzh47UcYxt+0/0NT4//wCUF7/4LOjinJ59Cg4Tidak5R1lUlr+7Hwr9H7nM2x4UV2Rs9RX+mMX0X78nrMHbu425q/vqdv4bWq9LBL0z9TSW/reTeXjGAAAAAAAAAAAAAAAAAAAAAAAAAAAAAAAAAAAAAAAc+Ood5BxvZ7r1Kmt03/IpcM4fYyVWbJZKGeGlFtNHFX02US2zWGbNWxkspkJT7vxuWWzWrMdcpxlug+T1hWezjJYV5uvRVrZk0/VWtc3Go1L1uk5/VFrPwfGSpCKpt9zKvhfDJOnFa6pXfTqUaNLLUXbUv8ARd1GqipNnq6cFFJLZJJeiO4hBQiorojSttvLJHogAAAAAAAAAAAAAAAAAAAAAAAAAAAAAAAAAAAAAAAAEKsU14rW8yvqIUzhi7GPeeotp8FfisHCUWrxafJ7M52/QafOaLUvc3/JZrunF5wUsaEsKpKL/Dyyad0+70vv+yUvJuUuOr44aaZcsursW+fVdfh+SXCe2VKTVOopQenj0cX67WOx09TrrSfL7nOf9hXKbysI9TCaezT9H90Zi2mn0JAkAAAq8fxTJNQpxc3dZ7XtBcl6v43ZrNV4nXS1FNNlqrTb47pPC7e80U515pylUjTb2ioKSgue+spfHqa+rxdTlLdLal04/uWZJRpjhKOffnH+ka63EK0U55Xkpq1rLPXltmsr5Y/m06Ef9xKWHHj49Wz1GiqWI55f0S/lnXwjjUMQrfTPZwbV27a5eqNvpNbC9Y6P0/Bi1OknS/VepaF0qAAAAAAAAAAAAAAAAAAAAAAAAAAAAAAFHxSrN5nBXadlFuy3OI1t0r9RLe+E8fQ2OnhBY3FVSw+Ln+amvJRb/U8V6dWvbXFstys0sOzO2fZudWjKFWvJOSt4YpKLur3X5ulr8zodD4VGmSnPr6Gu1d8LYOuEcJ9+rKTC9hKsJSzVINKElB+LWX5cya0+Td5WDnv+vk28s0cKnisFjIKsmoTcacpPWElsmpLRNaWX6DB4q82ixbuj49x9GPJuSMpW3MVt0Kouc3hIlLJx1a7fkjkdd4rZe3GHEf3+P4M8YJGo1HfgyGCAZsemn+oFPxjhkpy7yErSVnayTbXSS5luOrawmXNNqIxWyS4K3A8Yr0qsI1qkoU8yu6ibuuaTs2bXTa+zcvb479/8lu7R0WVydccyx2Pd0qilFSi001dNapo6eMlJZXQ51pxeGSPRAAAAAAAAAAAAAAAAAAAAAAAAAAABCVJPdL2MFmmpseZRT+R6UmujJRilsZYwjFYisIhvJk9EAA58fg416Uqc1eMlZ9V0a809QeLIKcXF9zw+JxlejeEq84ypeBpWak8jdGSv+WSjr0frpU1MnD2t2PybHwZwtT09kE5x788x9fii67PcTqYihmqbqTje1s1ktbddTkvE9VZbYlJ8JdCzrdNCi3bD4llc1qbKhkhgw5WIckiUsnNVxiW2pG4yxpb6nNLEtnlmVVpFVx2hGVPPK947c07taNPRos6aclLau5d0k3GW2Pc9D2V4kq9DSMYZGoZY7Wto0uXpqdv4ferK8Yxg1PiGndNvLznkui+UQAAAAAAAAAAAAAAAAAAAAAAAAAAAAc1bFWqQppXcnK/7qUW7++VfcqvVR89Url9/cZI15g5eh0loxgAAHkO2GBvVVRvwSVOlU6xXeeGS/wCprfnzNPq9RGVz06fLj91kywvemcb4rlPD98X6/B8nXjv9mwlTuYq9OlNxjbdxi393c5Ot+Zcoz7vktTscpb58nzLg/Gaksbh3SnUcpSgqubVSbl+JZfs5TqtXRTHTy9nCS4MT1M3hbs57Y4XuX5PpVTHT77KlenkvfnnzbezXszjuHDPcuxoh5eW+c/YTrOW5jJUEjCSQJySckCMM5cco1IOD2f8AE91ycZKSM1W6EtyK7gXaCGEqypOk1GVRJzUm2uSeV6W56dTpfD9Z5Cy1nPcsazQT1MFYpcpdD6Cjpk8o5kEgAAAAAAAAAAAAAAAAAAAAAAAAAGnE11CLb6X9EUNdrFRDC/U+n5PcIOTwcXC6blJ1pc1aK6Q3183v7FHwqiW6Vsv6zPfJJKtfP4/4LM3pVABGrUUU22klq29EjxZNQi5PoiUm3hFHxGkq9KcHtOMlfe11oz5/583f5765yWp1KUHB9+Dj4Rj3Uw8JP6suWX/FFuMvlMa6KjfLHR8r58jSpzrWevR/FGilgaVObnCnCMnu1FJ/4GGV9tkdspNotQohF5S5NzqWMWMGbbkh3/kMHrYR73yJwTsIXbZHQ9cJGLAkxwHhcf6ZOTipRnGTu96c7rVevwb/AMGnGy1VyWeGedbqZPTqKeGn9Ue0jGysdclhGgMkgAAAAAAAAAAAAAAAAAAAAAAAAxJ2VzHbYq4Ob7Erkr6uHdWSv9O7XV8vsc5VXPVWuUupYU9i46lhGNkdHXWq4qMSu3kyZCAAVPaPDSq04wTtBzTn1yq7SX/Mo+xqfGbZV6bK9UXNFYq7HJ9ccfH/AEVuIxMKSUXJRvpFN72OKcJyy0XIVysbaWStwEss60P97nXpUipf+2csah7q65e7H0ZiohtnOPvz9TpbuVC4kiEmSmekEQCSfQEEoojJ5ZGRMT0iWHxDpyUo7/qixp9ROixWQ6o82VxnHayww3a2hKp3cs0GnbNJeBy5rNy+52On8VrsinNYz9CnZ4VfGG+PK+5fU6ikrppp807p/c2kZKSyma5pp4ZIkgAAAAAAAAAAAAAAAAAAAAAAGGrnmcVOLi+jAjGx5rqjWsRWCW8mTIQAAAVfFKviy9F8nJePajdcql0X7v8AwXNNDjceOxGEeIxEs30w0tr56f5Gt8xVVLHVm9rt8ipberOlU8uJdl9VGP8A4Tf/ANEYHJyo57S/df4Ncv8A2b9V+z/ydciuZ0QUGSetyGQ85G4kogjJhsDBiaJRKI2JJNOK4bGqnolLS0rc/O25lqvcH7j3DUSrfu9Dgwca2CqKq03Ti/EoT+tNW1XtyNppdbGFicX8uhntdOrg4LiT6No+hcOxirUo1I3tKKdna68nbmdfTarYKa7nMXVOqbg+x0mUxAAAAAAAAAAAAAAAAAAAAAAAAAAAAAquI0bSvfR/FjjfG9M67/MzxL+MF2ieY49Cv7lLbS+r03fX1NI5N9S1ub6nNVo/iRl+5OPu4P8AunuLWxr4DPtJksvUxGXIygZIMEkbg9EWiSSWUjJGTCiSTk20VcYMcjYyDwiow/HJYSq89Hwyk14W43V9Hvlk/VI6DwzVqhcc+pcs0MdVX7M+V6/3KPacL4lTxNPPTd1ezTVnF9GjqaL4XR3QNDqNPZRPZNHYZjAAAAAAAAAAAAAAAAAAAAAAAAAAAAcXFV4M3R/D/lGi8fpUtOrO8X9mWNO/awUsq6OOwzYKDNU6owe1A1uqMHvYQdQg9KJhzJwSomO8BO0x3lgNuRKs2TwFBI1uYPW01YqtKFNzj+XVr9qPNGSpRlLa+57hCMp7ZdzpweLjUhmi7p/D5o8zg4PDMNlUoS2sq+0cZShG0bxTu5c4vb213LOjcU3l8lzQuMZvL5LD/RzTlnqz/JaMd1bMndab7c/M6XwqMvMk+2Cp45KO2Ee/X5HujenOgAAAAAAAAAAAAAAAAAAAAAAAAAAHPj6ealJeXytf7Cn4hV5umnH3ftyZKZbZpnjsbRz5VfRSUn522+bHBxko5N/VPbn4BxfMxkpow4gZMX1t8eQ7EknEgjJmMSMkNksoIyRdMZJ3GVAhsZOfFSlTTk0pQtqucf4oy1xUuOjPdaU3jOGcfZqnNRm5K0W1ZPm9b2+F9ixq3HKS6ljXSi2scstcRRUouLbs01ppYqwltlkpwm4yUl2NvYGajKtSUF4Wm6iVnLVpKS67/J1/g9ieVjlrr/Bi8ZTkoWN9e34PYm9NEAAAAAAAAAAAAAAAAAAAAAAAAAAAGAeXxlDJOUeSeno9UfPtbT5F8oej+z6G5pnugmc2UqcGbJFxGCcnBxCHdqVZatQypcvq3/T2M1Xt4r95Ype9qt9GzXW4h3de07qGSN/KTV7/ANhmdO6v2ep6hRvqzHrkuKNNOOZWaet+qKeyXJSlPDwzMoJK5j7kKTOShjKdTSEk305+zMk6px6ozTqshzJG+9jFg8dTzOO44+8bg1Kna2Vx0fXzNpXpVt9rh+ptqdEnH2lh+p2dn8ZnjKN/pfhW7UHsr87bXMOqq2tMwaynZJS9f3LW5URTK7+n1qGJ72FO8Uknb+sg1s7c09nbQ3Hh+pVDUk+e6LHkU3UbJS5/ZnuOEcWp4qGanfR2cZK0ovzR12n1NdyzFnO6jTToltn9ex3lgrgAAAAAAAAAAAAAAAAAAAAAAAAAAHn+1NVUkqjTts7Ld30/U5nxzTOVkJpdVhv4Gz8Oi7G4Iq6FXPFSWzSa9Dmppxk0y7KO2Ti+xti2eTy8EKtNTWVq6009Hf8AsJT2vKJi3F5RVcW4ZKrVjJbPwytbTTSRZp1ChBplvT6mNUGu/b8GnCYueDk6dS7g9nq0vNdfNGd7bluj8zJbVDVLfDr/AH+5MU+NVYL8TJVg9Mytr5abejR4enhL9PDJejrn+jMX6HPPh8a1p0ozh0u4yj6pqV1/Oh68518TaZkWolV7NjT+uTRjcLibKM1KcU9LeK/3Wvueq7KM5jwzLVZps5jwzHDOEOpPxxnFLW7Vr6rTVE36hRj7LyTqNWoRxBps9NSwsIfTGMb72SRrZWSl1ZqZWTn+p5JXR5IMuRIwXnAMVmTg+Wq9Of8APmdT4BqnJOh9uV8O5rNbVhqfqXJ0hQAAAAAAAAAAAAAAAAAAAAAAAAAAAKTtjQc8HOyvlcZ28k9fi7+xS18XKh47cl/wyajqY578Hmez1ZunJOV7NJeStp9tH7HE6uCUs4NxrIJTTSLNlTJVIuLIyTlGbNkDhGqth1NWkk10Z6jNxeUe4zcXmLK6fAKb2zL0f8blhauxdSytdYuvJ2YHh6oxaV7N31f89DFba7HlmC292yyzpaMRjIDOSQyQceMxsKNnK+rtZav1t0MtVMrHwZ6qZ28RKqPGpzTy022rapOSir21S1Ly0PPUuS0cYY3S/g9f2dwdaNXNVhlWW907qd+XVPyfkbbwrw62q9WtYWH9zRa66mUNsHnk9KdMakAAAAAAAAAAAAAAAAAAAAAAAAAAAjUgpJxaummmuqejIaysMlNp5R86hSnhMVKi14W14v2ou+R3+Pc43xDS7G4vt0+B1O6OpoVqfPp7+5d2aNO4NFDKYczHhE7USjJ8xg8tIymmQOUMpDIyYmwz0jVIHpGGCUVnEseoqUITSqWVrqy311tZOxappbak1wW6aW8SkvZKalwfEV5p5HPPK3eKzirb5nG6Vjc1Uykl5cXjoXpazT0xazjHbv8Ac992X7PLCRvKzqtWlJOVst7pJP8Agb/RaPyVul+r+DmfENe9TLC/SuiL4vmuAAAAAAAAAAAAAAAAAAAAAAAAAAAAAAPH9vaDj3VdLa8W+jupQfupe5p/Fq+Iz+Ru/B553VPvz+TXgeJRrU1spptON9dLXa6rVHM6iDUMehkt08qp+59za3qa4jBm4IwLk4BKLZDIZJHhkCTJCOLiLqd2+6+rlt1130M1Shu9roZ6Nm9b+hXcK4BUxVa9XKlFrO1lvLotOe32N5oaPPlsrzt7vt/WWdTr69PXivq+h9CwmEhSgoU4xjFckrL/ADOrrqhXHbBYRy9ls7JbpvLNxkPAAAAAAAAAAAAAAAAAAAAAAAAAAAAAAAAMSimrPUhpPhhPHQ+ddoeDSwNSNam703KVlZ/h32jJ81q7ehzev0Xl8/8Ay/sdTotZHVwdVnDx9febuFY/vk1JJTi9Ur7dbPbmc/qKdj46HnUUeU00+GWBXzwVjklj4qvGjrmkm/JaXs/PRmRUTdbs7IzKiTrdvZFjCBhKrYbPIKTFcdUMQ6WXRbyvs7XenSxfr0TnT5ifyNjXoXKnzM/I0YvFxxFSlTp3blJLdx3a0a9OZm02lnnHd8HuuqVEJzn2R9DwGBhQhkpxSW/q+bfVnaabTwohtj/s5a66dst02dJYMQAAAAAAAAAAAAAAAAAAAAAAAAAAAAAAAAAAMSinuQ4p8MJ4POce7LqtN1qMu7q7/uzdkrvo7Lf4NZrPDo25lHr6dn+Da6PxJ1R8u1bo/dHm54XHU5ycqcpLLbeOTRaS0ennsaSfhUsbdjNsrtDOKSlj65+H4Kbg3e1sT3sac6jTcmorZuLUddl/gZZ6dujyoI2Or8mmjy3JRz6np8XDGOn+HQnF3Td8j08le99uRTh4Tcv1xbRpa56Tf7c018/wVVSvjo70qn/Zk/0QegiusX9y7GOhl0kvqimw+Fq4nENRjJ1G3dZbZeTvf6UvMvwqkq1CK5NjZbVp6E2/Z/v1PqHBuztHDRjaKlNXfeSis130fI3VGhrrw2sv1ON1XiF17eXhPt2LgulEAAAAAAAAAAAAAAAAAAAAAAAAAAAAAAAAAAAAAFRie0dClNwqylBpteKnNKVucXbVeZjdsE8Nl2vw++yKlWs/Br78nnu0vbKlOjKlQvJzTi5NOKjF6O19W2r+5Wv1MdrjHubXQeDWq1WW8Jc46k+w3E8PSwuWU4wqOcpTTur62jZ9MqXyTpZQUOvJ48Y02os1G5RzHCS/vxPTYrHfgd5RdOXSUp5Yb2d5e5ZcuMo09dP/AOmyxNfBZf0PNVO2souUXShJr80Kt4v41X3Kz1eG1j7m4j4LGSUlNpPs1h/uU3Z3FYinXqYmFCdVTz5rRkk3KeZ2kk9brYr0zkpueM5L+uq086Y0SsUduMfQ93wXicsRGTlSnSs0rSv4tLu10tjYV2b10wc3qtPGmSUZqWfQsjIVQAAAAAAAAAAAAAAAAAAAAAAAAAAAAAAAAAAADDAPnPangknWUKTxVepu3PxQgnslKyS9zXX1NywstnVeG66Ma91myEfd1fyN3COwU5a4ieVfsQacvvJ6L7XENG3+pnnU+PRXFMc+9/guf9R6C+mdVfeL/umb/iR7Nmv/AO7vfVL7/kto8CoZKcHBSVNNRUm2tXdtx2bb52M3lRwk10KL1t26UlLDl1wcL7NRqVM9bLlTeSnTjkio3/NbVvY8OhSeZfRFheIyrhtqzl9W3l593oX1OCikkkklZJKyS5JIzpYNc228skSQAAAAAAAAAAAAAAAAAAAAAAAAAAAAAAAAAAAAAAAAAAAAAAAAAAAAAAAAAAAAACNSVk3a9k3bqAcEOJu2tKfsAbJY+39XP28l/EA7QAAAAAAAAAAAAAAAAAAAAAAAAAAAAAAAAAAAAAAAAAAAAAAAAAAf/9k="/>
          <p:cNvSpPr>
            <a:spLocks noChangeArrowheads="1" noChangeAspect="1"/>
          </p:cNvSpPr>
          <p:nvPr/>
        </p:nvSpPr>
        <p:spPr bwMode="auto">
          <a:xfrm>
            <a:off x="14922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500034" y="428604"/>
            <a:ext cx="8158162" cy="6011882"/>
          </a:xfrm>
          <a:prstGeom prst="rect">
            <a:avLst/>
          </a:prstGeom>
          <a:gradFill>
            <a:gsLst>
              <a:gs pos="0">
                <a:srgbClr val="FF0000">
                  <a:alpha val="34000"/>
                </a:srgbClr>
              </a:gs>
              <a:gs pos="17999">
                <a:srgbClr val="FF9900">
                  <a:alpha val="75000"/>
                </a:srgbClr>
              </a:gs>
              <a:gs pos="36000">
                <a:srgbClr val="FFFF00">
                  <a:alpha val="72000"/>
                </a:srgbClr>
              </a:gs>
              <a:gs pos="61000">
                <a:srgbClr val="99FF66"/>
              </a:gs>
              <a:gs pos="82001">
                <a:schemeClr val="accent1">
                  <a:lumMod val="90000"/>
                </a:schemeClr>
              </a:gs>
              <a:gs pos="100000">
                <a:srgbClr val="0099FF">
                  <a:alpha val="62745"/>
                </a:srgbClr>
              </a:gs>
            </a:gsLst>
            <a:path path="circle"/>
          </a:gradFill>
          <a:ln w="38100">
            <a:solidFill>
              <a:srgbClr val="009900"/>
            </a:solidFill>
          </a:ln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ru-RU" sz="8000" b="1">
                <a:latin typeface="Monotype Corsiva"/>
              </a:rPr>
            </a:br>
            <a:r>
              <a:rPr lang="ru-RU" sz="8000" b="1">
                <a:solidFill>
                  <a:srgbClr val="C00000"/>
                </a:solidFill>
                <a:latin typeface="Monotype Corsiva"/>
              </a:rPr>
              <a:t>Спасибо за внимание!</a:t>
            </a:r>
            <a:br>
              <a:rPr lang="ru-RU" sz="8000" b="1">
                <a:solidFill>
                  <a:srgbClr val="C00000"/>
                </a:solidFill>
                <a:latin typeface="Monotype Corsiva"/>
              </a:rPr>
            </a:br>
            <a:br>
              <a:rPr lang="ru-RU" sz="8000" b="1">
                <a:latin typeface="Monotype Corsiva"/>
              </a:rPr>
            </a:br>
            <a:br>
              <a:rPr lang="ru-RU"/>
            </a:br>
            <a:br>
              <a:rPr lang="ru-RU"/>
            </a:br>
            <a:br>
              <a:rPr lang="ru-RU"/>
            </a:br>
            <a:endParaRPr lang="ru-RU"/>
          </a:p>
        </p:txBody>
      </p:sp>
      <p:pic>
        <p:nvPicPr>
          <p:cNvPr id="17414" name="Picture 6" descr="http://img-fotki.yandex.ru/get/5605/novprospekt.14/0_6eae0_6dbe2506_M.jpg"/>
          <p:cNvPicPr>
            <a:picLocks noChangeAspect="1" noChangeArrowheads="1" noCrop="1"/>
          </p:cNvPicPr>
          <p:nvPr/>
        </p:nvPicPr>
        <p:blipFill>
          <a:blip r:embed="rId2"/>
          <a:stretch/>
        </p:blipFill>
        <p:spPr bwMode="auto">
          <a:xfrm>
            <a:off x="928688" y="3429000"/>
            <a:ext cx="28575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r7-office/2024.4.2.721</Application>
  <DocSecurity>0</DocSecurity>
  <PresentationFormat>Экран (4:3)</PresentationFormat>
  <Paragraphs>0</Paragraphs>
  <Slides>14</Slides>
  <Notes>14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общеобразовательное учреждение «Гимназия имени Героя Советского Союза Ю.А. Гарнаева                               г. Балашова Саратовской области» Исследовательская работа  «От яйца до птенца: выведение птенцов перепела в инкубаторе»  Выполнила: ученица 1 «А» класса Иванова Кира  Руководитель: Семeнищева Т.Ю.</dc:title>
  <dc:subject/>
  <dc:creator>кирилл иванов</dc:creator>
  <cp:keywords/>
  <dc:description/>
  <dc:identifier/>
  <dc:language/>
  <cp:lastModifiedBy>Юлия Иванова</cp:lastModifiedBy>
  <cp:revision>9</cp:revision>
  <dcterms:created xsi:type="dcterms:W3CDTF">2025-11-21T08:05:55Z</dcterms:created>
  <dcterms:modified xsi:type="dcterms:W3CDTF">2026-02-09T05:17:40Z</dcterms:modified>
  <cp:category/>
  <cp:contentStatus/>
  <cp:version/>
</cp:coreProperties>
</file>