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F750B769-DB2F-40EF-BB22-4AB9A467B9AF}">
          <p14:sldIdLst>
            <p14:sldId id="256"/>
            <p14:sldId id="257"/>
            <p14:sldId id="258"/>
            <p14:sldId id="260"/>
            <p14:sldId id="261"/>
            <p14:sldId id="262"/>
            <p14:sldId id="263"/>
            <p14:sldId id="264"/>
            <p14:sldId id="265"/>
            <p14:sldId id="266"/>
            <p14:sldId id="267"/>
            <p14:sldId id="268"/>
            <p14:sldId id="269"/>
            <p14:sldId id="270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B7E140E9-BE9C-4A7C-9E02-451626840D32}" type="datetimeFigureOut">
              <a:rPr lang="ru-RU" smtClean="0"/>
              <a:t>17.01.2021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492CE161-E8BE-4B8C-9AD8-09F87F897A81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7E140E9-BE9C-4A7C-9E02-451626840D32}" type="datetimeFigureOut">
              <a:rPr lang="ru-RU" smtClean="0"/>
              <a:t>17.01.2021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92CE161-E8BE-4B8C-9AD8-09F87F897A81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B7E140E9-BE9C-4A7C-9E02-451626840D32}" type="datetimeFigureOut">
              <a:rPr lang="ru-RU" smtClean="0"/>
              <a:t>17.01.2021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492CE161-E8BE-4B8C-9AD8-09F87F897A81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140E9-BE9C-4A7C-9E02-451626840D32}" type="datetimeFigureOut">
              <a:rPr lang="ru-RU" smtClean="0"/>
              <a:t>17.01.2021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CE161-E8BE-4B8C-9AD8-09F87F897A81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140E9-BE9C-4A7C-9E02-451626840D32}" type="datetimeFigureOut">
              <a:rPr lang="ru-RU" smtClean="0"/>
              <a:t>17.01.2021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CE161-E8BE-4B8C-9AD8-09F87F897A81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7E140E9-BE9C-4A7C-9E02-451626840D32}" type="datetimeFigureOut">
              <a:rPr lang="ru-RU" smtClean="0"/>
              <a:t>17.01.2021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92CE161-E8BE-4B8C-9AD8-09F87F897A81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140E9-BE9C-4A7C-9E02-451626840D32}" type="datetimeFigureOut">
              <a:rPr lang="ru-RU" smtClean="0"/>
              <a:t>17.01.2021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CE161-E8BE-4B8C-9AD8-09F87F897A8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Объект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7E140E9-BE9C-4A7C-9E02-451626840D32}" type="datetimeFigureOut">
              <a:rPr lang="ru-RU" smtClean="0"/>
              <a:t>17.01.2021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92CE161-E8BE-4B8C-9AD8-09F87F897A81}" type="slidenum">
              <a:rPr lang="ru-RU" smtClean="0"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7E140E9-BE9C-4A7C-9E02-451626840D32}" type="datetimeFigureOut">
              <a:rPr lang="ru-RU" smtClean="0"/>
              <a:t>17.01.2021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92CE161-E8BE-4B8C-9AD8-09F87F897A81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140E9-BE9C-4A7C-9E02-451626840D32}" type="datetimeFigureOut">
              <a:rPr lang="ru-RU" smtClean="0"/>
              <a:t>17.01.2021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CE161-E8BE-4B8C-9AD8-09F87F897A8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140E9-BE9C-4A7C-9E02-451626840D32}" type="datetimeFigureOut">
              <a:rPr lang="ru-RU" smtClean="0"/>
              <a:t>17.01.2021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CE161-E8BE-4B8C-9AD8-09F87F897A8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7E140E9-BE9C-4A7C-9E02-451626840D32}" type="datetimeFigureOut">
              <a:rPr lang="ru-RU" smtClean="0"/>
              <a:t>17.01.2021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492CE161-E8BE-4B8C-9AD8-09F87F897A81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nsportal.ru/sites/default/files/audio/2020/02/ni_kirk_zhyry._r._minnullin_suzlre.mp3" TargetMode="Externa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2759" y="116632"/>
            <a:ext cx="5652161" cy="6741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305689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23728" y="1052736"/>
            <a:ext cx="6172200" cy="1894362"/>
          </a:xfrm>
        </p:spPr>
        <p:txBody>
          <a:bodyPr>
            <a:noAutofit/>
          </a:bodyPr>
          <a:lstStyle/>
          <a:p>
            <a:pPr algn="ctr"/>
            <a:r>
              <a:rPr lang="tt-RU" sz="6000" dirty="0" smtClean="0">
                <a:solidFill>
                  <a:srgbClr val="C00000"/>
                </a:solidFill>
              </a:rPr>
              <a:t>Гаилә кыйммәтләре </a:t>
            </a:r>
            <a:endParaRPr lang="ru-RU" sz="6000" dirty="0">
              <a:solidFill>
                <a:srgbClr val="C0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tt-RU" sz="3200" dirty="0" smtClean="0">
                <a:solidFill>
                  <a:schemeClr val="tx1"/>
                </a:solidFill>
              </a:rPr>
              <a:t>Кыйммәтләре- ценности.</a:t>
            </a:r>
            <a:endParaRPr lang="ru-RU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03724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-14242"/>
            <a:ext cx="7467600" cy="1143000"/>
          </a:xfrm>
        </p:spPr>
        <p:txBody>
          <a:bodyPr/>
          <a:lstStyle/>
          <a:p>
            <a:pPr algn="ctr"/>
            <a:r>
              <a:rPr lang="tt-RU" sz="2400" b="1" dirty="0" smtClean="0">
                <a:solidFill>
                  <a:schemeClr val="tx1"/>
                </a:solidFill>
              </a:rPr>
              <a:t>Дәреснең максатлары</a:t>
            </a:r>
            <a:r>
              <a:rPr lang="tt-RU" dirty="0" smtClean="0"/>
              <a:t>: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sz="2800" dirty="0"/>
              <a:t>1.Укучыларны </a:t>
            </a:r>
            <a:r>
              <a:rPr lang="ru-RU" sz="2800" dirty="0" err="1"/>
              <a:t>гаилә</a:t>
            </a:r>
            <a:r>
              <a:rPr lang="ru-RU" sz="2800" dirty="0"/>
              <a:t> </a:t>
            </a:r>
            <a:r>
              <a:rPr lang="ru-RU" sz="2800" dirty="0" err="1"/>
              <a:t>турында</a:t>
            </a:r>
            <a:r>
              <a:rPr lang="ru-RU" sz="2800" dirty="0"/>
              <a:t> </a:t>
            </a:r>
            <a:r>
              <a:rPr lang="ru-RU" sz="2800" dirty="0" err="1"/>
              <a:t>сөйләргә</a:t>
            </a:r>
            <a:r>
              <a:rPr lang="ru-RU" sz="2800" dirty="0"/>
              <a:t> </a:t>
            </a:r>
            <a:r>
              <a:rPr lang="ru-RU" sz="2800" dirty="0" err="1"/>
              <a:t>өйрәтү</a:t>
            </a:r>
            <a:r>
              <a:rPr lang="ru-RU" sz="2800" dirty="0"/>
              <a:t>.</a:t>
            </a:r>
          </a:p>
          <a:p>
            <a:r>
              <a:rPr lang="ru-RU" sz="2800" dirty="0"/>
              <a:t>2. </a:t>
            </a:r>
            <a:r>
              <a:rPr lang="ru-RU" sz="2800" dirty="0" err="1"/>
              <a:t>Балаларның</a:t>
            </a:r>
            <a:r>
              <a:rPr lang="ru-RU" sz="2800" dirty="0"/>
              <a:t> </a:t>
            </a:r>
            <a:r>
              <a:rPr lang="ru-RU" sz="2800" dirty="0" err="1"/>
              <a:t>тыңлау,аңлап</a:t>
            </a:r>
            <a:r>
              <a:rPr lang="ru-RU" sz="2800" dirty="0"/>
              <a:t>  </a:t>
            </a:r>
            <a:r>
              <a:rPr lang="ru-RU" sz="2800" dirty="0" err="1"/>
              <a:t>уку</a:t>
            </a:r>
            <a:r>
              <a:rPr lang="ru-RU" sz="2800" dirty="0"/>
              <a:t>, </a:t>
            </a:r>
            <a:r>
              <a:rPr lang="ru-RU" sz="2800" dirty="0" err="1"/>
              <a:t>бәйләнешле</a:t>
            </a:r>
            <a:r>
              <a:rPr lang="ru-RU" sz="2800" dirty="0"/>
              <a:t> </a:t>
            </a:r>
            <a:r>
              <a:rPr lang="ru-RU" sz="2800" dirty="0" err="1"/>
              <a:t>сөйләм</a:t>
            </a:r>
            <a:r>
              <a:rPr lang="ru-RU" sz="2800" dirty="0"/>
              <a:t> </a:t>
            </a:r>
            <a:r>
              <a:rPr lang="ru-RU" sz="2800" dirty="0" err="1"/>
              <a:t>күнекмәләрен</a:t>
            </a:r>
            <a:r>
              <a:rPr lang="ru-RU" sz="2800" dirty="0"/>
              <a:t> </a:t>
            </a:r>
            <a:r>
              <a:rPr lang="ru-RU" sz="2800" dirty="0" err="1"/>
              <a:t>үстерү.Тыңлаганда</a:t>
            </a:r>
            <a:r>
              <a:rPr lang="ru-RU" sz="2800" dirty="0"/>
              <a:t> </a:t>
            </a:r>
            <a:r>
              <a:rPr lang="ru-RU" sz="2800" dirty="0" err="1"/>
              <a:t>укучыларның</a:t>
            </a:r>
            <a:r>
              <a:rPr lang="ru-RU" sz="2800" dirty="0"/>
              <a:t> </a:t>
            </a:r>
            <a:r>
              <a:rPr lang="ru-RU" sz="2800" dirty="0" err="1"/>
              <a:t>игътибарларын</a:t>
            </a:r>
            <a:r>
              <a:rPr lang="ru-RU" sz="2800" dirty="0"/>
              <a:t> </a:t>
            </a:r>
            <a:r>
              <a:rPr lang="ru-RU" sz="2800" dirty="0" err="1"/>
              <a:t>тупларга</a:t>
            </a:r>
            <a:r>
              <a:rPr lang="ru-RU" sz="2800" dirty="0"/>
              <a:t>, </a:t>
            </a:r>
            <a:r>
              <a:rPr lang="ru-RU" sz="2800" dirty="0" err="1"/>
              <a:t>ихтыяри</a:t>
            </a:r>
            <a:r>
              <a:rPr lang="ru-RU" sz="2800" dirty="0"/>
              <a:t> </a:t>
            </a:r>
            <a:r>
              <a:rPr lang="ru-RU" sz="2800" dirty="0" err="1"/>
              <a:t>көчәнеш</a:t>
            </a:r>
            <a:r>
              <a:rPr lang="ru-RU" sz="2800" dirty="0"/>
              <a:t> </a:t>
            </a:r>
            <a:r>
              <a:rPr lang="ru-RU" sz="2800" dirty="0" err="1"/>
              <a:t>ясарга</a:t>
            </a:r>
            <a:r>
              <a:rPr lang="ru-RU" sz="2800" dirty="0"/>
              <a:t> </a:t>
            </a:r>
            <a:r>
              <a:rPr lang="ru-RU" sz="2800" dirty="0" err="1"/>
              <a:t>өйрәтү</a:t>
            </a:r>
            <a:r>
              <a:rPr lang="ru-RU" sz="2800" dirty="0"/>
              <a:t>. </a:t>
            </a:r>
            <a:r>
              <a:rPr lang="ru-RU" sz="2800" dirty="0" err="1"/>
              <a:t>Авазларны</a:t>
            </a:r>
            <a:r>
              <a:rPr lang="ru-RU" sz="2800" dirty="0"/>
              <a:t> </a:t>
            </a:r>
            <a:r>
              <a:rPr lang="ru-RU" sz="2800" dirty="0" err="1"/>
              <a:t>дөрес</a:t>
            </a:r>
            <a:r>
              <a:rPr lang="ru-RU" sz="2800" dirty="0"/>
              <a:t> </a:t>
            </a:r>
            <a:r>
              <a:rPr lang="ru-RU" sz="2800" dirty="0" err="1"/>
              <a:t>әйтеп</a:t>
            </a:r>
            <a:r>
              <a:rPr lang="ru-RU" sz="2800" dirty="0"/>
              <a:t>, </a:t>
            </a:r>
            <a:r>
              <a:rPr lang="ru-RU" sz="2800" dirty="0" err="1"/>
              <a:t>аңлап</a:t>
            </a:r>
            <a:r>
              <a:rPr lang="ru-RU" sz="2800" dirty="0"/>
              <a:t> </a:t>
            </a:r>
            <a:r>
              <a:rPr lang="ru-RU" sz="2800" dirty="0" err="1"/>
              <a:t>укуларына</a:t>
            </a:r>
            <a:r>
              <a:rPr lang="ru-RU" sz="2800" dirty="0"/>
              <a:t> </a:t>
            </a:r>
            <a:r>
              <a:rPr lang="ru-RU" sz="2800" dirty="0" err="1"/>
              <a:t>ирешү</a:t>
            </a:r>
            <a:r>
              <a:rPr lang="ru-RU" sz="2800" dirty="0"/>
              <a:t>.</a:t>
            </a:r>
          </a:p>
          <a:p>
            <a:r>
              <a:rPr lang="ru-RU" sz="2800" dirty="0"/>
              <a:t>3. </a:t>
            </a:r>
            <a:r>
              <a:rPr lang="ru-RU" sz="2800" dirty="0" err="1"/>
              <a:t>Гаилә</a:t>
            </a:r>
            <a:r>
              <a:rPr lang="ru-RU" sz="2800" dirty="0"/>
              <a:t> </a:t>
            </a:r>
            <a:r>
              <a:rPr lang="ru-RU" sz="2800" dirty="0" err="1"/>
              <a:t>кыйммәтләрен</a:t>
            </a:r>
            <a:r>
              <a:rPr lang="ru-RU" sz="2800" dirty="0"/>
              <a:t> </a:t>
            </a:r>
            <a:r>
              <a:rPr lang="ru-RU" sz="2800" dirty="0" err="1"/>
              <a:t>күрсәтеп</a:t>
            </a:r>
            <a:r>
              <a:rPr lang="ru-RU" sz="2800" dirty="0"/>
              <a:t>, </a:t>
            </a:r>
            <a:r>
              <a:rPr lang="ru-RU" sz="2800" dirty="0" err="1"/>
              <a:t>гаилә</a:t>
            </a:r>
            <a:r>
              <a:rPr lang="ru-RU" sz="2800" dirty="0"/>
              <a:t> </a:t>
            </a:r>
            <a:r>
              <a:rPr lang="ru-RU" sz="2800" dirty="0" err="1"/>
              <a:t>коруга</a:t>
            </a:r>
            <a:r>
              <a:rPr lang="ru-RU" sz="2800" dirty="0"/>
              <a:t> </a:t>
            </a:r>
            <a:r>
              <a:rPr lang="ru-RU" sz="2800" dirty="0" err="1"/>
              <a:t>җитди</a:t>
            </a:r>
            <a:r>
              <a:rPr lang="ru-RU" sz="2800" dirty="0"/>
              <a:t> </a:t>
            </a:r>
            <a:r>
              <a:rPr lang="ru-RU" sz="2800" dirty="0" err="1"/>
              <a:t>караш</a:t>
            </a:r>
            <a:r>
              <a:rPr lang="ru-RU" sz="2800" dirty="0"/>
              <a:t> </a:t>
            </a:r>
            <a:r>
              <a:rPr lang="ru-RU" sz="2800" dirty="0" err="1"/>
              <a:t>тәрбияләү</a:t>
            </a:r>
            <a:r>
              <a:rPr lang="ru-RU" sz="2800" dirty="0"/>
              <a:t>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870976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23728" y="404664"/>
            <a:ext cx="6172200" cy="1894362"/>
          </a:xfrm>
        </p:spPr>
        <p:txBody>
          <a:bodyPr>
            <a:noAutofit/>
          </a:bodyPr>
          <a:lstStyle/>
          <a:p>
            <a:pPr algn="ctr"/>
            <a:r>
              <a:rPr lang="tt-RU" sz="4400" dirty="0" smtClean="0">
                <a:solidFill>
                  <a:schemeClr val="tx1"/>
                </a:solidFill>
              </a:rPr>
              <a:t>Роберт Миңнуллин “Әни кирәк” җыры </a:t>
            </a:r>
            <a:endParaRPr lang="ru-RU" sz="4400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339752" y="2780928"/>
            <a:ext cx="6172200" cy="1371600"/>
          </a:xfrm>
        </p:spPr>
        <p:txBody>
          <a:bodyPr>
            <a:normAutofit/>
          </a:bodyPr>
          <a:lstStyle/>
          <a:p>
            <a:r>
              <a:rPr lang="tt-RU" sz="3200" dirty="0" smtClean="0">
                <a:hlinkClick r:id="rId2"/>
              </a:rPr>
              <a:t>ni_kirk_zhyry._r._minnullin_suzlre.mp3</a:t>
            </a:r>
            <a:endParaRPr lang="ru-RU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18808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051720" y="476672"/>
            <a:ext cx="6172200" cy="648072"/>
          </a:xfrm>
        </p:spPr>
        <p:txBody>
          <a:bodyPr>
            <a:noAutofit/>
          </a:bodyPr>
          <a:lstStyle/>
          <a:p>
            <a:pPr algn="ctr"/>
            <a:r>
              <a:rPr lang="tt-RU" sz="4400" dirty="0" smtClean="0">
                <a:solidFill>
                  <a:srgbClr val="C00000"/>
                </a:solidFill>
              </a:rPr>
              <a:t>Сүзлек эше </a:t>
            </a:r>
            <a:endParaRPr lang="ru-RU" sz="4400" dirty="0">
              <a:solidFill>
                <a:srgbClr val="C0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35696" y="1196752"/>
            <a:ext cx="6912768" cy="5472608"/>
          </a:xfrm>
        </p:spPr>
        <p:txBody>
          <a:bodyPr>
            <a:normAutofit/>
          </a:bodyPr>
          <a:lstStyle/>
          <a:p>
            <a:r>
              <a:rPr lang="tt-RU" sz="3200" dirty="0" smtClean="0">
                <a:solidFill>
                  <a:schemeClr val="tx1"/>
                </a:solidFill>
              </a:rPr>
              <a:t>Булсын өчен- для того что бы </a:t>
            </a:r>
          </a:p>
          <a:p>
            <a:r>
              <a:rPr lang="tt-RU" sz="3200" dirty="0" smtClean="0">
                <a:solidFill>
                  <a:schemeClr val="tx1"/>
                </a:solidFill>
              </a:rPr>
              <a:t>Татлы-сладкий</a:t>
            </a:r>
          </a:p>
          <a:p>
            <a:r>
              <a:rPr lang="tt-RU" sz="3200" dirty="0" smtClean="0">
                <a:solidFill>
                  <a:schemeClr val="tx1"/>
                </a:solidFill>
              </a:rPr>
              <a:t>Җил-яңгырдан- от вьюги</a:t>
            </a:r>
          </a:p>
          <a:p>
            <a:r>
              <a:rPr lang="tt-RU" sz="3200" dirty="0" smtClean="0">
                <a:solidFill>
                  <a:schemeClr val="tx1"/>
                </a:solidFill>
              </a:rPr>
              <a:t>Яклар өчен-что бы защитить</a:t>
            </a:r>
          </a:p>
          <a:p>
            <a:r>
              <a:rPr lang="tt-RU" sz="3200" dirty="0" smtClean="0">
                <a:solidFill>
                  <a:schemeClr val="tx1"/>
                </a:solidFill>
              </a:rPr>
              <a:t>Дөнья-мир </a:t>
            </a:r>
          </a:p>
          <a:p>
            <a:r>
              <a:rPr lang="tt-RU" sz="3200" dirty="0" smtClean="0">
                <a:solidFill>
                  <a:schemeClr val="tx1"/>
                </a:solidFill>
              </a:rPr>
              <a:t>Ямьле-прекрасный</a:t>
            </a:r>
          </a:p>
          <a:p>
            <a:r>
              <a:rPr lang="tt-RU" sz="3200" dirty="0" smtClean="0">
                <a:solidFill>
                  <a:schemeClr val="tx1"/>
                </a:solidFill>
              </a:rPr>
              <a:t>Гөлләр-цветы</a:t>
            </a:r>
          </a:p>
          <a:p>
            <a:r>
              <a:rPr lang="tt-RU" sz="3200" dirty="0" smtClean="0">
                <a:solidFill>
                  <a:schemeClr val="tx1"/>
                </a:solidFill>
              </a:rPr>
              <a:t>Иң кадерле- самый дорогой </a:t>
            </a:r>
          </a:p>
          <a:p>
            <a:endParaRPr lang="ru-RU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16505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051720" y="476672"/>
            <a:ext cx="6172200" cy="648072"/>
          </a:xfrm>
        </p:spPr>
        <p:txBody>
          <a:bodyPr>
            <a:noAutofit/>
          </a:bodyPr>
          <a:lstStyle/>
          <a:p>
            <a:pPr algn="ctr"/>
            <a:r>
              <a:rPr lang="tt-RU" sz="4400" dirty="0" smtClean="0">
                <a:solidFill>
                  <a:srgbClr val="C00000"/>
                </a:solidFill>
              </a:rPr>
              <a:t>Төркемнәрдә эш 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35696" y="1196752"/>
            <a:ext cx="7056784" cy="5472608"/>
          </a:xfrm>
        </p:spPr>
        <p:txBody>
          <a:bodyPr>
            <a:normAutofit/>
          </a:bodyPr>
          <a:lstStyle/>
          <a:p>
            <a:r>
              <a:rPr lang="tt-RU" sz="3200" dirty="0" smtClean="0">
                <a:solidFill>
                  <a:schemeClr val="tx1"/>
                </a:solidFill>
              </a:rPr>
              <a:t> </a:t>
            </a:r>
            <a:r>
              <a:rPr lang="tt-RU" sz="3600" u="sng" dirty="0">
                <a:solidFill>
                  <a:schemeClr val="tx1"/>
                </a:solidFill>
              </a:rPr>
              <a:t>1нче төркемгә: </a:t>
            </a:r>
            <a:r>
              <a:rPr lang="tt-RU" sz="3600" dirty="0">
                <a:solidFill>
                  <a:schemeClr val="tx1"/>
                </a:solidFill>
              </a:rPr>
              <a:t>“Гаилә. Мин аны кечкенә генә “туган илем” дип әйтер идем. Барлык балалар да әти-әниле, әби-бабайлы гаиләләрдә үссен иде”. (Алия Гараева, Казан) </a:t>
            </a:r>
            <a:endParaRPr lang="ru-RU" sz="3600" dirty="0">
              <a:solidFill>
                <a:schemeClr val="tx1"/>
              </a:solidFill>
            </a:endParaRPr>
          </a:p>
          <a:p>
            <a:endParaRPr lang="ru-RU" sz="3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36279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051720" y="476672"/>
            <a:ext cx="6172200" cy="648072"/>
          </a:xfrm>
        </p:spPr>
        <p:txBody>
          <a:bodyPr>
            <a:noAutofit/>
          </a:bodyPr>
          <a:lstStyle/>
          <a:p>
            <a:pPr algn="ctr"/>
            <a:r>
              <a:rPr lang="tt-RU" sz="4400" dirty="0" smtClean="0">
                <a:solidFill>
                  <a:srgbClr val="C00000"/>
                </a:solidFill>
              </a:rPr>
              <a:t>Төркемнәрдә эш 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35696" y="1196752"/>
            <a:ext cx="7056784" cy="5472608"/>
          </a:xfrm>
        </p:spPr>
        <p:txBody>
          <a:bodyPr>
            <a:normAutofit/>
          </a:bodyPr>
          <a:lstStyle/>
          <a:p>
            <a:r>
              <a:rPr lang="tt-RU" sz="3600" u="sng" dirty="0">
                <a:solidFill>
                  <a:schemeClr val="tx1"/>
                </a:solidFill>
              </a:rPr>
              <a:t>2нче төркемгә: </a:t>
            </a:r>
            <a:r>
              <a:rPr lang="tt-RU" sz="3600" dirty="0">
                <a:solidFill>
                  <a:schemeClr val="tx1"/>
                </a:solidFill>
              </a:rPr>
              <a:t>“Мин әти-әниемнең йөзенә кызыллык китермәскә тырышам. Алар бит-йорт тоткасы, ә мин аның көзгесе” (</a:t>
            </a:r>
            <a:r>
              <a:rPr lang="tt-RU" sz="3600" dirty="0" smtClean="0">
                <a:solidFill>
                  <a:schemeClr val="tx1"/>
                </a:solidFill>
              </a:rPr>
              <a:t>Эльза </a:t>
            </a:r>
            <a:r>
              <a:rPr lang="tt-RU" sz="3600" dirty="0">
                <a:solidFill>
                  <a:schemeClr val="tx1"/>
                </a:solidFill>
              </a:rPr>
              <a:t>Басыйрова, Чүпрәле). </a:t>
            </a:r>
            <a:endParaRPr lang="ru-RU" sz="3600" dirty="0">
              <a:solidFill>
                <a:schemeClr val="tx1"/>
              </a:solidFill>
            </a:endParaRPr>
          </a:p>
          <a:p>
            <a:endParaRPr lang="ru-RU" sz="3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84817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051720" y="476672"/>
            <a:ext cx="6172200" cy="648072"/>
          </a:xfrm>
        </p:spPr>
        <p:txBody>
          <a:bodyPr>
            <a:noAutofit/>
          </a:bodyPr>
          <a:lstStyle/>
          <a:p>
            <a:pPr algn="ctr"/>
            <a:r>
              <a:rPr lang="tt-RU" sz="4400" dirty="0" smtClean="0">
                <a:solidFill>
                  <a:srgbClr val="C00000"/>
                </a:solidFill>
              </a:rPr>
              <a:t>Төркемнәрдә эш 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35696" y="1196752"/>
            <a:ext cx="7056784" cy="5472608"/>
          </a:xfrm>
        </p:spPr>
        <p:txBody>
          <a:bodyPr>
            <a:normAutofit/>
          </a:bodyPr>
          <a:lstStyle/>
          <a:p>
            <a:r>
              <a:rPr lang="tt-RU" sz="3600" u="sng" dirty="0">
                <a:solidFill>
                  <a:schemeClr val="tx1"/>
                </a:solidFill>
              </a:rPr>
              <a:t>3нче төркемгә</a:t>
            </a:r>
            <a:r>
              <a:rPr lang="tt-RU" sz="3600" dirty="0">
                <a:solidFill>
                  <a:schemeClr val="tx1"/>
                </a:solidFill>
              </a:rPr>
              <a:t>: “Гаилә сүзен ишетүгә, күз алдына зур, түгәрәк матур алма килә, Алма никадәр матур булса, гаилә дә шулкадәр нык, тату булыр кебек”. (Раилә Дәминова, Лаеш). </a:t>
            </a:r>
            <a:endParaRPr lang="ru-RU" sz="3600" dirty="0">
              <a:solidFill>
                <a:schemeClr val="tx1"/>
              </a:solidFill>
            </a:endParaRPr>
          </a:p>
          <a:p>
            <a:endParaRPr lang="ru-RU" sz="3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39194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051720" y="476672"/>
            <a:ext cx="6172200" cy="648072"/>
          </a:xfrm>
        </p:spPr>
        <p:txBody>
          <a:bodyPr>
            <a:noAutofit/>
          </a:bodyPr>
          <a:lstStyle/>
          <a:p>
            <a:pPr algn="ctr"/>
            <a:r>
              <a:rPr lang="tt-RU" sz="4400" dirty="0" smtClean="0">
                <a:solidFill>
                  <a:srgbClr val="C00000"/>
                </a:solidFill>
              </a:rPr>
              <a:t>Төркемнәрдә эш 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35696" y="1196752"/>
            <a:ext cx="7056784" cy="5472608"/>
          </a:xfrm>
        </p:spPr>
        <p:txBody>
          <a:bodyPr>
            <a:normAutofit fontScale="85000" lnSpcReduction="20000"/>
          </a:bodyPr>
          <a:lstStyle/>
          <a:p>
            <a:r>
              <a:rPr lang="tt-RU" sz="3600" u="sng" dirty="0">
                <a:solidFill>
                  <a:schemeClr val="tx1"/>
                </a:solidFill>
              </a:rPr>
              <a:t>4нче төркемгә</a:t>
            </a:r>
            <a:r>
              <a:rPr lang="tt-RU" sz="3600" dirty="0">
                <a:solidFill>
                  <a:schemeClr val="tx1"/>
                </a:solidFill>
              </a:rPr>
              <a:t>: “Гаилә нинди булырга тиеш соң? Формуласын белмим, әмма “Нәкъ менә безнең гаилә кебек!”-дияр идем. Дүрт чын дусны- әтиемне, әниемне, сеңлем һәм мине берләштергән “җылы учак” – ул безнең гаилә. Тавыш күтәрү, ачулану, орышу, шелтәләү дигәнне без белмибез, Мәкаль, әйтемнәре, кирәк чакта  әкияләре белән бик оста “ачулана” белә әнием”. (Алинә Нургалиева, Саба). </a:t>
            </a:r>
            <a:endParaRPr lang="ru-RU" sz="3600" dirty="0">
              <a:solidFill>
                <a:schemeClr val="tx1"/>
              </a:solidFill>
            </a:endParaRPr>
          </a:p>
          <a:p>
            <a:endParaRPr lang="ru-RU" sz="3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03802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t-RU" sz="4400" b="1" dirty="0" smtClean="0">
                <a:solidFill>
                  <a:srgbClr val="C00000"/>
                </a:solidFill>
              </a:rPr>
              <a:t>Мәкальләр </a:t>
            </a:r>
            <a:endParaRPr lang="ru-RU" sz="4400" b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003232" cy="4873752"/>
          </a:xfrm>
        </p:spPr>
        <p:txBody>
          <a:bodyPr/>
          <a:lstStyle/>
          <a:p>
            <a:r>
              <a:rPr lang="tt-RU" sz="3200" b="1" dirty="0"/>
              <a:t>1) Оясында ни күрсә, очканында шуны эшләр. </a:t>
            </a:r>
            <a:endParaRPr lang="ru-RU" sz="3200" b="1" dirty="0"/>
          </a:p>
          <a:p>
            <a:r>
              <a:rPr lang="tt-RU" sz="3200" b="1" dirty="0"/>
              <a:t> 2)Кош канаты белән, гаилә тугрылыгы белән көчле. </a:t>
            </a:r>
            <a:endParaRPr lang="ru-RU" sz="3200" b="1" dirty="0"/>
          </a:p>
          <a:p>
            <a:r>
              <a:rPr lang="tt-RU" sz="3200" b="1" dirty="0"/>
              <a:t> 3) Туган туганны табар. </a:t>
            </a:r>
            <a:endParaRPr lang="ru-RU" sz="3200" b="1" dirty="0"/>
          </a:p>
          <a:p>
            <a:r>
              <a:rPr lang="tt-RU" sz="3200" b="1" dirty="0"/>
              <a:t> 4)Гаилә тормыш нигезе, ә балалар көзгесе. </a:t>
            </a:r>
            <a:endParaRPr lang="ru-RU" sz="3200" b="1" dirty="0"/>
          </a:p>
          <a:p>
            <a:r>
              <a:rPr lang="tt-RU" sz="3200" b="1" dirty="0"/>
              <a:t> 5)Гаиләң булса, бәхетең булыр. </a:t>
            </a:r>
            <a:endParaRPr lang="ru-RU" sz="3200" b="1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045405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t-RU" sz="3600" b="1" dirty="0" smtClean="0">
                <a:solidFill>
                  <a:srgbClr val="C00000"/>
                </a:solidFill>
              </a:rPr>
              <a:t>“Акыл штурмы”</a:t>
            </a:r>
            <a:endParaRPr lang="ru-RU" sz="3600" b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ctr"/>
            <a:r>
              <a:rPr lang="tt-RU" sz="8000" dirty="0" smtClean="0"/>
              <a:t>Нәрсә ул гаилә? </a:t>
            </a:r>
            <a:endParaRPr lang="ru-RU" sz="8000" dirty="0"/>
          </a:p>
        </p:txBody>
      </p:sp>
    </p:spTree>
    <p:extLst>
      <p:ext uri="{BB962C8B-B14F-4D97-AF65-F5344CB8AC3E}">
        <p14:creationId xmlns:p14="http://schemas.microsoft.com/office/powerpoint/2010/main" val="20234826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t-RU" sz="3600" b="1" dirty="0" smtClean="0">
                <a:solidFill>
                  <a:srgbClr val="C00000"/>
                </a:solidFill>
              </a:rPr>
              <a:t>Диалогны дәвам ит! </a:t>
            </a:r>
            <a:endParaRPr lang="ru-RU" sz="3600" b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ctr"/>
            <a:r>
              <a:rPr lang="tt-RU" sz="6600" dirty="0" smtClean="0"/>
              <a:t>62бит, 3нче күнегү </a:t>
            </a:r>
            <a:endParaRPr lang="ru-RU" sz="6600" dirty="0"/>
          </a:p>
        </p:txBody>
      </p:sp>
    </p:spTree>
    <p:extLst>
      <p:ext uri="{BB962C8B-B14F-4D97-AF65-F5344CB8AC3E}">
        <p14:creationId xmlns:p14="http://schemas.microsoft.com/office/powerpoint/2010/main" val="26507145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634082"/>
          </a:xfrm>
        </p:spPr>
        <p:txBody>
          <a:bodyPr>
            <a:normAutofit/>
          </a:bodyPr>
          <a:lstStyle/>
          <a:p>
            <a:r>
              <a:rPr lang="tt-RU" sz="3200" b="1" dirty="0" smtClean="0">
                <a:solidFill>
                  <a:srgbClr val="C00000"/>
                </a:solidFill>
              </a:rPr>
              <a:t>Карточкаларда эш </a:t>
            </a:r>
            <a:endParaRPr lang="ru-RU" sz="3200" b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980728"/>
            <a:ext cx="7467600" cy="5493224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tt-RU" sz="3200" dirty="0"/>
              <a:t>Гаиләнең тәртипле, дус, нык булуы- .... </a:t>
            </a:r>
            <a:r>
              <a:rPr lang="tt-RU" sz="3200" b="1" dirty="0"/>
              <a:t>(матур күренеш)</a:t>
            </a:r>
            <a:endParaRPr lang="ru-RU" sz="3200" b="1" dirty="0"/>
          </a:p>
          <a:p>
            <a:pPr lvl="0"/>
            <a:r>
              <a:rPr lang="tt-RU" sz="3200" dirty="0"/>
              <a:t>Мин әти-әниемнең битенә </a:t>
            </a:r>
            <a:r>
              <a:rPr lang="tt-RU" sz="3200" b="1" dirty="0"/>
              <a:t>...(кызыллык китермәскә тырышам) </a:t>
            </a:r>
            <a:endParaRPr lang="ru-RU" sz="3200" b="1" dirty="0"/>
          </a:p>
          <a:p>
            <a:pPr lvl="0"/>
            <a:r>
              <a:rPr lang="tt-RU" sz="3200" dirty="0"/>
              <a:t>Гаилә сүзен ишетүгә, күз алдына... (</a:t>
            </a:r>
            <a:r>
              <a:rPr lang="tt-RU" sz="3200" b="1" dirty="0"/>
              <a:t>матур алма килә) </a:t>
            </a:r>
            <a:endParaRPr lang="ru-RU" sz="3200" b="1" dirty="0"/>
          </a:p>
          <a:p>
            <a:pPr lvl="0"/>
            <a:r>
              <a:rPr lang="tt-RU" sz="3200" dirty="0"/>
              <a:t>Бала үзенең тәртибе белән ... </a:t>
            </a:r>
            <a:r>
              <a:rPr lang="tt-RU" sz="3200" b="1" dirty="0"/>
              <a:t>(әти-әнисен борчырга тиеш түгел) </a:t>
            </a:r>
            <a:endParaRPr lang="ru-RU" sz="3200" b="1" dirty="0"/>
          </a:p>
          <a:p>
            <a:pPr lvl="0"/>
            <a:r>
              <a:rPr lang="tt-RU" sz="3200" dirty="0"/>
              <a:t>Көннәр якты булсын өчен ... </a:t>
            </a:r>
            <a:r>
              <a:rPr lang="tt-RU" sz="3200" b="1" dirty="0"/>
              <a:t>(әни кирәк) </a:t>
            </a:r>
            <a:endParaRPr lang="ru-RU" sz="3200" b="1" dirty="0"/>
          </a:p>
          <a:p>
            <a:pPr lvl="0"/>
            <a:r>
              <a:rPr lang="tt-RU" sz="3200" dirty="0"/>
              <a:t>Иң кадерле кеше җирдә - .... </a:t>
            </a:r>
            <a:r>
              <a:rPr lang="tt-RU" sz="3200" b="1" dirty="0"/>
              <a:t>(әни димәк) </a:t>
            </a:r>
            <a:endParaRPr lang="ru-RU" sz="3200" b="1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029396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t-RU" sz="4800" b="1" dirty="0" smtClean="0">
                <a:solidFill>
                  <a:srgbClr val="C00000"/>
                </a:solidFill>
              </a:rPr>
              <a:t>Өй эше </a:t>
            </a:r>
            <a:endParaRPr lang="ru-RU" sz="4800" b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075240" cy="4873752"/>
          </a:xfrm>
        </p:spPr>
        <p:txBody>
          <a:bodyPr/>
          <a:lstStyle/>
          <a:p>
            <a:pPr lvl="0"/>
            <a:r>
              <a:rPr lang="tt-RU" sz="3200" b="1" dirty="0"/>
              <a:t>Русчадан татарчага гаилә турында мәкальләр тәрҗемә итәргә.</a:t>
            </a:r>
            <a:endParaRPr lang="ru-RU" sz="3200" b="1" dirty="0"/>
          </a:p>
          <a:p>
            <a:pPr lvl="0"/>
            <a:r>
              <a:rPr lang="tt-RU" sz="3200" b="1" dirty="0"/>
              <a:t>Үзеңнең гаиләң турында сөйләргә әзерләнергә. </a:t>
            </a:r>
            <a:endParaRPr lang="ru-RU" sz="3200" b="1" dirty="0"/>
          </a:p>
          <a:p>
            <a:pPr lvl="0"/>
            <a:r>
              <a:rPr lang="tt-RU" sz="3200" b="1" dirty="0"/>
              <a:t>Гаилә турында бер шигырь ятларга. </a:t>
            </a:r>
            <a:endParaRPr lang="ru-RU" sz="3200" b="1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3709883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33</TotalTime>
  <Words>418</Words>
  <Application>Microsoft Office PowerPoint</Application>
  <PresentationFormat>Экран (4:3)</PresentationFormat>
  <Paragraphs>46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Эркер</vt:lpstr>
      <vt:lpstr>Презентация PowerPoint</vt:lpstr>
      <vt:lpstr>Гаилә кыйммәтләре </vt:lpstr>
      <vt:lpstr>Дәреснең максатлары: </vt:lpstr>
      <vt:lpstr>Роберт Миңнуллин “Әни кирәк” җыры </vt:lpstr>
      <vt:lpstr>Сүзлек эше </vt:lpstr>
      <vt:lpstr>Төркемнәрдә эш </vt:lpstr>
      <vt:lpstr>Төркемнәрдә эш </vt:lpstr>
      <vt:lpstr>Төркемнәрдә эш </vt:lpstr>
      <vt:lpstr>Төркемнәрдә эш </vt:lpstr>
      <vt:lpstr>Мәкальләр </vt:lpstr>
      <vt:lpstr>“Акыл штурмы”</vt:lpstr>
      <vt:lpstr>Диалогны дәвам ит! </vt:lpstr>
      <vt:lpstr>Карточкаларда эш </vt:lpstr>
      <vt:lpstr>Өй эше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Алина Адамова</dc:creator>
  <cp:lastModifiedBy>Алина Адамова</cp:lastModifiedBy>
  <cp:revision>4</cp:revision>
  <dcterms:created xsi:type="dcterms:W3CDTF">2021-01-17T10:15:25Z</dcterms:created>
  <dcterms:modified xsi:type="dcterms:W3CDTF">2021-01-17T10:49:04Z</dcterms:modified>
</cp:coreProperties>
</file>