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7"/>
  </p:notesMasterIdLst>
  <p:sldIdLst>
    <p:sldId id="274" r:id="rId2"/>
    <p:sldId id="306" r:id="rId3"/>
    <p:sldId id="329" r:id="rId4"/>
    <p:sldId id="389" r:id="rId5"/>
    <p:sldId id="316" r:id="rId6"/>
    <p:sldId id="318" r:id="rId7"/>
    <p:sldId id="355" r:id="rId8"/>
    <p:sldId id="369" r:id="rId9"/>
    <p:sldId id="323" r:id="rId10"/>
    <p:sldId id="326" r:id="rId11"/>
    <p:sldId id="330" r:id="rId12"/>
    <p:sldId id="332" r:id="rId13"/>
    <p:sldId id="335" r:id="rId14"/>
    <p:sldId id="338" r:id="rId15"/>
    <p:sldId id="336" r:id="rId16"/>
    <p:sldId id="356" r:id="rId17"/>
    <p:sldId id="352" r:id="rId18"/>
    <p:sldId id="382" r:id="rId19"/>
    <p:sldId id="381" r:id="rId20"/>
    <p:sldId id="353" r:id="rId21"/>
    <p:sldId id="350" r:id="rId22"/>
    <p:sldId id="365" r:id="rId23"/>
    <p:sldId id="385" r:id="rId24"/>
    <p:sldId id="388" r:id="rId25"/>
    <p:sldId id="351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5F5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361" autoAdjust="0"/>
    <p:restoredTop sz="94599" autoAdjust="0"/>
  </p:normalViewPr>
  <p:slideViewPr>
    <p:cSldViewPr>
      <p:cViewPr>
        <p:scale>
          <a:sx n="70" d="100"/>
          <a:sy n="70" d="100"/>
        </p:scale>
        <p:origin x="-79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14C3E6C-BB74-4BBD-94C9-F8F2D41349AB}" type="datetimeFigureOut">
              <a:rPr lang="ru-RU"/>
              <a:pPr>
                <a:defRPr/>
              </a:pPr>
              <a:t>07.11.2021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8147BAE-149C-4147-9EDD-A6443D9FF6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696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D16600B-AED5-4830-BD5D-3F60195C1D3B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AA7FF26-CEC2-454B-8A35-340DF106407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2D03ED7-CCE4-46E1-89A8-7F5EA0CBCD4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1C82797-7B5A-424C-A5EF-7200701D5E5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1B7C3AE-4AB0-4B7E-A334-137BE328666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92EF80D-3B5D-49AE-8DC5-9476F513D22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1EA17B1-60DC-4B38-9003-4ED9BA34BEF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7B7B553-BCF2-4193-9472-619C39C24A9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12E5A97-49B8-4B24-A905-3E0C5095EBB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0CEA0D5-761D-468C-ADE1-29C24AAD5D6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690DC3C-E7BE-45DE-8A0E-6B368EC772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74C13C9-82F3-4595-8F6B-4095E1CFFC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CC3CD5C7-2263-4481-AFAA-6EFE66C2AB6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Какая штукатурка чаще всего используется в отделочных работах"/>
          <p:cNvPicPr>
            <a:picLocks noChangeAspect="1" noChangeArrowheads="1"/>
          </p:cNvPicPr>
          <p:nvPr/>
        </p:nvPicPr>
        <p:blipFill>
          <a:blip r:embed="rId2" cstate="print">
            <a:lum bright="78000"/>
          </a:blip>
          <a:srcRect t="12600"/>
          <a:stretch>
            <a:fillRect/>
          </a:stretch>
        </p:blipFill>
        <p:spPr bwMode="auto">
          <a:xfrm>
            <a:off x="971600" y="1052736"/>
            <a:ext cx="7992888" cy="5256584"/>
          </a:xfrm>
          <a:prstGeom prst="rect">
            <a:avLst/>
          </a:prstGeom>
          <a:noFill/>
        </p:spPr>
      </p:pic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91680" y="260648"/>
            <a:ext cx="6480720" cy="720079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Тема урока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7664" y="1484784"/>
            <a:ext cx="6992888" cy="4968552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z="4200" b="1" dirty="0" smtClean="0">
                <a:solidFill>
                  <a:srgbClr val="5F5F5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" pitchFamily="18" charset="0"/>
              </a:rPr>
              <a:t>  Дефекты.</a:t>
            </a:r>
          </a:p>
          <a:p>
            <a:pPr algn="ctr" eaLnBrk="1" hangingPunct="1">
              <a:defRPr/>
            </a:pPr>
            <a:r>
              <a:rPr lang="ru-RU" sz="4200" b="1" dirty="0" smtClean="0">
                <a:solidFill>
                  <a:srgbClr val="5F5F5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" pitchFamily="18" charset="0"/>
              </a:rPr>
              <a:t>Профилактика.</a:t>
            </a:r>
          </a:p>
          <a:p>
            <a:pPr algn="ctr" eaLnBrk="1" hangingPunct="1">
              <a:defRPr/>
            </a:pPr>
            <a:r>
              <a:rPr lang="ru-RU" sz="4200" b="1" dirty="0" smtClean="0">
                <a:solidFill>
                  <a:srgbClr val="5F5F5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" pitchFamily="18" charset="0"/>
              </a:rPr>
              <a:t>Причины </a:t>
            </a:r>
          </a:p>
          <a:p>
            <a:pPr algn="ctr" eaLnBrk="1" hangingPunct="1">
              <a:defRPr/>
            </a:pPr>
            <a:r>
              <a:rPr lang="ru-RU" sz="4200" b="1" dirty="0" smtClean="0">
                <a:solidFill>
                  <a:srgbClr val="5F5F5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" pitchFamily="18" charset="0"/>
              </a:rPr>
              <a:t> появления и </a:t>
            </a:r>
          </a:p>
          <a:p>
            <a:pPr algn="ctr" eaLnBrk="1" hangingPunct="1">
              <a:defRPr/>
            </a:pPr>
            <a:r>
              <a:rPr lang="ru-RU" sz="4200" b="1" dirty="0" smtClean="0">
                <a:solidFill>
                  <a:srgbClr val="5F5F5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" pitchFamily="18" charset="0"/>
              </a:rPr>
              <a:t>способы их</a:t>
            </a:r>
          </a:p>
          <a:p>
            <a:pPr algn="ctr" eaLnBrk="1" hangingPunct="1">
              <a:defRPr/>
            </a:pPr>
            <a:r>
              <a:rPr lang="ru-RU" sz="4200" b="1" dirty="0" smtClean="0">
                <a:solidFill>
                  <a:srgbClr val="5F5F5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" pitchFamily="18" charset="0"/>
              </a:rPr>
              <a:t> устранения.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0" y="1066800"/>
            <a:ext cx="5029200" cy="4114800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            </a:t>
            </a: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685800" y="188640"/>
            <a:ext cx="8458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Задание. Вспомните названия инструментов для штукатурных работ.</a:t>
            </a:r>
            <a:endParaRPr lang="ru-RU" sz="32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5124" name="Picture 9" descr="C:\Documents and Settings\Администратор\Мои документы\мамины картинки\000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212976"/>
            <a:ext cx="2880320" cy="21602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5" name="Picture 10" descr="C:\Documents and Settings\Администратор\Мои документы\мамины картинки\08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412777"/>
            <a:ext cx="2160240" cy="1575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11" descr="C:\Documents and Settings\Администратор\Мои документы\мамины картинки\shtukatur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9" y="1428750"/>
            <a:ext cx="3672978" cy="38825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1331640" y="5733256"/>
            <a:ext cx="756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Задание. </a:t>
            </a:r>
            <a:r>
              <a:rPr lang="ru-RU" dirty="0" smtClean="0">
                <a:solidFill>
                  <a:srgbClr val="FF0000"/>
                </a:solidFill>
              </a:rPr>
              <a:t>Запишите названия штукатурных инструментов в тетрадь.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Объект 2"/>
          <p:cNvSpPr>
            <a:spLocks noGrp="1"/>
          </p:cNvSpPr>
          <p:nvPr>
            <p:ph idx="1"/>
          </p:nvPr>
        </p:nvSpPr>
        <p:spPr>
          <a:xfrm>
            <a:off x="1435608" y="764704"/>
            <a:ext cx="7498080" cy="548369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Появиться различные дефекты могут </a:t>
            </a:r>
            <a:r>
              <a:rPr lang="ru-RU" b="1" dirty="0" smtClean="0"/>
              <a:t>при нарушении технологических процессов</a:t>
            </a:r>
            <a:r>
              <a:rPr lang="ru-RU" dirty="0" smtClean="0"/>
              <a:t>:</a:t>
            </a:r>
          </a:p>
          <a:p>
            <a:pPr>
              <a:buNone/>
            </a:pPr>
            <a:endParaRPr lang="ru-RU" sz="1400" dirty="0" smtClean="0"/>
          </a:p>
          <a:p>
            <a:pPr marL="596646" indent="-514350">
              <a:buFont typeface="+mj-lt"/>
              <a:buAutoNum type="arabicPeriod"/>
            </a:pPr>
            <a:r>
              <a:rPr lang="ru-RU" dirty="0" smtClean="0"/>
              <a:t>подготовки поверхностей под оштукатуривание</a:t>
            </a:r>
          </a:p>
          <a:p>
            <a:pPr marL="596646" indent="-514350">
              <a:buFont typeface="+mj-lt"/>
              <a:buAutoNum type="arabicPeriod"/>
            </a:pPr>
            <a:r>
              <a:rPr lang="ru-RU" dirty="0" smtClean="0"/>
              <a:t>приготовления растворных смесей</a:t>
            </a:r>
          </a:p>
          <a:p>
            <a:pPr marL="596646" indent="-514350">
              <a:buFont typeface="+mj-lt"/>
              <a:buAutoNum type="arabicPeriod"/>
            </a:pPr>
            <a:r>
              <a:rPr lang="ru-RU" dirty="0" smtClean="0"/>
              <a:t>нанесения штукатурных слоев на основание на поверхности штукатурки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288" y="5013325"/>
            <a:ext cx="1298575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54868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Для предупреждения и устранения эксплуатационных дефектов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276872"/>
            <a:ext cx="7498080" cy="3971528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необходим регулярный профилактический осмотр и последующий ремонт, который можно совместить с иными работами, например, с косметическим ремонтом всего помещения.</a:t>
            </a:r>
          </a:p>
          <a:p>
            <a:endParaRPr lang="ru-RU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5229200"/>
            <a:ext cx="1298575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 дефекта -</a:t>
            </a:r>
          </a:p>
        </p:txBody>
      </p:sp>
      <p:sp>
        <p:nvSpPr>
          <p:cNvPr id="7171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>
                <a:solidFill>
                  <a:srgbClr val="FF0000"/>
                </a:solidFill>
              </a:rPr>
              <a:t>ОТСЛАИВАНИЕ                                                ШТУКАТУРКИ</a:t>
            </a:r>
          </a:p>
        </p:txBody>
      </p:sp>
      <p:pic>
        <p:nvPicPr>
          <p:cNvPr id="7172" name="Picture 2" descr="F:\дефекты фото\defekt-shtukatur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404664"/>
            <a:ext cx="2955156" cy="26326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475656" y="3212976"/>
            <a:ext cx="734481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+mn-lt"/>
              </a:rPr>
              <a:t>ПРИЧИНЫ:</a:t>
            </a:r>
          </a:p>
          <a:p>
            <a:endParaRPr lang="ru-RU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ru-RU" dirty="0">
                <a:latin typeface="+mn-lt"/>
              </a:rPr>
              <a:t>ч</a:t>
            </a:r>
            <a:r>
              <a:rPr lang="ru-RU" dirty="0" smtClean="0">
                <a:latin typeface="+mn-lt"/>
              </a:rPr>
              <a:t>резмерно пересушенная поверхность основания, на которое нанесен </a:t>
            </a:r>
            <a:r>
              <a:rPr lang="ru-RU" dirty="0" err="1" smtClean="0">
                <a:latin typeface="+mn-lt"/>
              </a:rPr>
              <a:t>обрызг</a:t>
            </a:r>
            <a:r>
              <a:rPr lang="ru-RU" dirty="0" smtClean="0">
                <a:latin typeface="+mn-lt"/>
              </a:rPr>
              <a:t>; 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+mn-lt"/>
              </a:rPr>
              <a:t>пересохшие предыдущие слои, на которые нанесены последующие;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+mn-lt"/>
              </a:rPr>
              <a:t> нанесение более прочного раствора на менее прочный</a:t>
            </a:r>
            <a:endParaRPr lang="ru-RU" dirty="0">
              <a:latin typeface="+mn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Способ устранения :</a:t>
            </a:r>
          </a:p>
        </p:txBody>
      </p:sp>
      <p:sp>
        <p:nvSpPr>
          <p:cNvPr id="9219" name="Объект 2"/>
          <p:cNvSpPr>
            <a:spLocks noGrp="1"/>
          </p:cNvSpPr>
          <p:nvPr>
            <p:ph idx="1"/>
          </p:nvPr>
        </p:nvSpPr>
        <p:spPr>
          <a:xfrm>
            <a:off x="1115616" y="1484784"/>
            <a:ext cx="7198122" cy="4690591"/>
          </a:xfrm>
        </p:spPr>
        <p:txBody>
          <a:bodyPr/>
          <a:lstStyle/>
          <a:p>
            <a:r>
              <a:rPr lang="ru-RU" dirty="0" smtClean="0"/>
              <a:t>вырубить                                                       дефектные                                                       участки </a:t>
            </a:r>
          </a:p>
          <a:p>
            <a:endParaRPr lang="ru-RU" dirty="0" smtClean="0"/>
          </a:p>
          <a:p>
            <a:r>
              <a:rPr lang="ru-RU" dirty="0" smtClean="0"/>
              <a:t>заменить их                                                          свежей                                                                штукатуркой</a:t>
            </a:r>
          </a:p>
          <a:p>
            <a:endParaRPr lang="ru-RU" dirty="0" smtClean="0"/>
          </a:p>
        </p:txBody>
      </p:sp>
      <p:pic>
        <p:nvPicPr>
          <p:cNvPr id="9220" name="Picture 2" descr="F:\дефекты фото\1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412776"/>
            <a:ext cx="2292162" cy="23763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F:\дефекты фото\i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077072"/>
            <a:ext cx="2347888" cy="21605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 дефекта - </a:t>
            </a:r>
            <a:r>
              <a:rPr lang="ru-RU" sz="4400" dirty="0" smtClean="0">
                <a:solidFill>
                  <a:srgbClr val="FF0000"/>
                </a:solidFill>
              </a:rPr>
              <a:t>ДУТИКИ</a:t>
            </a:r>
            <a:endParaRPr lang="ru-RU" dirty="0" smtClean="0">
              <a:solidFill>
                <a:srgbClr val="FF0000"/>
              </a:solidFill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sz="half" idx="1"/>
          </p:nvPr>
        </p:nvSpPr>
        <p:spPr>
          <a:xfrm>
            <a:off x="1187624" y="1557338"/>
            <a:ext cx="3308176" cy="453866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err="1" smtClean="0"/>
              <a:t>Дутики</a:t>
            </a:r>
            <a:r>
              <a:rPr lang="ru-RU" dirty="0" smtClean="0"/>
              <a:t> –     это                                                                небольшие бугорки                                                       на поверхности                                                           штукатурки.   </a:t>
            </a:r>
          </a:p>
          <a:p>
            <a:pPr>
              <a:buNone/>
            </a:pPr>
            <a:r>
              <a:rPr lang="ru-RU" dirty="0" smtClean="0"/>
              <a:t>                                                   Они легко осыпаются,                                            оставляя в центре                                              белое или желтоватое                                пятнышко. </a:t>
            </a:r>
          </a:p>
          <a:p>
            <a:endParaRPr lang="ru-RU" dirty="0" smtClean="0"/>
          </a:p>
        </p:txBody>
      </p:sp>
      <p:pic>
        <p:nvPicPr>
          <p:cNvPr id="12292" name="Picture 2" descr="F:\дефекты фото\DSC0011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859338" y="1916113"/>
            <a:ext cx="3241675" cy="42497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4"/>
          <p:cNvSpPr>
            <a:spLocks noGrp="1"/>
          </p:cNvSpPr>
          <p:nvPr>
            <p:ph type="title"/>
          </p:nvPr>
        </p:nvSpPr>
        <p:spPr>
          <a:xfrm>
            <a:off x="1187624" y="260350"/>
            <a:ext cx="7270576" cy="115252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Причина возникновения дефекта ДУТИКИ -</a:t>
            </a:r>
          </a:p>
        </p:txBody>
      </p:sp>
      <p:sp>
        <p:nvSpPr>
          <p:cNvPr id="13315" name="Содержимое 5"/>
          <p:cNvSpPr>
            <a:spLocks noGrp="1"/>
          </p:cNvSpPr>
          <p:nvPr>
            <p:ph idx="1"/>
          </p:nvPr>
        </p:nvSpPr>
        <p:spPr>
          <a:xfrm>
            <a:off x="1259632" y="1628800"/>
            <a:ext cx="7198568" cy="446720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smtClean="0"/>
              <a:t>использование при приготовлении растворов невыдержанной извести.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B050"/>
                </a:solidFill>
              </a:rPr>
              <a:t>Что это значит?</a:t>
            </a:r>
          </a:p>
          <a:p>
            <a:pPr>
              <a:buNone/>
            </a:pPr>
            <a:r>
              <a:rPr lang="ru-RU" dirty="0" smtClean="0"/>
              <a:t>Мелкие частицы непогашенной извести, попав в штукатурку, начинают постепенно гаситься, выделяя при этом газ.  Этот газ и образует </a:t>
            </a:r>
            <a:r>
              <a:rPr lang="ru-RU" dirty="0" err="1" smtClean="0"/>
              <a:t>дутики</a:t>
            </a:r>
            <a:r>
              <a:rPr lang="ru-RU" dirty="0" smtClean="0"/>
              <a:t>                            выталкивая нанесенную                            штукатурку.</a:t>
            </a:r>
          </a:p>
          <a:p>
            <a:endParaRPr lang="ru-RU" dirty="0" smtClean="0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19925" y="5157788"/>
            <a:ext cx="1298575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Способ устранения:</a:t>
            </a:r>
          </a:p>
        </p:txBody>
      </p:sp>
      <p:sp>
        <p:nvSpPr>
          <p:cNvPr id="14339" name="Объект 2"/>
          <p:cNvSpPr>
            <a:spLocks noGrp="1"/>
          </p:cNvSpPr>
          <p:nvPr>
            <p:ph idx="1"/>
          </p:nvPr>
        </p:nvSpPr>
        <p:spPr>
          <a:xfrm>
            <a:off x="1435608" y="1447800"/>
            <a:ext cx="4288520" cy="4800600"/>
          </a:xfrm>
        </p:spPr>
        <p:txBody>
          <a:bodyPr/>
          <a:lstStyle/>
          <a:p>
            <a:r>
              <a:rPr lang="ru-RU" dirty="0" smtClean="0"/>
              <a:t>очистить участок                             штукатурки с                                       </a:t>
            </a:r>
            <a:r>
              <a:rPr lang="ru-RU" dirty="0" err="1" smtClean="0"/>
              <a:t>дутиками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оштукатурить                                              поврежденный   участок  поверхности                                            заново.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</p:txBody>
      </p:sp>
      <p:pic>
        <p:nvPicPr>
          <p:cNvPr id="14340" name="Picture 4" descr="C:\Users\Мастер\Desktop\подготлвка\0a042aecacf340a190f787d2264e04f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1340768"/>
            <a:ext cx="2304629" cy="2359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C:\Users\Мастер\Desktop\заделка\1364584319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077072"/>
            <a:ext cx="1970353" cy="20885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35416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Вид дефекта - </a:t>
            </a:r>
            <a:r>
              <a:rPr lang="ru-RU" sz="4400" dirty="0" smtClean="0">
                <a:solidFill>
                  <a:srgbClr val="FF0000"/>
                </a:solidFill>
              </a:rPr>
              <a:t>ОТЛУПЫ                                                        И ВСПУЧИВАНИЯ</a:t>
            </a:r>
            <a:endParaRPr lang="ru-RU" dirty="0" smtClean="0"/>
          </a:p>
        </p:txBody>
      </p:sp>
      <p:sp>
        <p:nvSpPr>
          <p:cNvPr id="17411" name="Объект 2"/>
          <p:cNvSpPr>
            <a:spLocks noGrp="1"/>
          </p:cNvSpPr>
          <p:nvPr>
            <p:ph idx="1"/>
          </p:nvPr>
        </p:nvSpPr>
        <p:spPr>
          <a:xfrm>
            <a:off x="1435608" y="1988840"/>
            <a:ext cx="4144504" cy="425956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3600" b="1" dirty="0" smtClean="0"/>
              <a:t>Причина:</a:t>
            </a:r>
          </a:p>
          <a:p>
            <a:pPr>
              <a:buNone/>
            </a:pPr>
            <a:r>
              <a:rPr lang="ru-RU" sz="3600" dirty="0" smtClean="0"/>
              <a:t>из-за оштукатуривания сырых поверхностей или постоянного увлажнения оштукатуренных поверхностей.                                                                     </a:t>
            </a:r>
          </a:p>
          <a:p>
            <a:pPr>
              <a:buNone/>
            </a:pPr>
            <a:endParaRPr lang="ru-RU" sz="3600" dirty="0" smtClean="0"/>
          </a:p>
        </p:txBody>
      </p:sp>
      <p:pic>
        <p:nvPicPr>
          <p:cNvPr id="17412" name="Picture 2" descr="F:\дефекты фото\lestnica-na-uspenskuyu-gorku-dala-treschiny_7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628800"/>
            <a:ext cx="3096666" cy="27418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5013324"/>
            <a:ext cx="1442567" cy="150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Способ устранения </a:t>
            </a:r>
            <a:r>
              <a:rPr lang="ru-RU" dirty="0" err="1" smtClean="0"/>
              <a:t>отлупов</a:t>
            </a:r>
            <a:r>
              <a:rPr lang="ru-RU" dirty="0" smtClean="0"/>
              <a:t> и вспучиваний:</a:t>
            </a:r>
          </a:p>
        </p:txBody>
      </p:sp>
      <p:sp>
        <p:nvSpPr>
          <p:cNvPr id="20483" name="Объект 2"/>
          <p:cNvSpPr>
            <a:spLocks noGrp="1"/>
          </p:cNvSpPr>
          <p:nvPr>
            <p:ph idx="1"/>
          </p:nvPr>
        </p:nvSpPr>
        <p:spPr>
          <a:xfrm>
            <a:off x="1403648" y="1700808"/>
            <a:ext cx="4288520" cy="4800600"/>
          </a:xfrm>
        </p:spPr>
        <p:txBody>
          <a:bodyPr>
            <a:normAutofit fontScale="92500" lnSpcReduction="20000"/>
          </a:bodyPr>
          <a:lstStyle/>
          <a:p>
            <a:r>
              <a:rPr lang="ru-RU" sz="3600" dirty="0" smtClean="0"/>
              <a:t>Предварительно поверхность просушить</a:t>
            </a:r>
          </a:p>
          <a:p>
            <a:endParaRPr lang="ru-RU" sz="3600" dirty="0" smtClean="0"/>
          </a:p>
          <a:p>
            <a:r>
              <a:rPr lang="ru-RU" sz="3600" dirty="0" smtClean="0"/>
              <a:t>Удалить                                         вспучившиеся                                                    места</a:t>
            </a:r>
          </a:p>
          <a:p>
            <a:endParaRPr lang="ru-RU" sz="3600" dirty="0" smtClean="0"/>
          </a:p>
          <a:p>
            <a:r>
              <a:rPr lang="ru-RU" sz="3600" dirty="0" smtClean="0"/>
              <a:t>Заново                                          оштукатурить</a:t>
            </a:r>
          </a:p>
          <a:p>
            <a:endParaRPr lang="ru-RU" sz="3600" dirty="0" smtClean="0"/>
          </a:p>
        </p:txBody>
      </p:sp>
      <p:pic>
        <p:nvPicPr>
          <p:cNvPr id="5" name="Picture 2" descr="C:\Users\Светлана\Desktop\дефекты фото 1\ававав\daire_tv_2_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876256" y="1412776"/>
            <a:ext cx="1944216" cy="1944216"/>
          </a:xfrm>
          <a:prstGeom prst="rect">
            <a:avLst/>
          </a:prstGeom>
          <a:noFill/>
        </p:spPr>
      </p:pic>
      <p:pic>
        <p:nvPicPr>
          <p:cNvPr id="6" name="Picture 2" descr="F:\дефекты фото\hand_plasteri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4293096"/>
            <a:ext cx="2165597" cy="2160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4" name="Picture 2" descr="F:\дефекты фото\snjat-udalit-staruju-shtukaturku-steny-potolka-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5364" y="2852936"/>
            <a:ext cx="2270678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1259632" y="404813"/>
            <a:ext cx="7198568" cy="936625"/>
          </a:xfrm>
        </p:spPr>
        <p:txBody>
          <a:bodyPr/>
          <a:lstStyle/>
          <a:p>
            <a:pPr algn="ctr"/>
            <a:r>
              <a:rPr lang="ru-RU" dirty="0" smtClean="0"/>
              <a:t>Вид дефекта -</a:t>
            </a:r>
            <a:r>
              <a:rPr lang="ru-RU" sz="4400" dirty="0" smtClean="0"/>
              <a:t> </a:t>
            </a:r>
            <a:r>
              <a:rPr lang="ru-RU" sz="4400" dirty="0" smtClean="0">
                <a:solidFill>
                  <a:srgbClr val="FF0000"/>
                </a:solidFill>
              </a:rPr>
              <a:t>ТРЕЩИНЫ</a:t>
            </a:r>
            <a:endParaRPr lang="ru-RU" dirty="0" smtClean="0">
              <a:solidFill>
                <a:srgbClr val="FF0000"/>
              </a:solidFill>
            </a:endParaRPr>
          </a:p>
        </p:txBody>
      </p:sp>
      <p:sp>
        <p:nvSpPr>
          <p:cNvPr id="22531" name="Объект 2"/>
          <p:cNvSpPr>
            <a:spLocks noGrp="1"/>
          </p:cNvSpPr>
          <p:nvPr>
            <p:ph idx="1"/>
          </p:nvPr>
        </p:nvSpPr>
        <p:spPr>
          <a:xfrm>
            <a:off x="1115616" y="2060848"/>
            <a:ext cx="7342584" cy="41050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Трещины - самый распространенный технологический дефект штукатурки. </a:t>
            </a:r>
          </a:p>
        </p:txBody>
      </p:sp>
      <p:pic>
        <p:nvPicPr>
          <p:cNvPr id="22532" name="Picture 4" descr="C:\Users\Мастер\Desktop\дефект\Iznos-kvartiry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911971"/>
            <a:ext cx="2952328" cy="23979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3" name="Picture 5" descr="C:\Users\Мастер\Desktop\дефект\1084_13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3" y="3861504"/>
            <a:ext cx="2923109" cy="24472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1403648" y="476672"/>
            <a:ext cx="7498080" cy="14261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Вид дефекта – </a:t>
            </a:r>
            <a:br>
              <a:rPr lang="ru-RU" dirty="0" smtClean="0"/>
            </a:br>
            <a:r>
              <a:rPr lang="ru-RU" sz="4400" dirty="0" smtClean="0">
                <a:solidFill>
                  <a:srgbClr val="FF0000"/>
                </a:solidFill>
              </a:rPr>
              <a:t>МЕЛКИЕ  ТРЕЩИНЫ </a:t>
            </a:r>
            <a:r>
              <a:rPr lang="ru-RU" sz="4400" dirty="0" smtClean="0"/>
              <a:t/>
            </a:r>
            <a:br>
              <a:rPr lang="ru-RU" sz="4400" dirty="0" smtClean="0"/>
            </a:br>
            <a:endParaRPr lang="ru-RU" dirty="0" smtClean="0"/>
          </a:p>
        </p:txBody>
      </p:sp>
      <p:pic>
        <p:nvPicPr>
          <p:cNvPr id="23556" name="Picture 2" descr="F:\дефекты фото\трещины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988840"/>
            <a:ext cx="2948347" cy="25919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259632" y="1484784"/>
            <a:ext cx="4572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+mn-lt"/>
              </a:rPr>
              <a:t>Причина:</a:t>
            </a:r>
          </a:p>
          <a:p>
            <a:r>
              <a:rPr lang="ru-RU" sz="3200" dirty="0" smtClean="0">
                <a:latin typeface="+mn-lt"/>
              </a:rPr>
              <a:t>применялся </a:t>
            </a:r>
            <a:r>
              <a:rPr lang="ru-RU" sz="3200" dirty="0" smtClean="0">
                <a:latin typeface="+mn-lt"/>
              </a:rPr>
              <a:t>жирный или плохо перемешанный раствор, в котором места с высоким содержанием вяжущего перемежаются с местами с высоким содержанием заполнителя.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5157192"/>
            <a:ext cx="1298575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1619672" y="333375"/>
            <a:ext cx="6838528" cy="935038"/>
          </a:xfrm>
        </p:spPr>
        <p:txBody>
          <a:bodyPr/>
          <a:lstStyle/>
          <a:p>
            <a:r>
              <a:rPr lang="ru-RU" dirty="0" smtClean="0"/>
              <a:t>Способ устранения :</a:t>
            </a:r>
          </a:p>
        </p:txBody>
      </p:sp>
      <p:sp>
        <p:nvSpPr>
          <p:cNvPr id="25603" name="Объект 2"/>
          <p:cNvSpPr>
            <a:spLocks noGrp="1"/>
          </p:cNvSpPr>
          <p:nvPr>
            <p:ph idx="1"/>
          </p:nvPr>
        </p:nvSpPr>
        <p:spPr>
          <a:xfrm>
            <a:off x="1403648" y="1484313"/>
            <a:ext cx="7054552" cy="4611687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Мелкие трещины устраняются перетиркой имеющимся раствором или гипсовым тестом с мелом (на одну часть гипсового теста берется две или три части мела). </a:t>
            </a:r>
          </a:p>
        </p:txBody>
      </p:sp>
      <p:pic>
        <p:nvPicPr>
          <p:cNvPr id="25604" name="Picture 4" descr="C:\Users\Мастер\Desktop\stroikaa-13626480021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4149725"/>
            <a:ext cx="2881313" cy="2374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5" name="Picture 6" descr="C:\Users\Мастер\Desktop\заделка\photos0-800x60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4149725"/>
            <a:ext cx="2873375" cy="2374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Вид дефекта – </a:t>
            </a:r>
            <a:r>
              <a:rPr lang="ru-RU" dirty="0" smtClean="0">
                <a:solidFill>
                  <a:srgbClr val="FF0000"/>
                </a:solidFill>
              </a:rPr>
              <a:t>КРУПНЫЕ ТРЕЩИНЫ</a:t>
            </a:r>
          </a:p>
        </p:txBody>
      </p:sp>
      <p:sp>
        <p:nvSpPr>
          <p:cNvPr id="26627" name="Объект 2"/>
          <p:cNvSpPr>
            <a:spLocks noGrp="1"/>
          </p:cNvSpPr>
          <p:nvPr>
            <p:ph idx="1"/>
          </p:nvPr>
        </p:nvSpPr>
        <p:spPr>
          <a:xfrm>
            <a:off x="1187624" y="1772816"/>
            <a:ext cx="5256584" cy="447558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b="1" dirty="0" smtClean="0"/>
              <a:t>Причины: </a:t>
            </a:r>
          </a:p>
          <a:p>
            <a:r>
              <a:rPr lang="ru-RU" sz="2800" dirty="0" smtClean="0"/>
              <a:t>слишком </a:t>
            </a:r>
            <a:r>
              <a:rPr lang="ru-RU" sz="2800" dirty="0" smtClean="0"/>
              <a:t>быстрое высыхание, </a:t>
            </a:r>
          </a:p>
          <a:p>
            <a:r>
              <a:rPr lang="ru-RU" sz="2800" dirty="0" smtClean="0"/>
              <a:t>нанесение слишком толстого слоя медленно схватывающегося раствора за один прием, </a:t>
            </a:r>
          </a:p>
          <a:p>
            <a:r>
              <a:rPr lang="ru-RU" sz="2800" dirty="0" smtClean="0"/>
              <a:t>нанесение следующего слоя штукатурки на еще не схватившийся предыдущий слой.</a:t>
            </a:r>
          </a:p>
        </p:txBody>
      </p:sp>
      <p:pic>
        <p:nvPicPr>
          <p:cNvPr id="26628" name="Picture 2" descr="F:\дефекты фото\defekty-shtukaturki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1772816"/>
            <a:ext cx="2382681" cy="22519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4712994"/>
            <a:ext cx="1586583" cy="1654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Способ устранения крупных трещин:</a:t>
            </a:r>
          </a:p>
        </p:txBody>
      </p:sp>
      <p:sp>
        <p:nvSpPr>
          <p:cNvPr id="28675" name="Объект 2"/>
          <p:cNvSpPr>
            <a:spLocks noGrp="1"/>
          </p:cNvSpPr>
          <p:nvPr>
            <p:ph idx="1"/>
          </p:nvPr>
        </p:nvSpPr>
        <p:spPr>
          <a:xfrm>
            <a:off x="1435608" y="1844824"/>
            <a:ext cx="4432536" cy="4403576"/>
          </a:xfrm>
        </p:spPr>
        <p:txBody>
          <a:bodyPr/>
          <a:lstStyle/>
          <a:p>
            <a:r>
              <a:rPr lang="ru-RU" dirty="0" smtClean="0"/>
              <a:t>следует разрезать                               </a:t>
            </a:r>
            <a:r>
              <a:rPr lang="ru-RU" dirty="0" err="1" smtClean="0"/>
              <a:t>отрезовкой</a:t>
            </a:r>
            <a:r>
              <a:rPr lang="ru-RU" dirty="0" smtClean="0"/>
              <a:t>,                                               смочить водой</a:t>
            </a:r>
          </a:p>
          <a:p>
            <a:endParaRPr lang="ru-RU" dirty="0" smtClean="0"/>
          </a:p>
          <a:p>
            <a:r>
              <a:rPr lang="ru-RU" dirty="0" smtClean="0"/>
              <a:t>замазать раствором</a:t>
            </a:r>
          </a:p>
        </p:txBody>
      </p:sp>
      <p:pic>
        <p:nvPicPr>
          <p:cNvPr id="28676" name="Picture 4" descr="C:\Users\Мастер\Desktop\подготлвка\tehnologija-shtukaturki-viboin-v-stene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980728"/>
            <a:ext cx="2088605" cy="2556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5" descr="C:\Users\Мастер\Desktop\заделка\reparatii_fisuri_pereti_curata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4725144"/>
            <a:ext cx="2566754" cy="17274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4637905"/>
            <a:ext cx="1658591" cy="1729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Вид дефекта – </a:t>
            </a:r>
            <a:r>
              <a:rPr lang="ru-RU" dirty="0" smtClean="0">
                <a:solidFill>
                  <a:srgbClr val="FF0000"/>
                </a:solidFill>
              </a:rPr>
              <a:t>РЖАВЫЕ ПЯТНА</a:t>
            </a:r>
            <a:r>
              <a:rPr lang="ru-RU" dirty="0" smtClean="0"/>
              <a:t>:</a:t>
            </a:r>
          </a:p>
        </p:txBody>
      </p:sp>
      <p:sp>
        <p:nvSpPr>
          <p:cNvPr id="47107" name="Объект 2"/>
          <p:cNvSpPr>
            <a:spLocks noGrp="1"/>
          </p:cNvSpPr>
          <p:nvPr>
            <p:ph idx="1"/>
          </p:nvPr>
        </p:nvSpPr>
        <p:spPr>
          <a:xfrm>
            <a:off x="1187624" y="1412776"/>
            <a:ext cx="4936592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Причина возникновения:</a:t>
            </a:r>
          </a:p>
          <a:p>
            <a:endParaRPr lang="ru-RU" b="1" dirty="0" smtClean="0"/>
          </a:p>
          <a:p>
            <a:pPr>
              <a:buNone/>
            </a:pPr>
            <a:r>
              <a:rPr lang="ru-RU" dirty="0" smtClean="0"/>
              <a:t>через                                       штукатурку в течение                                            длительного времени                               просачивались влага                                        или смолистые вещества.</a:t>
            </a:r>
          </a:p>
          <a:p>
            <a:endParaRPr lang="ru-RU" dirty="0" smtClean="0"/>
          </a:p>
        </p:txBody>
      </p:sp>
      <p:pic>
        <p:nvPicPr>
          <p:cNvPr id="47108" name="Picture 5" descr="C:\Users\Мастер\Desktop\дефект\ржавые пятн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1916832"/>
            <a:ext cx="2642415" cy="27360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288" y="5013325"/>
            <a:ext cx="1298575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Заголовок 1"/>
          <p:cNvSpPr>
            <a:spLocks noGrp="1"/>
          </p:cNvSpPr>
          <p:nvPr>
            <p:ph type="title"/>
          </p:nvPr>
        </p:nvSpPr>
        <p:spPr>
          <a:xfrm>
            <a:off x="1331640" y="188913"/>
            <a:ext cx="7126560" cy="107984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Способ устранения</a:t>
            </a:r>
            <a:br>
              <a:rPr lang="ru-RU" dirty="0" smtClean="0"/>
            </a:br>
            <a:r>
              <a:rPr lang="ru-RU" dirty="0" smtClean="0"/>
              <a:t> ржавых пятен:</a:t>
            </a:r>
          </a:p>
        </p:txBody>
      </p:sp>
      <p:sp>
        <p:nvSpPr>
          <p:cNvPr id="49155" name="Объект 2"/>
          <p:cNvSpPr>
            <a:spLocks noGrp="1"/>
          </p:cNvSpPr>
          <p:nvPr>
            <p:ph idx="1"/>
          </p:nvPr>
        </p:nvSpPr>
        <p:spPr>
          <a:xfrm>
            <a:off x="1259632" y="1412776"/>
            <a:ext cx="7632848" cy="3528392"/>
          </a:xfrm>
        </p:spPr>
        <p:txBody>
          <a:bodyPr>
            <a:normAutofit fontScale="92500" lnSpcReduction="10000"/>
          </a:bodyPr>
          <a:lstStyle/>
          <a:p>
            <a:r>
              <a:rPr lang="ru-RU" sz="2800" dirty="0" smtClean="0"/>
              <a:t>устранить причину возникновения ржавых пятен. </a:t>
            </a:r>
          </a:p>
          <a:p>
            <a:r>
              <a:rPr lang="ru-RU" sz="2800" dirty="0" smtClean="0"/>
              <a:t>снять старую краску, например счистить ее ножом.   </a:t>
            </a:r>
          </a:p>
          <a:p>
            <a:r>
              <a:rPr lang="ru-RU" sz="2800" dirty="0" smtClean="0"/>
              <a:t>промыть поверхность теплым 3%-ным раствором соляной кислоты</a:t>
            </a:r>
          </a:p>
          <a:p>
            <a:r>
              <a:rPr lang="ru-RU" sz="2800" dirty="0" smtClean="0"/>
              <a:t>снять проржавевшую штукатурку </a:t>
            </a:r>
          </a:p>
          <a:p>
            <a:r>
              <a:rPr lang="ru-RU" sz="2800" dirty="0" smtClean="0"/>
              <a:t>заменить ее новой</a:t>
            </a:r>
          </a:p>
        </p:txBody>
      </p:sp>
      <p:pic>
        <p:nvPicPr>
          <p:cNvPr id="49156" name="Picture 4" descr="F:\дефекты фото 1\подготлвка\vanmattuong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4869160"/>
            <a:ext cx="2159000" cy="1584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9157" name="Picture 5" descr="F:\дефекты фото 1\ававав\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94926" y="4797152"/>
            <a:ext cx="2181689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288" y="5013325"/>
            <a:ext cx="1298575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 дефекта – </a:t>
            </a:r>
            <a:r>
              <a:rPr lang="ru-RU" dirty="0" smtClean="0">
                <a:solidFill>
                  <a:srgbClr val="FF0000"/>
                </a:solidFill>
              </a:rPr>
              <a:t>Жирные пятна</a:t>
            </a:r>
          </a:p>
        </p:txBody>
      </p:sp>
      <p:sp>
        <p:nvSpPr>
          <p:cNvPr id="50179" name="Объект 2"/>
          <p:cNvSpPr>
            <a:spLocks noGrp="1"/>
          </p:cNvSpPr>
          <p:nvPr>
            <p:ph idx="1"/>
          </p:nvPr>
        </p:nvSpPr>
        <p:spPr>
          <a:xfrm>
            <a:off x="1435608" y="1916832"/>
            <a:ext cx="4288520" cy="43315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Причина возникновения: </a:t>
            </a:r>
            <a:endParaRPr lang="ru-RU" b="1" dirty="0" smtClean="0"/>
          </a:p>
          <a:p>
            <a:pPr>
              <a:buNone/>
            </a:pPr>
            <a:r>
              <a:rPr lang="ru-RU" dirty="0" smtClean="0"/>
              <a:t>на </a:t>
            </a:r>
            <a:r>
              <a:rPr lang="ru-RU" dirty="0" smtClean="0"/>
              <a:t>штукатурку были нанесены невысыхающие                                        животные масла.</a:t>
            </a:r>
          </a:p>
          <a:p>
            <a:endParaRPr lang="ru-RU" dirty="0" smtClean="0"/>
          </a:p>
        </p:txBody>
      </p:sp>
      <p:pic>
        <p:nvPicPr>
          <p:cNvPr id="5018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4901588">
            <a:off x="6162971" y="1578569"/>
            <a:ext cx="2242545" cy="27769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5085184"/>
            <a:ext cx="1298575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Заголовок 1"/>
          <p:cNvSpPr>
            <a:spLocks noGrp="1"/>
          </p:cNvSpPr>
          <p:nvPr>
            <p:ph type="title"/>
          </p:nvPr>
        </p:nvSpPr>
        <p:spPr>
          <a:xfrm>
            <a:off x="1547664" y="260350"/>
            <a:ext cx="6910536" cy="647700"/>
          </a:xfrm>
        </p:spPr>
        <p:txBody>
          <a:bodyPr>
            <a:normAutofit fontScale="90000"/>
          </a:bodyPr>
          <a:lstStyle/>
          <a:p>
            <a:r>
              <a:rPr lang="ru-RU" smtClean="0"/>
              <a:t>Способ устранения :</a:t>
            </a:r>
          </a:p>
        </p:txBody>
      </p:sp>
      <p:sp>
        <p:nvSpPr>
          <p:cNvPr id="52227" name="Объект 2"/>
          <p:cNvSpPr>
            <a:spLocks noGrp="1"/>
          </p:cNvSpPr>
          <p:nvPr>
            <p:ph idx="1"/>
          </p:nvPr>
        </p:nvSpPr>
        <p:spPr>
          <a:xfrm>
            <a:off x="1187624" y="1700808"/>
            <a:ext cx="5112568" cy="4395192"/>
          </a:xfrm>
        </p:spPr>
        <p:txBody>
          <a:bodyPr/>
          <a:lstStyle/>
          <a:p>
            <a:pPr marL="0" indent="0"/>
            <a:r>
              <a:rPr lang="ru-RU" sz="2800" dirty="0" smtClean="0"/>
              <a:t> </a:t>
            </a:r>
            <a:r>
              <a:rPr lang="ru-RU" dirty="0" smtClean="0"/>
              <a:t>размывание всего участка                                                 и обработка спиртовым лаком</a:t>
            </a:r>
          </a:p>
          <a:p>
            <a:pPr marL="0" indent="0"/>
            <a:endParaRPr lang="ru-RU" dirty="0" smtClean="0"/>
          </a:p>
          <a:p>
            <a:pPr marL="0" indent="0"/>
            <a:r>
              <a:rPr lang="ru-RU" dirty="0" smtClean="0"/>
              <a:t> после полного                                            высыхания  заделать   раствором  или гипсовой                                               смесью</a:t>
            </a:r>
          </a:p>
          <a:p>
            <a:pPr marL="0" indent="0"/>
            <a:endParaRPr lang="ru-RU" sz="2800" dirty="0" smtClean="0"/>
          </a:p>
          <a:p>
            <a:pPr marL="0" indent="0">
              <a:buFontTx/>
              <a:buNone/>
            </a:pPr>
            <a:endParaRPr lang="ru-RU" sz="2800" dirty="0" smtClean="0"/>
          </a:p>
        </p:txBody>
      </p:sp>
      <p:pic>
        <p:nvPicPr>
          <p:cNvPr id="5" name="Picture 2" descr="C:\Users\Мастер\Desktop\заделка\kak-izbavitsja-ot-treshhin-na-potolke_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708920"/>
            <a:ext cx="2413799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5085184"/>
            <a:ext cx="1298575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8" name="Picture 4" descr="C:\Users\Мастер\Desktop\заделка\масляые и ржавые пятн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836712"/>
            <a:ext cx="2072504" cy="21459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 дефекта - </a:t>
            </a:r>
            <a:r>
              <a:rPr lang="ru-RU" dirty="0" smtClean="0">
                <a:solidFill>
                  <a:srgbClr val="FF0000"/>
                </a:solidFill>
              </a:rPr>
              <a:t>ВЫСОЛЫ</a:t>
            </a:r>
            <a:endParaRPr lang="ru-RU" dirty="0" smtClean="0"/>
          </a:p>
        </p:txBody>
      </p:sp>
      <p:sp>
        <p:nvSpPr>
          <p:cNvPr id="54275" name="Объект 2"/>
          <p:cNvSpPr>
            <a:spLocks noGrp="1"/>
          </p:cNvSpPr>
          <p:nvPr>
            <p:ph idx="1"/>
          </p:nvPr>
        </p:nvSpPr>
        <p:spPr>
          <a:xfrm>
            <a:off x="1435608" y="1447800"/>
            <a:ext cx="4360528" cy="2845296"/>
          </a:xfrm>
        </p:spPr>
        <p:txBody>
          <a:bodyPr/>
          <a:lstStyle/>
          <a:p>
            <a:pPr>
              <a:buNone/>
            </a:pPr>
            <a:r>
              <a:rPr lang="ru-RU" sz="4000" b="1" dirty="0" err="1" smtClean="0"/>
              <a:t>Высолы</a:t>
            </a:r>
            <a:r>
              <a:rPr lang="ru-RU" sz="4000" b="1" dirty="0" smtClean="0"/>
              <a:t> </a:t>
            </a:r>
            <a:r>
              <a:rPr lang="ru-RU" sz="4000" dirty="0" smtClean="0"/>
              <a:t>-  </a:t>
            </a:r>
            <a:r>
              <a:rPr lang="ru-RU" dirty="0" smtClean="0"/>
              <a:t>это кристаллизация                       солей на поверхности                                 кирпича.</a:t>
            </a:r>
          </a:p>
          <a:p>
            <a:endParaRPr lang="ru-RU" sz="4000" dirty="0" smtClean="0"/>
          </a:p>
        </p:txBody>
      </p:sp>
      <p:pic>
        <p:nvPicPr>
          <p:cNvPr id="54276" name="Picture 2" descr="F:\дефекты фото\высолы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268761"/>
            <a:ext cx="2637848" cy="2936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259632" y="4653136"/>
            <a:ext cx="71287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+mn-lt"/>
              </a:rPr>
              <a:t>ПРИЧИНА возникновения - </a:t>
            </a:r>
            <a:r>
              <a:rPr lang="ru-RU" sz="3200" dirty="0" smtClean="0">
                <a:latin typeface="+mn-lt"/>
              </a:rPr>
              <a:t>вымывание различных солей из кладочного раствора.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5157192"/>
            <a:ext cx="1298575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22114"/>
          </a:xfrm>
        </p:spPr>
        <p:txBody>
          <a:bodyPr/>
          <a:lstStyle/>
          <a:p>
            <a:r>
              <a:rPr lang="ru-RU" dirty="0" smtClean="0"/>
              <a:t>Способ устранения :</a:t>
            </a:r>
          </a:p>
        </p:txBody>
      </p:sp>
      <p:sp>
        <p:nvSpPr>
          <p:cNvPr id="57347" name="Объект 2"/>
          <p:cNvSpPr>
            <a:spLocks noGrp="1"/>
          </p:cNvSpPr>
          <p:nvPr>
            <p:ph idx="1"/>
          </p:nvPr>
        </p:nvSpPr>
        <p:spPr>
          <a:xfrm>
            <a:off x="1187624" y="1412776"/>
            <a:ext cx="4864584" cy="4800600"/>
          </a:xfrm>
        </p:spPr>
        <p:txBody>
          <a:bodyPr/>
          <a:lstStyle/>
          <a:p>
            <a:r>
              <a:rPr lang="ru-RU" dirty="0" smtClean="0"/>
              <a:t>Обработать специальным смывочным раствором</a:t>
            </a:r>
          </a:p>
          <a:p>
            <a:r>
              <a:rPr lang="ru-RU" dirty="0" smtClean="0"/>
              <a:t>Оштукатурить</a:t>
            </a:r>
            <a:endParaRPr lang="ru-RU" dirty="0" smtClean="0"/>
          </a:p>
        </p:txBody>
      </p:sp>
      <p:pic>
        <p:nvPicPr>
          <p:cNvPr id="5" name="Picture 3" descr="C:\Users\Светлана\Desktop\дефекты фото 1\87_2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3140968"/>
            <a:ext cx="2055873" cy="19213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Users\Светлана\Desktop\дефекты фото 1\ававав\gruntovanie-steny-ruka-s-kistu-0003371144-preview.jpg"/>
          <p:cNvPicPr>
            <a:picLocks noChangeAspect="1" noChangeArrowheads="1"/>
          </p:cNvPicPr>
          <p:nvPr/>
        </p:nvPicPr>
        <p:blipFill>
          <a:blip r:embed="rId3" cstate="print"/>
          <a:srcRect l="7503" t="7342" r="12480" b="17059"/>
          <a:stretch>
            <a:fillRect/>
          </a:stretch>
        </p:blipFill>
        <p:spPr>
          <a:xfrm>
            <a:off x="6660232" y="1124744"/>
            <a:ext cx="1783940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5157192"/>
            <a:ext cx="1298575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Штукатурка и шпаклевка: в чем разница, чем отличаются?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4005064"/>
            <a:ext cx="2880320" cy="19175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Заголовок 1"/>
          <p:cNvSpPr>
            <a:spLocks noGrp="1"/>
          </p:cNvSpPr>
          <p:nvPr>
            <p:ph type="title"/>
          </p:nvPr>
        </p:nvSpPr>
        <p:spPr>
          <a:xfrm>
            <a:off x="1403648" y="692696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Вид дефекта - </a:t>
            </a:r>
            <a:r>
              <a:rPr lang="ru-RU" sz="4400" dirty="0" smtClean="0">
                <a:solidFill>
                  <a:srgbClr val="FF0000"/>
                </a:solidFill>
              </a:rPr>
              <a:t>НАБЕЛ</a:t>
            </a:r>
            <a:endParaRPr lang="ru-RU" dirty="0" smtClean="0">
              <a:solidFill>
                <a:srgbClr val="FF0000"/>
              </a:solidFill>
            </a:endParaRPr>
          </a:p>
        </p:txBody>
      </p:sp>
      <p:sp>
        <p:nvSpPr>
          <p:cNvPr id="59395" name="Объект 2"/>
          <p:cNvSpPr>
            <a:spLocks noGrp="1"/>
          </p:cNvSpPr>
          <p:nvPr>
            <p:ph idx="1"/>
          </p:nvPr>
        </p:nvSpPr>
        <p:spPr>
          <a:xfrm>
            <a:off x="1403648" y="2204864"/>
            <a:ext cx="4320480" cy="3816424"/>
          </a:xfrm>
        </p:spPr>
        <p:txBody>
          <a:bodyPr/>
          <a:lstStyle/>
          <a:p>
            <a:endParaRPr lang="ru-RU" sz="1800" dirty="0" smtClean="0"/>
          </a:p>
          <a:p>
            <a:pPr>
              <a:buNone/>
            </a:pPr>
            <a:r>
              <a:rPr lang="ru-RU" sz="3600" dirty="0" smtClean="0">
                <a:solidFill>
                  <a:srgbClr val="FF0000"/>
                </a:solidFill>
              </a:rPr>
              <a:t>НАБЕЛ</a:t>
            </a:r>
            <a:r>
              <a:rPr lang="ru-RU" sz="3600" dirty="0" smtClean="0"/>
              <a:t> – это толстый слой старой извести на поверхности )</a:t>
            </a:r>
          </a:p>
        </p:txBody>
      </p:sp>
      <p:pic>
        <p:nvPicPr>
          <p:cNvPr id="59396" name="Picture 4" descr="F:\дефекты фото 1\очист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916832"/>
            <a:ext cx="3048000" cy="2879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288" y="5013325"/>
            <a:ext cx="1298575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Способ устранения :</a:t>
            </a:r>
          </a:p>
        </p:txBody>
      </p:sp>
      <p:sp>
        <p:nvSpPr>
          <p:cNvPr id="61443" name="Объект 2"/>
          <p:cNvSpPr>
            <a:spLocks noGrp="1"/>
          </p:cNvSpPr>
          <p:nvPr>
            <p:ph idx="1"/>
          </p:nvPr>
        </p:nvSpPr>
        <p:spPr>
          <a:xfrm>
            <a:off x="1435608" y="1447800"/>
            <a:ext cx="4720568" cy="48006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хорошенько смочить поверхность стен или потолка теплой водой </a:t>
            </a:r>
          </a:p>
          <a:p>
            <a:r>
              <a:rPr lang="ru-RU" dirty="0" smtClean="0"/>
              <a:t>счистить побелку шпателем</a:t>
            </a:r>
          </a:p>
          <a:p>
            <a:r>
              <a:rPr lang="ru-RU" dirty="0" smtClean="0"/>
              <a:t>отшлифовать наждачной бумагой</a:t>
            </a:r>
          </a:p>
          <a:p>
            <a:r>
              <a:rPr lang="ru-RU" dirty="0" err="1" smtClean="0"/>
              <a:t>прогрунтовать</a:t>
            </a:r>
            <a:r>
              <a:rPr lang="ru-RU" dirty="0" smtClean="0"/>
              <a:t>                                                         поверхность                                                     валиком или                                                  кистью</a:t>
            </a:r>
          </a:p>
          <a:p>
            <a:r>
              <a:rPr lang="ru-RU" dirty="0" smtClean="0"/>
              <a:t>поверхность стен или потолка выровнять смесью на основе гипса</a:t>
            </a:r>
          </a:p>
          <a:p>
            <a:endParaRPr lang="ru-RU" dirty="0" smtClean="0"/>
          </a:p>
        </p:txBody>
      </p:sp>
      <p:pic>
        <p:nvPicPr>
          <p:cNvPr id="61444" name="Picture 2" descr="F:\дефекты фото 1\ававав\kak-bystro-smyt-pobelku-s-potol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2708920"/>
            <a:ext cx="2049820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F:\дефекты фото 1\ававав\грунт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908720"/>
            <a:ext cx="1865072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 descr="F:\дефекты фото 1\ававав\1227s14-560x3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356992"/>
            <a:ext cx="1739187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4725144"/>
            <a:ext cx="1440160" cy="15968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Заголовок 1"/>
          <p:cNvSpPr>
            <a:spLocks noGrp="1"/>
          </p:cNvSpPr>
          <p:nvPr>
            <p:ph type="title"/>
          </p:nvPr>
        </p:nvSpPr>
        <p:spPr>
          <a:xfrm>
            <a:off x="1547664" y="188913"/>
            <a:ext cx="6910536" cy="64779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Домашнее задание</a:t>
            </a:r>
          </a:p>
        </p:txBody>
      </p:sp>
      <p:sp>
        <p:nvSpPr>
          <p:cNvPr id="65539" name="Объект 2"/>
          <p:cNvSpPr>
            <a:spLocks noGrp="1"/>
          </p:cNvSpPr>
          <p:nvPr>
            <p:ph idx="1"/>
          </p:nvPr>
        </p:nvSpPr>
        <p:spPr>
          <a:xfrm>
            <a:off x="1187624" y="980728"/>
            <a:ext cx="7704856" cy="5544616"/>
          </a:xfrm>
        </p:spPr>
        <p:txBody>
          <a:bodyPr>
            <a:normAutofit fontScale="85000" lnSpcReduction="20000"/>
          </a:bodyPr>
          <a:lstStyle/>
          <a:p>
            <a:pPr marL="596646" indent="-514350">
              <a:buNone/>
            </a:pPr>
            <a:r>
              <a:rPr lang="ru-RU" sz="2800" dirty="0" smtClean="0"/>
              <a:t>1</a:t>
            </a:r>
            <a:r>
              <a:rPr lang="ru-RU" sz="2800" dirty="0" smtClean="0">
                <a:solidFill>
                  <a:srgbClr val="FF0000"/>
                </a:solidFill>
              </a:rPr>
              <a:t>. Составить таблицу «Дефекты штукатурки»</a:t>
            </a:r>
          </a:p>
          <a:p>
            <a:pPr marL="596646" indent="-514350">
              <a:buFont typeface="+mj-lt"/>
              <a:buAutoNum type="arabicPeriod"/>
            </a:pPr>
            <a:endParaRPr lang="ru-RU" sz="2800" dirty="0" smtClean="0"/>
          </a:p>
          <a:p>
            <a:pPr marL="596646" indent="-514350">
              <a:buFont typeface="+mj-lt"/>
              <a:buAutoNum type="arabicPeriod"/>
            </a:pPr>
            <a:endParaRPr lang="ru-RU" sz="2800" dirty="0" smtClean="0"/>
          </a:p>
          <a:p>
            <a:pPr marL="596646" indent="-514350">
              <a:buFont typeface="+mj-lt"/>
              <a:buAutoNum type="arabicPeriod"/>
            </a:pPr>
            <a:endParaRPr lang="ru-RU" sz="2800" dirty="0" smtClean="0"/>
          </a:p>
          <a:p>
            <a:pPr marL="596646" indent="-514350">
              <a:buFont typeface="+mj-lt"/>
              <a:buAutoNum type="arabicPeriod"/>
            </a:pPr>
            <a:endParaRPr lang="ru-RU" sz="2800" dirty="0" smtClean="0"/>
          </a:p>
          <a:p>
            <a:pPr marL="596646" indent="-514350">
              <a:buFont typeface="+mj-lt"/>
              <a:buAutoNum type="arabicPeriod"/>
            </a:pPr>
            <a:endParaRPr lang="ru-RU" sz="2800" dirty="0" smtClean="0"/>
          </a:p>
          <a:p>
            <a:pPr marL="596646" indent="-514350">
              <a:buFont typeface="+mj-lt"/>
              <a:buAutoNum type="arabicPeriod"/>
            </a:pPr>
            <a:endParaRPr lang="ru-RU" sz="2800" dirty="0" smtClean="0"/>
          </a:p>
          <a:p>
            <a:pPr marL="596646" indent="-514350">
              <a:buFont typeface="+mj-lt"/>
              <a:buAutoNum type="arabicPeriod"/>
            </a:pPr>
            <a:endParaRPr lang="ru-RU" sz="2800" dirty="0" smtClean="0"/>
          </a:p>
          <a:p>
            <a:pPr marL="596646" indent="-514350">
              <a:buFont typeface="+mj-lt"/>
              <a:buAutoNum type="arabicPeriod"/>
            </a:pPr>
            <a:endParaRPr lang="ru-RU" sz="2800" dirty="0" smtClean="0"/>
          </a:p>
          <a:p>
            <a:pPr marL="596646" indent="-514350">
              <a:buFont typeface="+mj-lt"/>
              <a:buAutoNum type="arabicPeriod"/>
            </a:pPr>
            <a:endParaRPr lang="ru-RU" sz="2800" dirty="0" smtClean="0"/>
          </a:p>
          <a:p>
            <a:pPr marL="596646" indent="-514350">
              <a:buFont typeface="+mj-lt"/>
              <a:buAutoNum type="arabicPeriod"/>
            </a:pPr>
            <a:endParaRPr lang="ru-RU" sz="2800" dirty="0" smtClean="0"/>
          </a:p>
          <a:p>
            <a:pPr marL="596646" indent="-514350">
              <a:buFont typeface="+mj-lt"/>
              <a:buAutoNum type="arabicPeriod"/>
            </a:pPr>
            <a:endParaRPr lang="ru-RU" sz="2800" dirty="0" smtClean="0"/>
          </a:p>
          <a:p>
            <a:pPr marL="596646" indent="-514350">
              <a:buNone/>
            </a:pPr>
            <a:endParaRPr lang="ru-RU" sz="2800" dirty="0" smtClean="0"/>
          </a:p>
          <a:p>
            <a:pPr marL="596646" indent="-514350">
              <a:buNone/>
            </a:pPr>
            <a:r>
              <a:rPr lang="ru-RU" sz="2800" dirty="0" smtClean="0"/>
              <a:t>2. Дома (в квартире) </a:t>
            </a:r>
            <a:r>
              <a:rPr lang="ru-RU" sz="2800" dirty="0" smtClean="0">
                <a:solidFill>
                  <a:srgbClr val="FF0000"/>
                </a:solidFill>
              </a:rPr>
              <a:t>проверить оштукатуренные поверхности на наличие дефектов</a:t>
            </a:r>
          </a:p>
          <a:p>
            <a:pPr>
              <a:buNone/>
            </a:pPr>
            <a:endParaRPr lang="ru-RU" sz="2800" dirty="0" smtClean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187624" y="1484784"/>
          <a:ext cx="7704856" cy="3982343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504056"/>
                <a:gridCol w="1368152"/>
                <a:gridCol w="3096344"/>
                <a:gridCol w="2736304"/>
              </a:tblGrid>
              <a:tr h="648075">
                <a:tc>
                  <a:txBody>
                    <a:bodyPr/>
                    <a:lstStyle/>
                    <a:p>
                      <a:r>
                        <a:rPr lang="ru-RU" dirty="0" smtClean="0"/>
                        <a:t>№ </a:t>
                      </a:r>
                      <a:r>
                        <a:rPr lang="ru-RU" dirty="0" err="1" smtClean="0"/>
                        <a:t>п</a:t>
                      </a:r>
                      <a:r>
                        <a:rPr lang="ru-RU" dirty="0" smtClean="0"/>
                        <a:t>/</a:t>
                      </a:r>
                      <a:r>
                        <a:rPr lang="ru-RU" dirty="0" err="1" smtClean="0"/>
                        <a:t>п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Название дефекта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Причина возникновения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Способ устранения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387">
                <a:tc>
                  <a:txBody>
                    <a:bodyPr/>
                    <a:lstStyle/>
                    <a:p>
                      <a:r>
                        <a:rPr lang="ru-RU" b="1" dirty="0" smtClean="0"/>
                        <a:t>1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Отслаивание штукатурки</a:t>
                      </a:r>
                      <a:endParaRPr lang="ru-RU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dirty="0" smtClean="0">
                          <a:latin typeface="+mn-lt"/>
                        </a:rPr>
                        <a:t>чрезмерно пересушенная поверхность основания, на которое нанесен </a:t>
                      </a:r>
                      <a:r>
                        <a:rPr lang="ru-RU" sz="1200" dirty="0" err="1" smtClean="0">
                          <a:latin typeface="+mn-lt"/>
                        </a:rPr>
                        <a:t>обрызг</a:t>
                      </a:r>
                      <a:r>
                        <a:rPr lang="ru-RU" sz="1200" dirty="0" smtClean="0">
                          <a:latin typeface="+mn-lt"/>
                        </a:rPr>
                        <a:t>; 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dirty="0" smtClean="0">
                          <a:latin typeface="+mn-lt"/>
                        </a:rPr>
                        <a:t>пересохшие предыдущие слои, на которые нанесены последующие;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dirty="0" smtClean="0">
                          <a:latin typeface="+mn-lt"/>
                        </a:rPr>
                        <a:t> нанесение более прочного раствора на менее прочный</a:t>
                      </a:r>
                      <a:endParaRPr lang="ru-RU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400" dirty="0" smtClean="0"/>
                        <a:t>вырубить    дефектные  участки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400" dirty="0" smtClean="0"/>
                        <a:t>заменить их   свежей  штукатуркой</a:t>
                      </a:r>
                    </a:p>
                    <a:p>
                      <a:endParaRPr lang="ru-RU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6387">
                <a:tc>
                  <a:txBody>
                    <a:bodyPr/>
                    <a:lstStyle/>
                    <a:p>
                      <a:r>
                        <a:rPr lang="ru-RU" b="1" dirty="0" smtClean="0"/>
                        <a:t>2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err="1" smtClean="0"/>
                        <a:t>Дутики</a:t>
                      </a:r>
                      <a:r>
                        <a:rPr lang="ru-RU" sz="1400" b="1" dirty="0" smtClean="0"/>
                        <a:t> </a:t>
                      </a:r>
                      <a:endParaRPr lang="ru-RU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использование при приготовлении растворов невыдержанной извести</a:t>
                      </a:r>
                      <a:endParaRPr lang="ru-RU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…..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387">
                <a:tc>
                  <a:txBody>
                    <a:bodyPr/>
                    <a:lstStyle/>
                    <a:p>
                      <a:r>
                        <a:rPr lang="ru-RU" b="1" dirty="0" smtClean="0"/>
                        <a:t>3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err="1" smtClean="0"/>
                        <a:t>Отлупы</a:t>
                      </a:r>
                      <a:r>
                        <a:rPr lang="ru-RU" sz="1400" b="1" dirty="0" smtClean="0"/>
                        <a:t> </a:t>
                      </a:r>
                      <a:r>
                        <a:rPr lang="ru-RU" sz="1400" b="1" baseline="0" dirty="0" smtClean="0"/>
                        <a:t>и вспучивания</a:t>
                      </a:r>
                      <a:endParaRPr lang="ru-RU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…..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…..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6387">
                <a:tc>
                  <a:txBody>
                    <a:bodyPr/>
                    <a:lstStyle/>
                    <a:p>
                      <a:r>
                        <a:rPr lang="ru-RU" b="1" dirty="0" smtClean="0"/>
                        <a:t>4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…..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387">
                <a:tc>
                  <a:txBody>
                    <a:bodyPr/>
                    <a:lstStyle/>
                    <a:p>
                      <a:endParaRPr lang="ru-RU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1348</TotalTime>
  <Words>610</Words>
  <Application>Microsoft Office PowerPoint</Application>
  <PresentationFormat>Экран (4:3)</PresentationFormat>
  <Paragraphs>134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Солнцестояние</vt:lpstr>
      <vt:lpstr>Тема урока</vt:lpstr>
      <vt:lpstr>            </vt:lpstr>
      <vt:lpstr>Слайд 3</vt:lpstr>
      <vt:lpstr>Для предупреждения и устранения эксплуатационных дефектов</vt:lpstr>
      <vt:lpstr>Вид дефекта -</vt:lpstr>
      <vt:lpstr>Способ устранения :</vt:lpstr>
      <vt:lpstr>Вид дефекта - ДУТИКИ</vt:lpstr>
      <vt:lpstr>Причина возникновения дефекта ДУТИКИ -</vt:lpstr>
      <vt:lpstr>Способ устранения:</vt:lpstr>
      <vt:lpstr>Вид дефекта - ОТЛУПЫ                                                        И ВСПУЧИВАНИЯ</vt:lpstr>
      <vt:lpstr>Способ устранения отлупов и вспучиваний:</vt:lpstr>
      <vt:lpstr>Вид дефекта - ТРЕЩИНЫ</vt:lpstr>
      <vt:lpstr>Вид дефекта –  МЕЛКИЕ  ТРЕЩИНЫ  </vt:lpstr>
      <vt:lpstr>Способ устранения :</vt:lpstr>
      <vt:lpstr>Вид дефекта – КРУПНЫЕ ТРЕЩИНЫ</vt:lpstr>
      <vt:lpstr>Способ устранения крупных трещин:</vt:lpstr>
      <vt:lpstr>Вид дефекта – РЖАВЫЕ ПЯТНА:</vt:lpstr>
      <vt:lpstr>Способ устранения  ржавых пятен:</vt:lpstr>
      <vt:lpstr>Вид дефекта – Жирные пятна</vt:lpstr>
      <vt:lpstr>Способ устранения :</vt:lpstr>
      <vt:lpstr>Вид дефекта - ВЫСОЛЫ</vt:lpstr>
      <vt:lpstr>Способ устранения :</vt:lpstr>
      <vt:lpstr>Вид дефекта - НАБЕЛ</vt:lpstr>
      <vt:lpstr>Способ устранения :</vt:lpstr>
      <vt:lpstr>Домашнее задание</vt:lpstr>
    </vt:vector>
  </TitlesOfParts>
  <Company>CLR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21 февраля 2007 г.</dc:title>
  <cp:lastModifiedBy>Светлана</cp:lastModifiedBy>
  <cp:revision>130</cp:revision>
  <dcterms:created xsi:type="dcterms:W3CDTF">2007-11-30T10:12:33Z</dcterms:created>
  <dcterms:modified xsi:type="dcterms:W3CDTF">2021-11-07T08:18:19Z</dcterms:modified>
</cp:coreProperties>
</file>