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25"/>
  </p:notesMasterIdLst>
  <p:sldIdLst>
    <p:sldId id="257" r:id="rId2"/>
    <p:sldId id="288" r:id="rId3"/>
    <p:sldId id="329" r:id="rId4"/>
    <p:sldId id="290" r:id="rId5"/>
    <p:sldId id="266" r:id="rId6"/>
    <p:sldId id="309" r:id="rId7"/>
    <p:sldId id="310" r:id="rId8"/>
    <p:sldId id="312" r:id="rId9"/>
    <p:sldId id="311" r:id="rId10"/>
    <p:sldId id="314" r:id="rId11"/>
    <p:sldId id="313" r:id="rId12"/>
    <p:sldId id="268" r:id="rId13"/>
    <p:sldId id="272" r:id="rId14"/>
    <p:sldId id="273" r:id="rId15"/>
    <p:sldId id="315" r:id="rId16"/>
    <p:sldId id="274" r:id="rId17"/>
    <p:sldId id="270" r:id="rId18"/>
    <p:sldId id="269" r:id="rId19"/>
    <p:sldId id="352" r:id="rId20"/>
    <p:sldId id="355" r:id="rId21"/>
    <p:sldId id="351" r:id="rId22"/>
    <p:sldId id="300" r:id="rId23"/>
    <p:sldId id="350" r:id="rId24"/>
    <p:sldId id="330" r:id="rId25"/>
    <p:sldId id="282" r:id="rId26"/>
    <p:sldId id="283" r:id="rId27"/>
    <p:sldId id="354" r:id="rId28"/>
    <p:sldId id="284" r:id="rId29"/>
    <p:sldId id="356" r:id="rId30"/>
    <p:sldId id="285" r:id="rId31"/>
    <p:sldId id="323" r:id="rId32"/>
    <p:sldId id="286" r:id="rId33"/>
    <p:sldId id="324" r:id="rId34"/>
    <p:sldId id="325" r:id="rId35"/>
    <p:sldId id="287" r:id="rId36"/>
    <p:sldId id="293" r:id="rId37"/>
    <p:sldId id="326" r:id="rId38"/>
    <p:sldId id="292" r:id="rId39"/>
    <p:sldId id="327" r:id="rId40"/>
    <p:sldId id="307" r:id="rId41"/>
    <p:sldId id="358" r:id="rId42"/>
    <p:sldId id="359" r:id="rId43"/>
    <p:sldId id="360" r:id="rId44"/>
    <p:sldId id="361" r:id="rId45"/>
    <p:sldId id="362" r:id="rId46"/>
    <p:sldId id="363" r:id="rId47"/>
    <p:sldId id="367" r:id="rId48"/>
    <p:sldId id="365" r:id="rId49"/>
    <p:sldId id="369" r:id="rId50"/>
    <p:sldId id="368" r:id="rId51"/>
    <p:sldId id="331" r:id="rId52"/>
    <p:sldId id="332" r:id="rId53"/>
    <p:sldId id="333" r:id="rId54"/>
    <p:sldId id="344" r:id="rId55"/>
    <p:sldId id="334" r:id="rId56"/>
    <p:sldId id="335" r:id="rId57"/>
    <p:sldId id="336" r:id="rId58"/>
    <p:sldId id="339" r:id="rId59"/>
    <p:sldId id="340" r:id="rId60"/>
    <p:sldId id="353" r:id="rId61"/>
    <p:sldId id="345" r:id="rId62"/>
    <p:sldId id="341" r:id="rId63"/>
    <p:sldId id="342" r:id="rId64"/>
    <p:sldId id="357" r:id="rId65"/>
    <p:sldId id="308" r:id="rId66"/>
    <p:sldId id="389" r:id="rId67"/>
    <p:sldId id="390" r:id="rId68"/>
    <p:sldId id="391" r:id="rId69"/>
    <p:sldId id="370" r:id="rId70"/>
    <p:sldId id="392" r:id="rId71"/>
    <p:sldId id="371" r:id="rId72"/>
    <p:sldId id="377" r:id="rId73"/>
    <p:sldId id="414" r:id="rId74"/>
    <p:sldId id="388" r:id="rId75"/>
    <p:sldId id="375" r:id="rId76"/>
    <p:sldId id="413" r:id="rId77"/>
    <p:sldId id="412" r:id="rId78"/>
    <p:sldId id="378" r:id="rId79"/>
    <p:sldId id="380" r:id="rId80"/>
    <p:sldId id="381" r:id="rId81"/>
    <p:sldId id="382" r:id="rId82"/>
    <p:sldId id="383" r:id="rId83"/>
    <p:sldId id="435" r:id="rId84"/>
    <p:sldId id="393" r:id="rId85"/>
    <p:sldId id="394" r:id="rId86"/>
    <p:sldId id="395" r:id="rId87"/>
    <p:sldId id="397" r:id="rId88"/>
    <p:sldId id="396" r:id="rId89"/>
    <p:sldId id="401" r:id="rId90"/>
    <p:sldId id="400" r:id="rId91"/>
    <p:sldId id="398" r:id="rId92"/>
    <p:sldId id="409" r:id="rId93"/>
    <p:sldId id="399" r:id="rId94"/>
    <p:sldId id="402" r:id="rId95"/>
    <p:sldId id="405" r:id="rId96"/>
    <p:sldId id="404" r:id="rId97"/>
    <p:sldId id="403" r:id="rId98"/>
    <p:sldId id="406" r:id="rId99"/>
    <p:sldId id="407" r:id="rId100"/>
    <p:sldId id="408" r:id="rId101"/>
    <p:sldId id="410" r:id="rId102"/>
    <p:sldId id="411" r:id="rId103"/>
    <p:sldId id="415" r:id="rId104"/>
    <p:sldId id="416" r:id="rId105"/>
    <p:sldId id="419" r:id="rId106"/>
    <p:sldId id="417" r:id="rId107"/>
    <p:sldId id="418" r:id="rId108"/>
    <p:sldId id="420" r:id="rId109"/>
    <p:sldId id="421" r:id="rId110"/>
    <p:sldId id="422" r:id="rId111"/>
    <p:sldId id="423" r:id="rId112"/>
    <p:sldId id="425" r:id="rId113"/>
    <p:sldId id="424" r:id="rId114"/>
    <p:sldId id="426" r:id="rId115"/>
    <p:sldId id="436" r:id="rId116"/>
    <p:sldId id="427" r:id="rId117"/>
    <p:sldId id="428" r:id="rId118"/>
    <p:sldId id="429" r:id="rId119"/>
    <p:sldId id="430" r:id="rId120"/>
    <p:sldId id="431" r:id="rId121"/>
    <p:sldId id="432" r:id="rId122"/>
    <p:sldId id="433" r:id="rId123"/>
    <p:sldId id="434" r:id="rId1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20000"/>
      </a:spcBef>
      <a:spcAft>
        <a:spcPct val="0"/>
      </a:spcAft>
      <a:buClr>
        <a:schemeClr val="folHlink"/>
      </a:buClr>
      <a:buSzPct val="90000"/>
      <a:buFont typeface="Wingdings" pitchFamily="2" charset="2"/>
      <a:buChar char="n"/>
      <a:defRPr sz="28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folHlink"/>
      </a:buClr>
      <a:buSzPct val="90000"/>
      <a:buFont typeface="Wingdings" pitchFamily="2" charset="2"/>
      <a:buChar char="n"/>
      <a:defRPr sz="28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folHlink"/>
      </a:buClr>
      <a:buSzPct val="90000"/>
      <a:buFont typeface="Wingdings" pitchFamily="2" charset="2"/>
      <a:buChar char="n"/>
      <a:defRPr sz="28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folHlink"/>
      </a:buClr>
      <a:buSzPct val="90000"/>
      <a:buFont typeface="Wingdings" pitchFamily="2" charset="2"/>
      <a:buChar char="n"/>
      <a:defRPr sz="28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folHlink"/>
      </a:buClr>
      <a:buSzPct val="90000"/>
      <a:buFont typeface="Wingdings" pitchFamily="2" charset="2"/>
      <a:buChar char="n"/>
      <a:defRPr sz="28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F5EF"/>
    <a:srgbClr val="FFFFCC"/>
    <a:srgbClr val="BAC804"/>
    <a:srgbClr val="FFCCCC"/>
    <a:srgbClr val="FFCC99"/>
    <a:srgbClr val="FF6600"/>
    <a:srgbClr val="FF3300"/>
    <a:srgbClr val="26D1D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6" autoAdjust="0"/>
    <p:restoredTop sz="94719" autoAdjust="0"/>
  </p:normalViewPr>
  <p:slideViewPr>
    <p:cSldViewPr>
      <p:cViewPr varScale="1">
        <p:scale>
          <a:sx n="48" d="100"/>
          <a:sy n="48" d="100"/>
        </p:scale>
        <p:origin x="-16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ru-RU"/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ru-RU"/>
          </a:p>
        </p:txBody>
      </p:sp>
      <p:sp>
        <p:nvSpPr>
          <p:cNvPr id="321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215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215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endParaRPr lang="ru-RU"/>
          </a:p>
        </p:txBody>
      </p:sp>
      <p:sp>
        <p:nvSpPr>
          <p:cNvPr id="3215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fld id="{DB47B1E6-9D9E-405C-8C6D-C118D677D81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63D33B-B741-42B4-9040-F9A2E2A17EA9}" type="slidenum">
              <a:rPr lang="ru-RU"/>
              <a:pPr/>
              <a:t>94</a:t>
            </a:fld>
            <a:endParaRPr lang="ru-RU"/>
          </a:p>
        </p:txBody>
      </p:sp>
      <p:sp>
        <p:nvSpPr>
          <p:cNvPr id="322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2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ы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251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9251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19251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9251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9251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9251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252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9252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9252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9252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9252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9252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9252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9252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92C9719-49F8-4092-A64F-344F01B6DAD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0EB706-9794-4E09-AC2A-7D1826BE31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62DE6-637A-420D-B34E-BADC44889C5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55288-C65C-4D26-ADEB-18412C98DE0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ED195-6FBC-4BF5-8735-8648F17BB1A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FF874-B825-4B6E-883C-E148D629CCC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89B18-BF11-4D8A-8D2C-67CCE2BF642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62F543-860E-491C-8AC1-1F2922FF323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0CA31-A86C-40A7-86CF-2C2915D1A33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0F86A2-AAE5-4593-8562-71EB0E1E2B8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A11E30-26F9-4E71-AC2F-EAA6823E81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149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9149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19149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9149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9149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9149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9149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9149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endParaRPr lang="ru-RU"/>
          </a:p>
        </p:txBody>
      </p:sp>
      <p:sp>
        <p:nvSpPr>
          <p:cNvPr id="19149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endParaRPr lang="ru-RU"/>
          </a:p>
        </p:txBody>
      </p:sp>
      <p:sp>
        <p:nvSpPr>
          <p:cNvPr id="19149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fld id="{F77BB08F-97B1-4A54-B1F1-F5E2F7056C0E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9150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http://a4format.ru/index_pic.php?data=photos/49339713.jpg&amp;percenta=0.50" TargetMode="Externa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hyperlink" Target="javascript:%20window.close();" TargetMode="Externa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1835150" y="692150"/>
            <a:ext cx="7308850" cy="2332038"/>
          </a:xfrm>
        </p:spPr>
        <p:txBody>
          <a:bodyPr/>
          <a:lstStyle/>
          <a:p>
            <a:r>
              <a:rPr lang="ru-RU" sz="6600" b="1">
                <a:solidFill>
                  <a:schemeClr val="bg1"/>
                </a:solidFill>
                <a:latin typeface="Monotype Corsiva" pitchFamily="66" charset="0"/>
              </a:rPr>
              <a:t>Александр Сергеевич</a:t>
            </a:r>
            <a:br>
              <a:rPr lang="ru-RU" sz="6600" b="1">
                <a:solidFill>
                  <a:schemeClr val="bg1"/>
                </a:solidFill>
                <a:latin typeface="Monotype Corsiva" pitchFamily="66" charset="0"/>
              </a:rPr>
            </a:br>
            <a:r>
              <a:rPr lang="ru-RU" sz="6600" b="1">
                <a:solidFill>
                  <a:schemeClr val="bg1"/>
                </a:solidFill>
                <a:latin typeface="Monotype Corsiva" pitchFamily="66" charset="0"/>
              </a:rPr>
              <a:t>Пушкин</a:t>
            </a:r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0" y="4221163"/>
            <a:ext cx="9144000" cy="1008062"/>
          </a:xfrm>
        </p:spPr>
        <p:txBody>
          <a:bodyPr/>
          <a:lstStyle/>
          <a:p>
            <a:r>
              <a:rPr lang="ru-RU" sz="6000" b="1">
                <a:latin typeface="Monotype Corsiva" pitchFamily="66" charset="0"/>
              </a:rPr>
              <a:t>«Евгений Онегин»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2627313" y="1890713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60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8002587" cy="12827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История создания</a:t>
            </a:r>
            <a:r>
              <a:rPr lang="en-US" sz="3800" b="1">
                <a:latin typeface="Monotype Corsiva" pitchFamily="66" charset="0"/>
              </a:rPr>
              <a:t/>
            </a:r>
            <a:br>
              <a:rPr lang="en-US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Краткая справка</a:t>
            </a:r>
          </a:p>
        </p:txBody>
      </p:sp>
      <p:sp>
        <p:nvSpPr>
          <p:cNvPr id="147505" name="Text Box 49"/>
          <p:cNvSpPr txBox="1">
            <a:spLocks noChangeArrowheads="1"/>
          </p:cNvSpPr>
          <p:nvPr/>
        </p:nvSpPr>
        <p:spPr bwMode="auto">
          <a:xfrm>
            <a:off x="684213" y="2289175"/>
            <a:ext cx="5832475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ru-RU" sz="2000"/>
              <a:t>     Работа над основным текстом романа «Евгений Онегин» была начата А.С. Пушкиным 9 мая 1823 г. в Кишиневе и закончена 25 сентября 1830 г. в Болдине. Затем 5 октября 1831 г. было написано письмо Онегина  к Татьяне. Публикация произведения по главам осуществлялась в период с 1825 по 1832 гг. Первое полное издание появилось в1833 году. Второй (и последний) авторский вариант появился в 1837 г. с Посвящением ко всему роману.</a:t>
            </a:r>
          </a:p>
        </p:txBody>
      </p:sp>
      <p:pic>
        <p:nvPicPr>
          <p:cNvPr id="147506" name="Picture 50" descr="one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125" y="2276475"/>
            <a:ext cx="2447925" cy="3384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15888"/>
            <a:ext cx="8002587" cy="1143000"/>
          </a:xfrm>
        </p:spPr>
        <p:txBody>
          <a:bodyPr/>
          <a:lstStyle/>
          <a:p>
            <a:r>
              <a:rPr lang="ru-RU" sz="2500" b="1">
                <a:solidFill>
                  <a:schemeClr val="tx1"/>
                </a:solidFill>
                <a:latin typeface="Monotype Corsiva" pitchFamily="66" charset="0"/>
              </a:rPr>
              <a:t>Общий план издания с пометками основных дат работы, составленный  А.С. Пушкиным по окончании работы</a:t>
            </a:r>
            <a:br>
              <a:rPr lang="ru-RU" sz="2500" b="1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500" b="1">
                <a:solidFill>
                  <a:schemeClr val="tx1"/>
                </a:solidFill>
                <a:latin typeface="Monotype Corsiva" pitchFamily="66" charset="0"/>
              </a:rPr>
              <a:t>над «Евгением Онегиным»</a:t>
            </a:r>
          </a:p>
        </p:txBody>
      </p:sp>
      <p:sp>
        <p:nvSpPr>
          <p:cNvPr id="2263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628775"/>
            <a:ext cx="5616575" cy="42132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«Онегин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Часть первая Предисловие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I</a:t>
            </a:r>
            <a:r>
              <a:rPr lang="ru-RU" sz="1800"/>
              <a:t> песнь Хандра Кишинев, Одесса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II</a:t>
            </a:r>
            <a:r>
              <a:rPr lang="ru-RU" sz="1800"/>
              <a:t> – Поэт Одесса 1824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III </a:t>
            </a:r>
            <a:r>
              <a:rPr lang="ru-RU" sz="1800"/>
              <a:t>– Барышня Одесса. Михайловское. 1824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Часть вторая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IV</a:t>
            </a:r>
            <a:r>
              <a:rPr lang="ru-RU" sz="1800"/>
              <a:t> песнь Деревня Михайловское. 1825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V</a:t>
            </a:r>
            <a:r>
              <a:rPr lang="ru-RU" sz="1800"/>
              <a:t> –  </a:t>
            </a:r>
            <a:r>
              <a:rPr lang="en-US" sz="1800"/>
              <a:t>[</a:t>
            </a:r>
            <a:r>
              <a:rPr lang="ru-RU" sz="1800"/>
              <a:t>Про</a:t>
            </a:r>
            <a:r>
              <a:rPr lang="en-US" sz="1800"/>
              <a:t>]</a:t>
            </a:r>
            <a:r>
              <a:rPr lang="ru-RU" sz="1800"/>
              <a:t> Именины Михайловское. 1825. 1826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VI</a:t>
            </a:r>
            <a:r>
              <a:rPr lang="ru-RU" sz="1800"/>
              <a:t> – Поединок Михайловское. 1826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Часть третья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VII</a:t>
            </a:r>
            <a:r>
              <a:rPr lang="ru-RU" sz="1800"/>
              <a:t> песнь Москва Михайловское. Петербург. Малинники. 1827, 8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VIII</a:t>
            </a:r>
            <a:r>
              <a:rPr lang="ru-RU" sz="1800"/>
              <a:t> – Странствие Москва. Павловск. 1829 Болдино.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IX</a:t>
            </a:r>
            <a:r>
              <a:rPr lang="ru-RU" sz="1800"/>
              <a:t> – Большой свет Болдино.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</p:txBody>
      </p:sp>
      <p:pic>
        <p:nvPicPr>
          <p:cNvPr id="226308" name="Picture 4" descr="«Евгений Онегин» Глава 1. «Брожу над морем, жду погоды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1916113"/>
            <a:ext cx="249555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Rectangle 4"/>
          <p:cNvSpPr>
            <a:spLocks noChangeArrowheads="1"/>
          </p:cNvSpPr>
          <p:nvPr/>
        </p:nvSpPr>
        <p:spPr bwMode="auto">
          <a:xfrm>
            <a:off x="684213" y="1700213"/>
            <a:ext cx="572452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Примечания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2400">
              <a:latin typeface="Monotype Corsiva" pitchFamily="66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/>
              <a:t>1823 год 9 мая </a:t>
            </a:r>
            <a:r>
              <a:rPr lang="ru-RU" sz="2400">
                <a:latin typeface="Monotype Corsiva" pitchFamily="66" charset="0"/>
              </a:rPr>
              <a:t>Кишинев</a:t>
            </a:r>
            <a:r>
              <a:rPr lang="ru-RU" sz="2400"/>
              <a:t> – 1830 25 сентября. </a:t>
            </a:r>
            <a:r>
              <a:rPr lang="ru-RU" sz="2400">
                <a:latin typeface="Monotype Corsiva" pitchFamily="66" charset="0"/>
              </a:rPr>
              <a:t>Болдино</a:t>
            </a:r>
            <a:r>
              <a:rPr lang="ru-RU" sz="2400"/>
              <a:t>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/>
              <a:t>26 сентября. АПушкин.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240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/>
              <a:t>И жить торопится и чувствовать спешит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/>
              <a:t>			Князь. Вяземский.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240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/>
              <a:t>7 лет 4 месяца 17 дней». </a:t>
            </a:r>
          </a:p>
        </p:txBody>
      </p:sp>
      <p:sp>
        <p:nvSpPr>
          <p:cNvPr id="151558" name="Rectangle 6"/>
          <p:cNvSpPr>
            <a:spLocks noChangeArrowheads="1"/>
          </p:cNvSpPr>
          <p:nvPr/>
        </p:nvSpPr>
        <p:spPr bwMode="auto">
          <a:xfrm>
            <a:off x="611188" y="188913"/>
            <a:ext cx="8424862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500" b="1">
                <a:latin typeface="Monotype Corsiva" pitchFamily="66" charset="0"/>
              </a:rPr>
              <a:t>Общий план издания с пометками основных дат работы, </a:t>
            </a:r>
            <a:br>
              <a:rPr lang="ru-RU" sz="2500" b="1">
                <a:latin typeface="Monotype Corsiva" pitchFamily="66" charset="0"/>
              </a:rPr>
            </a:br>
            <a:r>
              <a:rPr lang="ru-RU" sz="2500" b="1">
                <a:latin typeface="Monotype Corsiva" pitchFamily="66" charset="0"/>
              </a:rPr>
              <a:t>составленный  А.С. Пушкиным по окончании работы</a:t>
            </a:r>
            <a:br>
              <a:rPr lang="ru-RU" sz="2500" b="1">
                <a:latin typeface="Monotype Corsiva" pitchFamily="66" charset="0"/>
              </a:rPr>
            </a:br>
            <a:r>
              <a:rPr lang="ru-RU" sz="2500" b="1">
                <a:latin typeface="Monotype Corsiva" pitchFamily="66" charset="0"/>
              </a:rPr>
              <a:t>над «Евгением Онегиным»</a:t>
            </a:r>
          </a:p>
        </p:txBody>
      </p:sp>
      <p:pic>
        <p:nvPicPr>
          <p:cNvPr id="151559" name="Picture 7" descr="«Евгений Онегин». Глава 1. «С героем моего романа без предисловий сей же час позвольте познакомить вас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2852738"/>
            <a:ext cx="2314575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44450"/>
            <a:ext cx="8229600" cy="12827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История создания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Структура романа</a:t>
            </a: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3779838" y="2060575"/>
            <a:ext cx="489585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В 1828 году, публикуя 6-ю главу, поэт обозначил в конце текста: «Конец первой части», и отсюда следовало, что он, видимо, собирался написать не менее двенадцати глав.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Однако замысел изменился, и в момент окончания </a:t>
            </a:r>
            <a:r>
              <a:rPr lang="ru-RU" sz="2000">
                <a:latin typeface="Monotype Corsiva" pitchFamily="66" charset="0"/>
              </a:rPr>
              <a:t>«</a:t>
            </a:r>
            <a:r>
              <a:rPr lang="ru-RU" sz="2000"/>
              <a:t>Евгения Онегина» (1830) Пушкин спланировал весь текст в девяти главах и трех частях. В это же время он сжег так называемую Х песнь.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</a:t>
            </a:r>
          </a:p>
        </p:txBody>
      </p:sp>
      <p:pic>
        <p:nvPicPr>
          <p:cNvPr id="111622" name="Picture 6" descr="Михайловское. Год 1825. Серия «Святому братству верен я...». Художник В. Сысков. 19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944688"/>
            <a:ext cx="2990850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88913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История создания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Структура романа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773238"/>
            <a:ext cx="5256212" cy="46799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/>
              <a:t>	</a:t>
            </a:r>
            <a:r>
              <a:rPr lang="ru-RU" sz="2400"/>
              <a:t>В дальнейшем поэт изменил и этот свой план: в 1831 году он вписывает в последнюю главу письмо Онегина  к Татьяне, а затем извлекает из текста 8-ю главу «Странствие», перерабатывает ее в «Отрывки из путешествия Онегина» и переставляет в самый конец романа после «Примечаний». Девятая глава теперь нумеруется как восьмая. В таком виде осуществляется первое полное издание романа.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/>
              <a:t>	</a:t>
            </a:r>
          </a:p>
          <a:p>
            <a:pPr>
              <a:lnSpc>
                <a:spcPct val="80000"/>
              </a:lnSpc>
            </a:pPr>
            <a:endParaRPr lang="ru-RU"/>
          </a:p>
        </p:txBody>
      </p:sp>
      <p:pic>
        <p:nvPicPr>
          <p:cNvPr id="193540" name="Picture 4" descr="25050552_1210870303_Illyustracii_akademika_P_P_Sokolova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1844675"/>
            <a:ext cx="27622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История создания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Структура романа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4663" y="2276475"/>
            <a:ext cx="4464050" cy="288131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/>
              <a:t>	</a:t>
            </a:r>
            <a:r>
              <a:rPr lang="ru-RU" sz="2000"/>
              <a:t>В 1837 году поэт успевает издать роман повторно в том же виде с небольшими изменениями: </a:t>
            </a:r>
          </a:p>
          <a:p>
            <a:r>
              <a:rPr lang="ru-RU" sz="2000"/>
              <a:t>он переносит Посвящение из «Примечаний» в начало текста;</a:t>
            </a:r>
          </a:p>
          <a:p>
            <a:r>
              <a:rPr lang="ru-RU" sz="2000"/>
              <a:t>делает несколько малозаметных поправок.</a:t>
            </a:r>
          </a:p>
        </p:txBody>
      </p:sp>
      <p:pic>
        <p:nvPicPr>
          <p:cNvPr id="19558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989138"/>
            <a:ext cx="3073400" cy="3673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 b="1">
                <a:latin typeface="Monotype Corsiva" pitchFamily="66" charset="0"/>
              </a:rPr>
              <a:t>Ход работы над текстом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5386388" cy="4565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1823  9 – 28 мая – начало работы над романом.</a:t>
            </a:r>
          </a:p>
          <a:p>
            <a:pPr>
              <a:lnSpc>
                <a:spcPct val="90000"/>
              </a:lnSpc>
            </a:pPr>
            <a:r>
              <a:rPr lang="ru-RU" sz="2000"/>
              <a:t>22 октября – окончена первая глава.</a:t>
            </a:r>
          </a:p>
          <a:p>
            <a:pPr>
              <a:lnSpc>
                <a:spcPct val="90000"/>
              </a:lnSpc>
            </a:pPr>
            <a:r>
              <a:rPr lang="ru-RU" sz="2000"/>
              <a:t>3 ноября – пометы в черновике об окончании первых семнадцати строф второй главы.</a:t>
            </a:r>
          </a:p>
          <a:p>
            <a:pPr>
              <a:lnSpc>
                <a:spcPct val="90000"/>
              </a:lnSpc>
            </a:pPr>
            <a:r>
              <a:rPr lang="ru-RU" sz="2000"/>
              <a:t>8 декабря – окончена вторая глава (но строфы </a:t>
            </a:r>
            <a:r>
              <a:rPr lang="en-US" sz="2000"/>
              <a:t>XXXIX, XL</a:t>
            </a:r>
            <a:r>
              <a:rPr lang="ru-RU" sz="2000"/>
              <a:t> и</a:t>
            </a:r>
            <a:r>
              <a:rPr lang="en-US" sz="2000"/>
              <a:t> XXXV</a:t>
            </a:r>
            <a:r>
              <a:rPr lang="ru-RU" sz="2000"/>
              <a:t> написаны позже).</a:t>
            </a:r>
          </a:p>
          <a:p>
            <a:pPr>
              <a:lnSpc>
                <a:spcPct val="90000"/>
              </a:lnSpc>
            </a:pPr>
            <a:r>
              <a:rPr lang="ru-RU" sz="2000"/>
              <a:t>1824 8 февраля – начата третья глава (к июню 1824 г. глава дописана до письма Татьяны включительно).</a:t>
            </a:r>
          </a:p>
          <a:p>
            <a:pPr>
              <a:lnSpc>
                <a:spcPct val="90000"/>
              </a:lnSpc>
            </a:pPr>
            <a:r>
              <a:rPr lang="ru-RU" sz="2000"/>
              <a:t>5 сентября – помета над строфой </a:t>
            </a:r>
            <a:r>
              <a:rPr lang="en-US" sz="2000"/>
              <a:t>XXXII</a:t>
            </a:r>
            <a:r>
              <a:rPr lang="ru-RU" sz="2000"/>
              <a:t>.</a:t>
            </a:r>
          </a:p>
          <a:p>
            <a:pPr>
              <a:lnSpc>
                <a:spcPct val="90000"/>
              </a:lnSpc>
            </a:pPr>
            <a:r>
              <a:rPr lang="ru-RU" sz="2000"/>
              <a:t>2 октября – закончена третья глава.</a:t>
            </a:r>
          </a:p>
          <a:p>
            <a:pPr>
              <a:lnSpc>
                <a:spcPct val="90000"/>
              </a:lnSpc>
            </a:pPr>
            <a:endParaRPr lang="ru-RU" sz="2000"/>
          </a:p>
        </p:txBody>
      </p:sp>
      <p:pic>
        <p:nvPicPr>
          <p:cNvPr id="200708" name="Picture 4" descr="Пушкин в Михайловском. Художник Б. Гущин. 19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2708275"/>
            <a:ext cx="223043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 b="1">
                <a:latin typeface="Monotype Corsiva" pitchFamily="66" charset="0"/>
              </a:rPr>
              <a:t>Ход работы над текстом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5040312" cy="4608512"/>
          </a:xfrm>
        </p:spPr>
        <p:txBody>
          <a:bodyPr/>
          <a:lstStyle/>
          <a:p>
            <a:r>
              <a:rPr lang="ru-RU" sz="2400"/>
              <a:t>31 декабря 1824</a:t>
            </a:r>
            <a:r>
              <a:rPr lang="en-US" sz="2400"/>
              <a:t> /</a:t>
            </a:r>
            <a:r>
              <a:rPr lang="ru-RU" sz="2400"/>
              <a:t> 1 января 1825 – помета над черновиком</a:t>
            </a:r>
            <a:r>
              <a:rPr lang="en-US" sz="2400"/>
              <a:t> XXXIII</a:t>
            </a:r>
            <a:r>
              <a:rPr lang="ru-RU" sz="2400"/>
              <a:t> строфы четвертой главы.</a:t>
            </a:r>
          </a:p>
          <a:p>
            <a:r>
              <a:rPr lang="ru-RU" sz="2400"/>
              <a:t>1824 – 1825 – работа над четвертой главой.</a:t>
            </a:r>
          </a:p>
          <a:p>
            <a:r>
              <a:rPr lang="ru-RU" sz="2400"/>
              <a:t>1826 6 января – закончена четвертая глава.</a:t>
            </a:r>
          </a:p>
          <a:p>
            <a:r>
              <a:rPr lang="ru-RU" sz="2400"/>
              <a:t>4 января – начата пятая глава.</a:t>
            </a:r>
          </a:p>
          <a:p>
            <a:r>
              <a:rPr lang="ru-RU" sz="2400"/>
              <a:t>22 ноября – окончена пятая глава.</a:t>
            </a:r>
          </a:p>
          <a:p>
            <a:endParaRPr lang="ru-RU" sz="2400"/>
          </a:p>
        </p:txBody>
      </p:sp>
      <p:pic>
        <p:nvPicPr>
          <p:cNvPr id="196612" name="Picture 4" descr="Пушкин в Михайловском. Художник Б. Гущин. 19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2781300"/>
            <a:ext cx="223043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 b="1">
                <a:latin typeface="Monotype Corsiva" pitchFamily="66" charset="0"/>
              </a:rPr>
              <a:t>Ход работы над текстом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5041900" cy="42497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1826 – работа над шестой главой (по мнению литературоведа </a:t>
            </a:r>
          </a:p>
          <a:p>
            <a:pPr>
              <a:lnSpc>
                <a:spcPct val="90000"/>
              </a:lnSpc>
            </a:pPr>
            <a:r>
              <a:rPr lang="ru-RU" sz="2000"/>
              <a:t>Б.В. Томашевского, работа над шестой главой шла параллельно с пятой и до ее окончания).</a:t>
            </a:r>
          </a:p>
          <a:p>
            <a:pPr>
              <a:lnSpc>
                <a:spcPct val="90000"/>
              </a:lnSpc>
            </a:pPr>
            <a:r>
              <a:rPr lang="ru-RU" sz="2000"/>
              <a:t>10 августа – помета над черновиком </a:t>
            </a:r>
            <a:r>
              <a:rPr lang="en-US" sz="2000"/>
              <a:t>XLV</a:t>
            </a:r>
            <a:r>
              <a:rPr lang="ru-RU" sz="2000"/>
              <a:t> строфы.</a:t>
            </a:r>
          </a:p>
          <a:p>
            <a:pPr>
              <a:lnSpc>
                <a:spcPct val="90000"/>
              </a:lnSpc>
            </a:pPr>
            <a:r>
              <a:rPr lang="ru-RU" sz="2000"/>
              <a:t>1827  18 марта – начата седьмая глава.</a:t>
            </a:r>
          </a:p>
          <a:p>
            <a:pPr>
              <a:lnSpc>
                <a:spcPct val="90000"/>
              </a:lnSpc>
            </a:pPr>
            <a:r>
              <a:rPr lang="ru-RU" sz="2000"/>
              <a:t>1828 19 февраля – помета под </a:t>
            </a:r>
            <a:r>
              <a:rPr lang="en-US" sz="2000"/>
              <a:t>XII</a:t>
            </a:r>
            <a:r>
              <a:rPr lang="ru-RU" sz="2000"/>
              <a:t> строфой седьмой главы.</a:t>
            </a:r>
          </a:p>
          <a:p>
            <a:pPr>
              <a:lnSpc>
                <a:spcPct val="90000"/>
              </a:lnSpc>
            </a:pPr>
            <a:r>
              <a:rPr lang="ru-RU" sz="2000"/>
              <a:t>5 апреля – помета в рукописи «Альбома Онегина».</a:t>
            </a:r>
          </a:p>
          <a:p>
            <a:pPr>
              <a:lnSpc>
                <a:spcPct val="90000"/>
              </a:lnSpc>
            </a:pPr>
            <a:endParaRPr lang="ru-RU" sz="2000"/>
          </a:p>
          <a:p>
            <a:pPr>
              <a:lnSpc>
                <a:spcPct val="90000"/>
              </a:lnSpc>
            </a:pPr>
            <a:endParaRPr lang="ru-RU" sz="2000"/>
          </a:p>
        </p:txBody>
      </p:sp>
      <p:pic>
        <p:nvPicPr>
          <p:cNvPr id="206852" name="Picture 4" descr="Пушкин в Михайловском. Художник Б. Гущин. 19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2708275"/>
            <a:ext cx="22669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Ход работы над текстом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844675"/>
            <a:ext cx="4897437" cy="45370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24 декабря – начата восьмая (первоначально – девятая) глава.</a:t>
            </a:r>
          </a:p>
          <a:p>
            <a:pPr>
              <a:lnSpc>
                <a:spcPct val="80000"/>
              </a:lnSpc>
            </a:pPr>
            <a:r>
              <a:rPr lang="ru-RU" sz="2000"/>
              <a:t>1830  18 сентября – закончено «Путешествие Онегина».</a:t>
            </a:r>
          </a:p>
          <a:p>
            <a:pPr>
              <a:lnSpc>
                <a:spcPct val="80000"/>
              </a:lnSpc>
            </a:pPr>
            <a:r>
              <a:rPr lang="ru-RU" sz="2000"/>
              <a:t>25 сентября – закончена восьмая (первоначально – девятая) глава.</a:t>
            </a:r>
          </a:p>
          <a:p>
            <a:pPr>
              <a:lnSpc>
                <a:spcPct val="80000"/>
              </a:lnSpc>
            </a:pPr>
            <a:r>
              <a:rPr lang="ru-RU" sz="2000"/>
              <a:t>4 ноября – окончена седьмая глава.</a:t>
            </a:r>
          </a:p>
          <a:p>
            <a:pPr>
              <a:lnSpc>
                <a:spcPct val="80000"/>
              </a:lnSpc>
            </a:pPr>
            <a:r>
              <a:rPr lang="ru-RU" sz="2000"/>
              <a:t>1829 2 октября – написаны первые пять строф «Путешествия Онегина» (описание Одессы создано еще в 1825 г.).</a:t>
            </a:r>
          </a:p>
          <a:p>
            <a:pPr>
              <a:lnSpc>
                <a:spcPct val="80000"/>
              </a:lnSpc>
            </a:pPr>
            <a:r>
              <a:rPr lang="ru-RU" sz="2000"/>
              <a:t>19 октября – сожжена десятая глава.</a:t>
            </a:r>
          </a:p>
          <a:p>
            <a:pPr>
              <a:lnSpc>
                <a:spcPct val="80000"/>
              </a:lnSpc>
            </a:pPr>
            <a:r>
              <a:rPr lang="ru-RU" sz="2000"/>
              <a:t>1831  5 октября – написано «Письмо Онегина Татьяне».</a:t>
            </a:r>
          </a:p>
        </p:txBody>
      </p:sp>
      <p:pic>
        <p:nvPicPr>
          <p:cNvPr id="205828" name="Picture 4" descr="Пушкин в Михайловском. Художник Б. Гущин. 19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2852738"/>
            <a:ext cx="2230437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4450"/>
            <a:ext cx="8229600" cy="1143000"/>
          </a:xfrm>
        </p:spPr>
        <p:txBody>
          <a:bodyPr/>
          <a:lstStyle/>
          <a:p>
            <a:r>
              <a:rPr lang="ru-RU" sz="3400" b="1">
                <a:latin typeface="Monotype Corsiva" pitchFamily="66" charset="0"/>
              </a:rPr>
              <a:t>Своеобразие жанра</a:t>
            </a:r>
            <a:br>
              <a:rPr lang="ru-RU" sz="3400" b="1">
                <a:latin typeface="Monotype Corsiva" pitchFamily="66" charset="0"/>
              </a:rPr>
            </a:br>
            <a:r>
              <a:rPr lang="ru-RU" sz="3400" b="1">
                <a:latin typeface="Monotype Corsiva" pitchFamily="66" charset="0"/>
              </a:rPr>
              <a:t>Замысел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27175"/>
            <a:ext cx="8229600" cy="11811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000" b="1"/>
              <a:t>«Пишу не роман, а роман в стихах – дьявольская разница. Вроде</a:t>
            </a:r>
            <a:r>
              <a:rPr lang="en-US" sz="2000" b="1"/>
              <a:t> “</a:t>
            </a:r>
            <a:r>
              <a:rPr lang="ru-RU" sz="2000" b="1"/>
              <a:t>Дон Жуана</a:t>
            </a:r>
            <a:r>
              <a:rPr lang="en-US" sz="2000" b="1"/>
              <a:t>”</a:t>
            </a:r>
            <a:r>
              <a:rPr lang="ru-RU" sz="2000" b="1"/>
              <a:t>…»</a:t>
            </a:r>
          </a:p>
          <a:p>
            <a:pPr marL="0" indent="0" algn="r">
              <a:buFont typeface="Wingdings" pitchFamily="2" charset="2"/>
              <a:buNone/>
            </a:pPr>
            <a:r>
              <a:rPr lang="ru-RU" sz="2000" b="1"/>
              <a:t>(Из письма А.С. Пушкина П.А. Вяземскому от 4 ноября 1823 г.)</a:t>
            </a:r>
          </a:p>
        </p:txBody>
      </p:sp>
      <p:sp>
        <p:nvSpPr>
          <p:cNvPr id="113668" name="Rectangle 4"/>
          <p:cNvSpPr>
            <a:spLocks noChangeArrowheads="1"/>
          </p:cNvSpPr>
          <p:nvPr/>
        </p:nvSpPr>
        <p:spPr bwMode="auto">
          <a:xfrm>
            <a:off x="3419475" y="3068638"/>
            <a:ext cx="56165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Петр Андреевич Вяземский (1792 – 1878), князь, русский поэт, литературный критик, академик Петербургской академии наук (1841), один из близких друзей А.С. Пушкина.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В ранней лирике – сочетание гражданских традиций 18 в. и «легкой поэзии». С 40-х гг. – поэзия воспоминаний, трагические мотивы; придерживался консервативных взглядов. Мемуары («Старая записная книжка»). </a:t>
            </a:r>
          </a:p>
        </p:txBody>
      </p:sp>
      <p:pic>
        <p:nvPicPr>
          <p:cNvPr id="113669" name="Picture 5" descr="Вяземский неизв худ 18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852738"/>
            <a:ext cx="2930525" cy="3313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590550" y="-12700"/>
            <a:ext cx="8229600" cy="1209675"/>
          </a:xfrm>
        </p:spPr>
        <p:txBody>
          <a:bodyPr/>
          <a:lstStyle/>
          <a:p>
            <a:r>
              <a:rPr lang="ru-RU" sz="3400" b="1">
                <a:latin typeface="Monotype Corsiva" pitchFamily="66" charset="0"/>
              </a:rPr>
              <a:t>Своеобразие жанра</a:t>
            </a:r>
            <a:br>
              <a:rPr lang="ru-RU" sz="3400" b="1">
                <a:latin typeface="Monotype Corsiva" pitchFamily="66" charset="0"/>
              </a:rPr>
            </a:br>
            <a:r>
              <a:rPr lang="ru-RU" sz="3400" b="1">
                <a:latin typeface="Monotype Corsiva" pitchFamily="66" charset="0"/>
              </a:rPr>
              <a:t>Замысел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1663" y="1557338"/>
            <a:ext cx="8507412" cy="13970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000" b="1"/>
              <a:t>«Ты сравниваешь первую главу с </a:t>
            </a:r>
            <a:r>
              <a:rPr lang="en-US" sz="2000" b="1"/>
              <a:t>”</a:t>
            </a:r>
            <a:r>
              <a:rPr lang="ru-RU" sz="2000" b="1"/>
              <a:t>Дон Жуаном</a:t>
            </a:r>
            <a:r>
              <a:rPr lang="en-US" sz="2000" b="1"/>
              <a:t>”</a:t>
            </a:r>
            <a:r>
              <a:rPr lang="ru-RU" sz="2000" b="1"/>
              <a:t>. – Никто боле меня не уважает </a:t>
            </a:r>
            <a:r>
              <a:rPr lang="en-US" sz="2000" b="1"/>
              <a:t>”</a:t>
            </a:r>
            <a:r>
              <a:rPr lang="ru-RU" sz="2000" b="1"/>
              <a:t>Дон Жуана</a:t>
            </a:r>
            <a:r>
              <a:rPr lang="en-US" sz="2000" b="1"/>
              <a:t>”</a:t>
            </a:r>
            <a:r>
              <a:rPr lang="ru-RU" sz="2000" b="1"/>
              <a:t> (первые пять песен, других не читал), но в нем ничего нет общего с </a:t>
            </a:r>
            <a:r>
              <a:rPr lang="en-US" sz="2000" b="1"/>
              <a:t>”</a:t>
            </a:r>
            <a:r>
              <a:rPr lang="ru-RU" sz="2000" b="1"/>
              <a:t>Онегиным</a:t>
            </a:r>
            <a:r>
              <a:rPr lang="en-US" sz="2000" b="1"/>
              <a:t>”</a:t>
            </a:r>
            <a:r>
              <a:rPr lang="ru-RU" sz="2000" b="1"/>
              <a:t>… »</a:t>
            </a:r>
          </a:p>
          <a:p>
            <a:pPr marL="0" indent="0" algn="r">
              <a:buFont typeface="Wingdings" pitchFamily="2" charset="2"/>
              <a:buNone/>
            </a:pPr>
            <a:r>
              <a:rPr lang="ru-RU" sz="2000" b="1"/>
              <a:t>(Из письма А.С. Пушкина А.А. Бестужеву от 24 марта 1825 г.)</a:t>
            </a: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755650" y="3290888"/>
            <a:ext cx="518477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ru-RU" sz="2000"/>
              <a:t>Александр Александрович Бестужев (Марлинский) (1797 – 1837), декабрист, член Северного общества, участник восстания, штабс-капитан, писатель. Автор романтических стихов и повестей.</a:t>
            </a:r>
            <a:r>
              <a:rPr lang="en-US" sz="2000"/>
              <a:t> </a:t>
            </a:r>
            <a:r>
              <a:rPr lang="ru-RU" sz="2000"/>
              <a:t>Соиздатель альманаха «Полярная звезда». Приговорен к 20 годам каторги, с 1829 года рядовой в армии на Кавказе. Убит в бою. </a:t>
            </a:r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3068638"/>
            <a:ext cx="2484437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Джорж Гордон Ноэл</a:t>
            </a:r>
            <a:r>
              <a:rPr lang="ru-RU" sz="3800" b="1"/>
              <a:t> </a:t>
            </a:r>
            <a:r>
              <a:rPr lang="ru-RU" sz="3800" b="1">
                <a:latin typeface="Monotype Corsiva" pitchFamily="66" charset="0"/>
              </a:rPr>
              <a:t>Байрон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Информационная справка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0" y="2255838"/>
            <a:ext cx="5905500" cy="460216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	 </a:t>
            </a:r>
            <a:r>
              <a:rPr lang="ru-RU" sz="1800"/>
              <a:t>Байрон Джорж Гордон Ноэл (1788 – 1824 ), английский поэт-романтик; член палаты лордов.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В 1816 г. покинул Великобританию, жил в Италии.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Был участником движения карбонариев, национально-освободительной революции в Греции (умер в военном лагере).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Творчество Байрона, явившееся важным этапом в развитии европейского общества и литературы, породило явление байронизма (начало 19 века), в том числе «русского байронизма».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	</a:t>
            </a:r>
          </a:p>
        </p:txBody>
      </p:sp>
      <p:pic>
        <p:nvPicPr>
          <p:cNvPr id="1198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989138"/>
            <a:ext cx="288607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>
                <a:latin typeface="Monotype Corsiva" pitchFamily="66" charset="0"/>
              </a:rPr>
              <a:t>Джорж Гордон Ноэл</a:t>
            </a:r>
            <a:r>
              <a:rPr lang="ru-RU" sz="3800"/>
              <a:t> </a:t>
            </a:r>
            <a:r>
              <a:rPr lang="ru-RU" sz="3800">
                <a:latin typeface="Monotype Corsiva" pitchFamily="66" charset="0"/>
              </a:rPr>
              <a:t>Байрон</a:t>
            </a:r>
            <a:br>
              <a:rPr lang="ru-RU" sz="3800">
                <a:latin typeface="Monotype Corsiva" pitchFamily="66" charset="0"/>
              </a:rPr>
            </a:br>
            <a:r>
              <a:rPr lang="ru-RU" sz="3800">
                <a:latin typeface="Monotype Corsiva" pitchFamily="66" charset="0"/>
              </a:rPr>
              <a:t>Информационная справка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773238"/>
            <a:ext cx="5905500" cy="44640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В поэме «Паломничество Чайльд Гарольда» (1812 – 18), «восточных поэмах» (в том числе «Гяур», «Лара», «Корсар»), в философско-символических драматических поэмах-мистериях «Манфред» (1817), «Каин» (1821), цикле любовно-медитативных стихов на библейские мотивы «Еврейские мелодии» (1813 – 15) присутствует острое ощущение катастрофичности исторического и личного бытия, утраты идеалов в современном обществе, всеобщность разочарования в действительности (мотивы мировой скорби –  «космического пессимизма»).</a:t>
            </a:r>
          </a:p>
          <a:p>
            <a:pPr>
              <a:lnSpc>
                <a:spcPct val="90000"/>
              </a:lnSpc>
            </a:pPr>
            <a:endParaRPr lang="ru-RU" sz="2000"/>
          </a:p>
        </p:txBody>
      </p:sp>
      <p:pic>
        <p:nvPicPr>
          <p:cNvPr id="2078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1844675"/>
            <a:ext cx="22669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Джорж Гордон Ноэл</a:t>
            </a:r>
            <a:r>
              <a:rPr lang="ru-RU" sz="3800" b="1"/>
              <a:t> </a:t>
            </a:r>
            <a:r>
              <a:rPr lang="ru-RU" sz="3800" b="1">
                <a:latin typeface="Monotype Corsiva" pitchFamily="66" charset="0"/>
              </a:rPr>
              <a:t>Байрон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Информационная справка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6249988" cy="43481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	Протест против зла мира, отстаивание прав личности приобретает в творчестве Байрона иронически-сатирическую (поэма «Бронзовый век», 1823), нравописательную (роман «Дон Жуан», 1819 – 24, не закончен), а иногда политическую окраску (лирика).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	Создал тип «байронического» рефлексирующего героя: разочарованный мятежный индивидуалист, одинокий, не понятый людьми страдалец, бросающий вызов всему миропорядку и Богу (сила богоборческих настроений определила пафос «Манфреда» и «Каина»), трагически переживающий разлад с миром и собственную раздвоенность.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/>
          </a:p>
        </p:txBody>
      </p:sp>
      <p:pic>
        <p:nvPicPr>
          <p:cNvPr id="1208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1989138"/>
            <a:ext cx="2376487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0"/>
            <a:ext cx="7632700" cy="792163"/>
          </a:xfrm>
        </p:spPr>
        <p:txBody>
          <a:bodyPr/>
          <a:lstStyle/>
          <a:p>
            <a:r>
              <a:rPr lang="ru-RU" sz="3800">
                <a:latin typeface="Monotype Corsiva" pitchFamily="66" charset="0"/>
              </a:rPr>
              <a:t/>
            </a:r>
            <a:br>
              <a:rPr lang="ru-RU" sz="3800">
                <a:latin typeface="Monotype Corsiva" pitchFamily="66" charset="0"/>
              </a:rPr>
            </a:br>
            <a:r>
              <a:rPr lang="ru-RU" sz="3800">
                <a:latin typeface="Monotype Corsiva" pitchFamily="66" charset="0"/>
              </a:rPr>
              <a:t/>
            </a:r>
            <a:br>
              <a:rPr lang="ru-RU" sz="3800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Своеобразие жанра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Черты, объединяющие произведения Пушкина и Байрона</a:t>
            </a:r>
            <a:r>
              <a:rPr lang="ru-RU" sz="3800" b="1">
                <a:latin typeface="Monotype Corsiva" pitchFamily="66" charset="0"/>
              </a:rPr>
              <a:t/>
            </a:r>
            <a:br>
              <a:rPr lang="ru-RU" sz="3800" b="1">
                <a:latin typeface="Monotype Corsiva" pitchFamily="66" charset="0"/>
              </a:rPr>
            </a:br>
            <a:endParaRPr lang="ru-RU" sz="3800" b="1">
              <a:latin typeface="Monotype Corsiva" pitchFamily="66" charset="0"/>
            </a:endParaRP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5184775" cy="34559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1800"/>
              <a:t>лиро-эпическая форма;</a:t>
            </a:r>
          </a:p>
          <a:p>
            <a:pPr>
              <a:lnSpc>
                <a:spcPct val="90000"/>
              </a:lnSpc>
            </a:pPr>
            <a:r>
              <a:rPr lang="ru-RU" sz="1800"/>
              <a:t>прозаическое содержание, растворенное в стихах;</a:t>
            </a:r>
          </a:p>
          <a:p>
            <a:pPr>
              <a:lnSpc>
                <a:spcPct val="90000"/>
              </a:lnSpc>
            </a:pPr>
            <a:r>
              <a:rPr lang="ru-RU" sz="1800"/>
              <a:t>непрерывные авторские «лирические отступления», афористические суждения и высказывания на самые разнообразные темы;</a:t>
            </a:r>
          </a:p>
          <a:p>
            <a:pPr>
              <a:lnSpc>
                <a:spcPct val="90000"/>
              </a:lnSpc>
            </a:pPr>
            <a:r>
              <a:rPr lang="ru-RU" sz="1800"/>
              <a:t>непринужденная поэтическая «болтовня»;</a:t>
            </a:r>
          </a:p>
          <a:p>
            <a:pPr>
              <a:lnSpc>
                <a:spcPct val="90000"/>
              </a:lnSpc>
            </a:pPr>
            <a:r>
              <a:rPr lang="ru-RU" sz="1800"/>
              <a:t>иронический тон;</a:t>
            </a:r>
          </a:p>
          <a:p>
            <a:pPr>
              <a:lnSpc>
                <a:spcPct val="90000"/>
              </a:lnSpc>
            </a:pPr>
            <a:r>
              <a:rPr lang="ru-RU" sz="1800"/>
              <a:t>веселое, порой пародирующее высмеивание устарелых , но еще бытующих литературных традиций.</a:t>
            </a:r>
          </a:p>
        </p:txBody>
      </p:sp>
      <p:pic>
        <p:nvPicPr>
          <p:cNvPr id="115716" name="Picture 4" descr="«Евгений Онегин». Глава 7. «И лорда Байрона портрет...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2276475"/>
            <a:ext cx="24669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Monotype Corsiva" pitchFamily="66" charset="0"/>
              </a:rPr>
              <a:t>Своеобразие жанра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Различия между </a:t>
            </a:r>
            <a:r>
              <a:rPr lang="en-US" sz="3200" b="1">
                <a:latin typeface="Monotype Corsiva" pitchFamily="66" charset="0"/>
              </a:rPr>
              <a:t>”</a:t>
            </a:r>
            <a:r>
              <a:rPr lang="ru-RU" sz="3200" b="1">
                <a:latin typeface="Monotype Corsiva" pitchFamily="66" charset="0"/>
              </a:rPr>
              <a:t>Евгением Онегиным</a:t>
            </a:r>
            <a:r>
              <a:rPr lang="en-US" sz="3200" b="1">
                <a:latin typeface="Monotype Corsiva" pitchFamily="66" charset="0"/>
              </a:rPr>
              <a:t>”</a:t>
            </a:r>
            <a:r>
              <a:rPr lang="ru-RU" sz="3200" b="1">
                <a:latin typeface="Monotype Corsiva" pitchFamily="66" charset="0"/>
              </a:rPr>
              <a:t>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и</a:t>
            </a:r>
            <a:r>
              <a:rPr lang="en-US" sz="3200" b="1">
                <a:latin typeface="Monotype Corsiva" pitchFamily="66" charset="0"/>
              </a:rPr>
              <a:t> ”</a:t>
            </a:r>
            <a:r>
              <a:rPr lang="ru-RU" sz="3200" b="1">
                <a:latin typeface="Monotype Corsiva" pitchFamily="66" charset="0"/>
              </a:rPr>
              <a:t>Дон Жуаном</a:t>
            </a:r>
            <a:r>
              <a:rPr lang="en-US" sz="3200" b="1">
                <a:latin typeface="Monotype Corsiva" pitchFamily="66" charset="0"/>
              </a:rPr>
              <a:t>”</a:t>
            </a:r>
            <a:endParaRPr lang="ru-RU" sz="3200" b="1">
              <a:latin typeface="Monotype Corsiva" pitchFamily="66" charset="0"/>
            </a:endParaRP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628775"/>
            <a:ext cx="4038600" cy="4525963"/>
          </a:xfrm>
          <a:noFill/>
          <a:ln/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90000"/>
              </a:lnSpc>
            </a:pPr>
            <a:r>
              <a:rPr lang="ru-RU" sz="1800"/>
              <a:t>действие </a:t>
            </a:r>
            <a:r>
              <a:rPr lang="en-US" sz="1800"/>
              <a:t>”</a:t>
            </a:r>
            <a:r>
              <a:rPr lang="ru-RU" sz="1800"/>
              <a:t>Дон Жуана</a:t>
            </a:r>
            <a:r>
              <a:rPr lang="en-US" sz="1800"/>
              <a:t>”</a:t>
            </a:r>
            <a:r>
              <a:rPr lang="ru-RU" sz="1800"/>
              <a:t> перенесено в прошлое – в</a:t>
            </a:r>
            <a:r>
              <a:rPr lang="en-US" sz="1800"/>
              <a:t> XVIII</a:t>
            </a:r>
            <a:r>
              <a:rPr lang="ru-RU" sz="1800"/>
              <a:t> век; </a:t>
            </a:r>
          </a:p>
          <a:p>
            <a:pPr>
              <a:lnSpc>
                <a:spcPct val="90000"/>
              </a:lnSpc>
            </a:pPr>
            <a:r>
              <a:rPr lang="ru-RU" sz="1800"/>
              <a:t>по фабуле это – любовно-авантюрный роман с галантными приключениями условно-литературного героя;</a:t>
            </a:r>
          </a:p>
          <a:p>
            <a:pPr>
              <a:lnSpc>
                <a:spcPct val="90000"/>
              </a:lnSpc>
            </a:pPr>
            <a:r>
              <a:rPr lang="en-US" sz="1800"/>
              <a:t>”</a:t>
            </a:r>
            <a:r>
              <a:rPr lang="ru-RU" sz="1800"/>
              <a:t>Евгений Онегин</a:t>
            </a:r>
            <a:r>
              <a:rPr lang="en-US" sz="1800"/>
              <a:t>”</a:t>
            </a:r>
            <a:r>
              <a:rPr lang="ru-RU" sz="1800"/>
              <a:t> – роман о современности, о пушкинском «сегодняшнем» дне;</a:t>
            </a:r>
          </a:p>
          <a:p>
            <a:pPr>
              <a:lnSpc>
                <a:spcPct val="90000"/>
              </a:lnSpc>
            </a:pPr>
            <a:r>
              <a:rPr lang="ru-RU" sz="1800"/>
              <a:t>роман заимствует все свое содержание – образы действующих лиц, картины быта, природы – из непосредственно окружающей поэта жизни.</a:t>
            </a:r>
          </a:p>
          <a:p>
            <a:pPr>
              <a:lnSpc>
                <a:spcPct val="90000"/>
              </a:lnSpc>
            </a:pPr>
            <a:endParaRPr lang="ru-RU" sz="1800"/>
          </a:p>
          <a:p>
            <a:pPr>
              <a:lnSpc>
                <a:spcPct val="90000"/>
              </a:lnSpc>
            </a:pPr>
            <a:endParaRPr lang="ru-RU" sz="1800"/>
          </a:p>
          <a:p>
            <a:pPr>
              <a:lnSpc>
                <a:spcPct val="90000"/>
              </a:lnSpc>
            </a:pPr>
            <a:endParaRPr lang="ru-RU" sz="1800"/>
          </a:p>
        </p:txBody>
      </p:sp>
      <p:sp>
        <p:nvSpPr>
          <p:cNvPr id="1146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2060575"/>
            <a:ext cx="4032250" cy="43926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  <a:p>
            <a:pPr>
              <a:lnSpc>
                <a:spcPct val="80000"/>
              </a:lnSpc>
            </a:pPr>
            <a:endParaRPr lang="ru-RU" sz="2000"/>
          </a:p>
        </p:txBody>
      </p:sp>
      <p:pic>
        <p:nvPicPr>
          <p:cNvPr id="1146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133600"/>
            <a:ext cx="3744912" cy="3714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354137"/>
          </a:xfrm>
        </p:spPr>
        <p:txBody>
          <a:bodyPr/>
          <a:lstStyle/>
          <a:p>
            <a:r>
              <a:rPr lang="ru-RU" sz="2500" b="1">
                <a:latin typeface="Monotype Corsiva" pitchFamily="66" charset="0"/>
              </a:rPr>
              <a:t>Своеобразие жанра</a:t>
            </a:r>
            <a:br>
              <a:rPr lang="ru-RU" sz="2500" b="1">
                <a:latin typeface="Monotype Corsiva" pitchFamily="66" charset="0"/>
              </a:rPr>
            </a:br>
            <a:r>
              <a:rPr lang="ru-RU" sz="2500" b="1">
                <a:latin typeface="Monotype Corsiva" pitchFamily="66" charset="0"/>
              </a:rPr>
              <a:t> «Роман в стихах», «большое стихотворение», </a:t>
            </a:r>
            <a:br>
              <a:rPr lang="ru-RU" sz="2500" b="1">
                <a:latin typeface="Monotype Corsiva" pitchFamily="66" charset="0"/>
              </a:rPr>
            </a:br>
            <a:r>
              <a:rPr lang="ru-RU" sz="2500" b="1">
                <a:latin typeface="Monotype Corsiva" pitchFamily="66" charset="0"/>
              </a:rPr>
              <a:t>«роман-стихотворение»</a:t>
            </a:r>
            <a:r>
              <a:rPr lang="ru-RU" sz="2500"/>
              <a:t> </a:t>
            </a:r>
          </a:p>
        </p:txBody>
      </p:sp>
      <p:sp>
        <p:nvSpPr>
          <p:cNvPr id="257027" name="Text Box 3"/>
          <p:cNvSpPr txBox="1">
            <a:spLocks noChangeArrowheads="1"/>
          </p:cNvSpPr>
          <p:nvPr/>
        </p:nvSpPr>
        <p:spPr bwMode="auto">
          <a:xfrm>
            <a:off x="250825" y="1916113"/>
            <a:ext cx="8497888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«Евгений Онегин» по своей родовой принадлежности является лирическим эпосом, подобно романтической поэме или балладе.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Структура романа выстроена из двух равноправных поэтических миров, вложенных один в другой: первый из них – история взаимоотношений Онегина и Татьяны, второй – авторская история о том, как это написано, «роман романа» (Ю.Н. Тынянов), текст обращенный на себя.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Неуловимость жанра заставила А.С. Пушкина предпослать отдельному изданию 1-й главы (1825) прозаическое вступление: «Вот начало большого стихотворения, которое, вероятно, не будет окончено». «Большое стихотворение», «роман-стихотворение» – таково одно из определений жанра «Евгения Онегина».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372475" cy="1081087"/>
          </a:xfrm>
        </p:spPr>
        <p:txBody>
          <a:bodyPr/>
          <a:lstStyle/>
          <a:p>
            <a:r>
              <a:rPr lang="ru-RU" sz="3200" b="1">
                <a:latin typeface="Monotype Corsiva" pitchFamily="66" charset="0"/>
              </a:rPr>
              <a:t>Посвящение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Петр Александрович Плетнев.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Информационная справка</a:t>
            </a: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9838" y="2349500"/>
            <a:ext cx="5256212" cy="3527425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Петр Александрович Плетнев (1792 – 1865), близкий приятель А.С. Пушкина (с 1817 г. и до смерти поэта), литературовед, педагог, позднее профессор, академик, ректор Петербургского университета.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С 1825 года Плетнев был основным издателем Пушкина. После смерти поэта с 1834 по 1846 годы редактировал журнал «Современник».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</p:txBody>
      </p:sp>
      <p:pic>
        <p:nvPicPr>
          <p:cNvPr id="261124" name="Picture 4"/>
          <p:cNvPicPr>
            <a:picLocks noChangeAspect="1"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 bwMode="auto">
          <a:xfrm>
            <a:off x="395288" y="1844675"/>
            <a:ext cx="3125787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>
                <a:latin typeface="Monotype Corsiva" pitchFamily="66" charset="0"/>
              </a:rPr>
              <a:t/>
            </a:r>
            <a:br>
              <a:rPr lang="ru-RU" sz="3400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Своеобразие жанра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Принцип фрагментарности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Поэтический «альбом»</a:t>
            </a:r>
            <a:br>
              <a:rPr lang="ru-RU" sz="3200" b="1">
                <a:latin typeface="Monotype Corsiva" pitchFamily="66" charset="0"/>
              </a:rPr>
            </a:br>
            <a:endParaRPr lang="ru-RU" sz="3200" b="1">
              <a:latin typeface="Monotype Corsiva" pitchFamily="66" charset="0"/>
            </a:endParaRPr>
          </a:p>
        </p:txBody>
      </p:sp>
      <p:sp>
        <p:nvSpPr>
          <p:cNvPr id="253955" name="Text Box 3"/>
          <p:cNvSpPr txBox="1">
            <a:spLocks noChangeArrowheads="1"/>
          </p:cNvSpPr>
          <p:nvPr/>
        </p:nvSpPr>
        <p:spPr bwMode="auto">
          <a:xfrm>
            <a:off x="755650" y="1700213"/>
            <a:ext cx="6121400" cy="506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    </a:t>
            </a:r>
            <a:r>
              <a:rPr lang="ru-RU" sz="1800"/>
              <a:t>Если принять во внимание прерывистость, фрагментарность работы А.С.Пушкина над романом, а также то, что все главы «Евгения Онегина» издавались в период с 1825 по 1832 гг. как самостоятельные произведения, можно предположить, роман стал для автора чем-то вроде огромной «записной книжки», поэтического «альбома» («тетрадями» иногда называет главы романа сам поэт).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     «Поэтическим альбомом живых впечатлений таланта, играющего своим богатством» назвал произведение один из первых его критиков Н.И. Надеждин.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     Интересен и тот факт, что первоначально произведение должно было сопровождаться авторскими примечаниями и иллюстрациями (от последних Пушкину пришлось отказаться из-за несовершенства современной ему полиграфии).</a:t>
            </a:r>
          </a:p>
        </p:txBody>
      </p:sp>
      <p:pic>
        <p:nvPicPr>
          <p:cNvPr id="2539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950" y="2636838"/>
            <a:ext cx="1695450" cy="2428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88913"/>
            <a:ext cx="7920037" cy="939800"/>
          </a:xfrm>
        </p:spPr>
        <p:txBody>
          <a:bodyPr/>
          <a:lstStyle/>
          <a:p>
            <a:r>
              <a:rPr lang="ru-RU" sz="3200" b="1">
                <a:latin typeface="Monotype Corsiva" pitchFamily="66" charset="0"/>
              </a:rPr>
              <a:t>Своеобразие жанра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«Собранье пестрых глав». Посвящение</a:t>
            </a:r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755650" y="1628775"/>
            <a:ext cx="3959225" cy="44640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Не мысля гордый свет забавить,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Вниманье дружбы возлюбя,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Хотел бы я тебе представить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Залог достойнее тебя,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Достойнее души прекрасной,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Святой исполненной мечты,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Поэзии живой и ясной,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Высоких дум и простоты;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Но так и быть – рукой пристрастной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Прими собранье пестрых глав,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Полусмешных, полупечальных,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Простонародных, идеальных,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Небрежный плод моих забав,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Бессонниц, легких вдохновений,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Незрелых и увядших лет,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Ума холодных наблюдений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И сердца горестных замет</a:t>
            </a:r>
            <a:r>
              <a:rPr lang="ru-RU" sz="1800" b="1"/>
              <a:t>.</a:t>
            </a:r>
          </a:p>
        </p:txBody>
      </p:sp>
      <p:pic>
        <p:nvPicPr>
          <p:cNvPr id="1669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1989138"/>
            <a:ext cx="2909888" cy="324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66918" name="Text Box 6"/>
          <p:cNvSpPr txBox="1">
            <a:spLocks noChangeArrowheads="1"/>
          </p:cNvSpPr>
          <p:nvPr/>
        </p:nvSpPr>
        <p:spPr bwMode="auto">
          <a:xfrm>
            <a:off x="3779838" y="5445125"/>
            <a:ext cx="5219700" cy="91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None/>
            </a:pPr>
            <a:r>
              <a:rPr lang="ru-RU" sz="1800"/>
              <a:t>	Впервые Посвящение появилось в 1828 г. перед отдельным изданием четвертой и пятой глав с пометой «29 декабря 1827».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>
                <a:latin typeface="Monotype Corsiva" pitchFamily="66" charset="0"/>
              </a:rPr>
              <a:t/>
            </a:r>
            <a:br>
              <a:rPr lang="ru-RU" sz="3400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Своеобразие жанра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Принцип фрагментарности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Поэтический «альбом»</a:t>
            </a:r>
            <a:br>
              <a:rPr lang="ru-RU" sz="3200" b="1">
                <a:latin typeface="Monotype Corsiva" pitchFamily="66" charset="0"/>
              </a:rPr>
            </a:br>
            <a:endParaRPr lang="ru-RU" sz="3200" b="1">
              <a:latin typeface="Monotype Corsiva" pitchFamily="66" charset="0"/>
            </a:endParaRPr>
          </a:p>
        </p:txBody>
      </p:sp>
      <p:sp>
        <p:nvSpPr>
          <p:cNvPr id="252931" name="Text Box 3"/>
          <p:cNvSpPr txBox="1">
            <a:spLocks noChangeArrowheads="1"/>
          </p:cNvSpPr>
          <p:nvPr/>
        </p:nvSpPr>
        <p:spPr bwMode="auto">
          <a:xfrm>
            <a:off x="3635375" y="1557338"/>
            <a:ext cx="518477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Интересный «образ-конспект» романа можно увидеть в зачеркнутой строфе 7-й главы, где говорилось об альбоме Евгения Онегина: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Он был исписан, изрисован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Рукой Онегина кругом,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Меж непонятного маранья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Мелькали мысли, замечанья,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Портреты, числа, имена,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Да буквы, тайны письмена,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>
                <a:latin typeface="Monotype Corsiva" pitchFamily="66" charset="0"/>
              </a:rPr>
              <a:t>Отрывки, письма черновые…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Словом, резюмирует Автор, это был «искренний журнал», «дневник мечтаний и проказ», весьма похожий на сам роман. </a:t>
            </a:r>
          </a:p>
        </p:txBody>
      </p:sp>
      <p:pic>
        <p:nvPicPr>
          <p:cNvPr id="252932" name="Picture 4" descr="Евгений Онегин. Художник Д. Кардовский. 19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16113"/>
            <a:ext cx="2854325" cy="360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Monotype Corsiva" pitchFamily="66" charset="0"/>
              </a:rPr>
              <a:t>Своеобразие жанра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«Свободный роман»</a:t>
            </a:r>
          </a:p>
        </p:txBody>
      </p:sp>
      <p:sp>
        <p:nvSpPr>
          <p:cNvPr id="231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73688"/>
            <a:ext cx="9144000" cy="115093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b="1">
              <a:latin typeface="Monotype Corsiva" pitchFamily="66" charset="0"/>
            </a:endParaRPr>
          </a:p>
          <a:p>
            <a:pPr>
              <a:buFont typeface="Wingdings" pitchFamily="2" charset="2"/>
              <a:buNone/>
            </a:pPr>
            <a:r>
              <a:rPr lang="en-US" sz="2400">
                <a:latin typeface="Monotype Corsiva" pitchFamily="66" charset="0"/>
              </a:rPr>
              <a:t>	</a:t>
            </a:r>
            <a:endParaRPr lang="ru-RU" sz="2400">
              <a:latin typeface="Monotype Corsiva" pitchFamily="66" charset="0"/>
            </a:endParaRPr>
          </a:p>
        </p:txBody>
      </p:sp>
      <p:sp>
        <p:nvSpPr>
          <p:cNvPr id="231428" name="Text Box 4"/>
          <p:cNvSpPr txBox="1">
            <a:spLocks noChangeArrowheads="1"/>
          </p:cNvSpPr>
          <p:nvPr/>
        </p:nvSpPr>
        <p:spPr bwMode="auto">
          <a:xfrm>
            <a:off x="755650" y="1484313"/>
            <a:ext cx="7488238" cy="5283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None/>
            </a:pPr>
            <a:r>
              <a:rPr lang="ru-RU" sz="1800"/>
              <a:t>	Завершая работу над текстом, поэт признавался</a:t>
            </a:r>
            <a:r>
              <a:rPr lang="ru-RU" sz="2400"/>
              <a:t>: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Промчалось много, много дней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С тех пор как юная Татьяна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И с ней Онегин в смутном сне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Явилися впервые мне – 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И даль свободного романа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Я сквозь магический кристалл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Еще неясно различал. </a:t>
            </a:r>
            <a:r>
              <a:rPr lang="ru-RU" sz="1800"/>
              <a:t>(8, </a:t>
            </a:r>
            <a:r>
              <a:rPr lang="en-US" sz="1800"/>
              <a:t>L</a:t>
            </a:r>
            <a:r>
              <a:rPr lang="ru-RU" sz="1800"/>
              <a:t>) </a:t>
            </a:r>
            <a:endParaRPr lang="ru-RU" sz="1800" b="1">
              <a:latin typeface="Monotype Corsiva" pitchFamily="66" charset="0"/>
            </a:endParaRPr>
          </a:p>
          <a:p>
            <a:pPr marL="342900" indent="-342900">
              <a:buFont typeface="Wingdings" pitchFamily="2" charset="2"/>
              <a:buNone/>
            </a:pPr>
            <a:r>
              <a:rPr lang="ru-RU" sz="1800"/>
              <a:t>	  Жанровое определение «свободный роман» является итоговым. Создавая свой роман, Пушкин стремился преодолеть устоявшиеся каноны. Его произведение должно было противостоять классицистической серьезности и романтическому «унынию» и подчиняться только логике жизни.</a:t>
            </a:r>
            <a:endParaRPr lang="ru-RU" sz="1800">
              <a:latin typeface="Monotype Corsiva" pitchFamily="66" charset="0"/>
            </a:endParaRPr>
          </a:p>
          <a:p>
            <a:pPr marL="342900" indent="-342900"/>
            <a:endParaRPr lang="ru-RU" sz="1800"/>
          </a:p>
        </p:txBody>
      </p:sp>
      <p:pic>
        <p:nvPicPr>
          <p:cNvPr id="2314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2276475"/>
            <a:ext cx="1771650" cy="19716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400" b="1">
                <a:latin typeface="Monotype Corsiva" pitchFamily="66" charset="0"/>
              </a:rPr>
              <a:t>Основные принципы </a:t>
            </a:r>
            <a:br>
              <a:rPr lang="ru-RU" sz="3400" b="1">
                <a:latin typeface="Monotype Corsiva" pitchFamily="66" charset="0"/>
              </a:rPr>
            </a:br>
            <a:r>
              <a:rPr lang="ru-RU" sz="3400" b="1">
                <a:latin typeface="Monotype Corsiva" pitchFamily="66" charset="0"/>
              </a:rPr>
              <a:t>построения романа</a:t>
            </a:r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00200"/>
            <a:ext cx="5183187" cy="45656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Основные принципы построения романа: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фрагментарности;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противоречий;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импровизационного повествования;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сюжетной «многовариантности»;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</a:t>
            </a:r>
            <a:r>
              <a:rPr lang="ru-RU" sz="1800">
                <a:latin typeface="Monotype Corsiva" pitchFamily="66" charset="0"/>
              </a:rPr>
              <a:t> </a:t>
            </a:r>
            <a:r>
              <a:rPr lang="ru-RU" sz="1800"/>
              <a:t>умолчания о событиях </a:t>
            </a:r>
            <a:br>
              <a:rPr lang="ru-RU" sz="1800"/>
            </a:br>
            <a:r>
              <a:rPr lang="ru-RU" sz="1800"/>
              <a:t>или их простого перечисления;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композиционной симметрии;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литературного монтажа;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поэтической «болтовни»;</a:t>
            </a:r>
          </a:p>
          <a:p>
            <a:pPr marL="0" indent="0">
              <a:lnSpc>
                <a:spcPct val="80000"/>
              </a:lnSpc>
            </a:pPr>
            <a:r>
              <a:rPr lang="ru-RU" sz="1800"/>
              <a:t>принцип интертекстуальности и др.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Лежащие в основе построения «Евгения Онегина» принципы не исключают, а дополняют друг друга. Их взаимодействие делает роман динамичным, внутренне единым художественным текстом.</a:t>
            </a:r>
          </a:p>
        </p:txBody>
      </p:sp>
      <p:pic>
        <p:nvPicPr>
          <p:cNvPr id="139269" name="Picture 5" descr="«Евгений Онегин». Глава 5. «Другой поэт роскошным слогом живописал нам первый снег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8663" y="1916113"/>
            <a:ext cx="3084512" cy="3816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Принцип противоречий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Столкновение замысла и воплощения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628775"/>
            <a:ext cx="5184775" cy="468153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Первоначальный замысел 	романа – сатирическое противопоставление светского общества и светского героя авторскому идеалу. Однако уже в конце первой главы при переоценке образа скептического героя он из светского льва вырос в серьезную фигуру, достойную встать рядом  с в Автором: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Условий света свергнув бремя,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Как он, устав от суеты,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С ним подружился я в то время.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Мне нравились его черты… (1, </a:t>
            </a:r>
            <a:r>
              <a:rPr lang="en-US" sz="2400" b="1">
                <a:latin typeface="Monotype Corsiva" pitchFamily="66" charset="0"/>
              </a:rPr>
              <a:t>XLV</a:t>
            </a:r>
            <a:r>
              <a:rPr lang="ru-RU" sz="2400" b="1">
                <a:latin typeface="Monotype Corsiva" pitchFamily="66" charset="0"/>
              </a:rPr>
              <a:t>)</a:t>
            </a:r>
          </a:p>
        </p:txBody>
      </p:sp>
      <p:pic>
        <p:nvPicPr>
          <p:cNvPr id="140294" name="Picture 6" descr="«Евгений Онегин». Глава 1. Пушкин и Онегин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45263" y="1989138"/>
            <a:ext cx="207962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Monotype Corsiva" pitchFamily="66" charset="0"/>
              </a:rPr>
              <a:t>Принцип противоречий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 Столкновение различных характеристик персонажей в разных главах и строфах</a:t>
            </a:r>
          </a:p>
        </p:txBody>
      </p:sp>
      <p:sp>
        <p:nvSpPr>
          <p:cNvPr id="259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73225"/>
            <a:ext cx="4810125" cy="44926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000"/>
              <a:t>Столкновение различных характеристик Татьяны в разных главах и строфах:</a:t>
            </a:r>
          </a:p>
          <a:p>
            <a:pPr>
              <a:buFont typeface="Wingdings" pitchFamily="2" charset="2"/>
              <a:buNone/>
            </a:pPr>
            <a:r>
              <a:rPr lang="ru-RU" sz="2000"/>
              <a:t>		</a:t>
            </a:r>
            <a:r>
              <a:rPr lang="ru-RU" sz="2000" b="1">
                <a:latin typeface="Monotype Corsiva" pitchFamily="66" charset="0"/>
              </a:rPr>
              <a:t>Она по-русски плохо знала…(3, </a:t>
            </a:r>
            <a:r>
              <a:rPr lang="en-US" sz="2000" b="1">
                <a:latin typeface="Monotype Corsiva" pitchFamily="66" charset="0"/>
              </a:rPr>
              <a:t>XXVI</a:t>
            </a:r>
            <a:r>
              <a:rPr lang="ru-RU" sz="2000" b="1">
                <a:latin typeface="Monotype Corsiva" pitchFamily="66" charset="0"/>
              </a:rPr>
              <a:t>)</a:t>
            </a:r>
          </a:p>
          <a:p>
            <a:pPr>
              <a:buFont typeface="Wingdings" pitchFamily="2" charset="2"/>
              <a:buNone/>
            </a:pPr>
            <a:r>
              <a:rPr lang="ru-RU" sz="2000" b="1"/>
              <a:t>			</a:t>
            </a:r>
            <a:r>
              <a:rPr lang="ru-RU" sz="2000"/>
              <a:t>и</a:t>
            </a:r>
            <a:endParaRPr lang="en-US" sz="2000"/>
          </a:p>
          <a:p>
            <a:pPr>
              <a:buFont typeface="Wingdings" pitchFamily="2" charset="2"/>
              <a:buNone/>
            </a:pPr>
            <a:r>
              <a:rPr lang="ru-RU" sz="2000" b="1"/>
              <a:t>		</a:t>
            </a:r>
            <a:r>
              <a:rPr lang="ru-RU" sz="2000" b="1">
                <a:latin typeface="Monotype Corsiva" pitchFamily="66" charset="0"/>
              </a:rPr>
              <a:t>Татьяна (русская душою…) (5,</a:t>
            </a:r>
            <a:r>
              <a:rPr lang="en-US" sz="2000" b="1">
                <a:latin typeface="Monotype Corsiva" pitchFamily="66" charset="0"/>
              </a:rPr>
              <a:t>IV</a:t>
            </a:r>
            <a:r>
              <a:rPr lang="ru-RU" sz="2000" b="1">
                <a:latin typeface="Monotype Corsiva" pitchFamily="66" charset="0"/>
              </a:rPr>
              <a:t>).</a:t>
            </a:r>
          </a:p>
          <a:p>
            <a:pPr>
              <a:buFont typeface="Wingdings" pitchFamily="2" charset="2"/>
              <a:buNone/>
            </a:pPr>
            <a:endParaRPr lang="ru-RU" sz="2000"/>
          </a:p>
          <a:p>
            <a:pPr>
              <a:buFont typeface="Wingdings" pitchFamily="2" charset="2"/>
              <a:buNone/>
            </a:pPr>
            <a:r>
              <a:rPr lang="ru-RU" sz="2000"/>
              <a:t>Возможна также резкая смена тона повествования, в результате чего одна и та же мысль в смежных отрывках текста может быть высказана серьезно и иронически.</a:t>
            </a:r>
          </a:p>
          <a:p>
            <a:endParaRPr lang="ru-RU"/>
          </a:p>
        </p:txBody>
      </p:sp>
      <p:pic>
        <p:nvPicPr>
          <p:cNvPr id="259076" name="Picture 4" descr="25050496_1210869592_0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7013" y="2060575"/>
            <a:ext cx="1524000" cy="329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188913"/>
            <a:ext cx="7772400" cy="1143000"/>
          </a:xfrm>
        </p:spPr>
        <p:txBody>
          <a:bodyPr/>
          <a:lstStyle/>
          <a:p>
            <a:r>
              <a:rPr lang="ru-RU" sz="3200" b="1">
                <a:latin typeface="Monotype Corsiva" pitchFamily="66" charset="0"/>
              </a:rPr>
              <a:t>Принцип противоречий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Столкновение текста и авторского к нему комментария</a:t>
            </a:r>
            <a:r>
              <a:rPr lang="ru-RU" sz="3400"/>
              <a:t> 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5040312" cy="453707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000"/>
              <a:t>	Столкновение текста и авторского к нему комментария (стремление автора как бы вступить в спор с самим собой) мы можем, например, увидеть в примечании А.С. Пушкина в черновой рукописи к стиху </a:t>
            </a:r>
            <a:r>
              <a:rPr lang="ru-RU">
                <a:latin typeface="Monotype Corsiva" pitchFamily="66" charset="0"/>
              </a:rPr>
              <a:t>«</a:t>
            </a:r>
            <a:r>
              <a:rPr lang="ru-RU" b="1">
                <a:latin typeface="Monotype Corsiva" pitchFamily="66" charset="0"/>
              </a:rPr>
              <a:t>Бренчат кавалергарда шпоры…» (1, </a:t>
            </a:r>
            <a:r>
              <a:rPr lang="en-US" b="1">
                <a:latin typeface="Monotype Corsiva" pitchFamily="66" charset="0"/>
              </a:rPr>
              <a:t>XXVIII</a:t>
            </a:r>
            <a:r>
              <a:rPr lang="ru-RU" b="1">
                <a:latin typeface="Monotype Corsiva" pitchFamily="66" charset="0"/>
              </a:rPr>
              <a:t>).</a:t>
            </a:r>
          </a:p>
          <a:p>
            <a:pPr marL="179388" lvl="1" indent="0">
              <a:buFont typeface="Wingdings" pitchFamily="2" charset="2"/>
              <a:buNone/>
            </a:pPr>
            <a:r>
              <a:rPr lang="ru-RU" sz="2000"/>
              <a:t>Пушкин пишет: </a:t>
            </a:r>
            <a:r>
              <a:rPr lang="ru-RU" b="1">
                <a:latin typeface="Monotype Corsiva" pitchFamily="66" charset="0"/>
              </a:rPr>
              <a:t>«Неточность. – На балах кавалергардские офицеры являются так же, как и прочие гости в вицмундире и башмаках».</a:t>
            </a:r>
          </a:p>
        </p:txBody>
      </p:sp>
      <p:pic>
        <p:nvPicPr>
          <p:cNvPr id="141316" name="Picture 4" descr="25050534_1210869826_kn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1844675"/>
            <a:ext cx="299878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Monotype Corsiva" pitchFamily="66" charset="0"/>
              </a:rPr>
              <a:t>Принцип противоречий </a:t>
            </a:r>
            <a:br>
              <a:rPr lang="ru-RU" sz="3200" b="1">
                <a:latin typeface="Monotype Corsiva" pitchFamily="66" charset="0"/>
              </a:rPr>
            </a:br>
            <a:r>
              <a:rPr lang="ru-RU" sz="3200" b="1">
                <a:latin typeface="Monotype Corsiva" pitchFamily="66" charset="0"/>
              </a:rPr>
              <a:t>Ироническая омонимия</a:t>
            </a:r>
            <a:r>
              <a:rPr lang="ru-RU" sz="3800"/>
              <a:t> </a:t>
            </a:r>
          </a:p>
        </p:txBody>
      </p:sp>
      <p:sp>
        <p:nvSpPr>
          <p:cNvPr id="263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557338"/>
            <a:ext cx="4897437" cy="4895850"/>
          </a:xfrm>
        </p:spPr>
        <p:txBody>
          <a:bodyPr/>
          <a:lstStyle/>
          <a:p>
            <a:pPr marL="534988" lvl="1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Ироническая омонимия наблюдается в эпиграфе ко второй главе:</a:t>
            </a:r>
          </a:p>
          <a:p>
            <a:pPr marL="534988" lvl="1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800" b="1">
                <a:latin typeface="Monotype Corsiva" pitchFamily="66" charset="0"/>
              </a:rPr>
              <a:t>O rus!</a:t>
            </a:r>
            <a:r>
              <a:rPr lang="ru-RU" sz="2800" b="1">
                <a:latin typeface="Monotype Corsiva" pitchFamily="66" charset="0"/>
              </a:rPr>
              <a:t>..</a:t>
            </a:r>
            <a:r>
              <a:rPr lang="en-US" sz="2800" b="1">
                <a:latin typeface="Monotype Corsiva" pitchFamily="66" charset="0"/>
              </a:rPr>
              <a:t>/Hor</a:t>
            </a:r>
            <a:r>
              <a:rPr lang="ru-RU" sz="2800" b="1">
                <a:latin typeface="Monotype Corsiva" pitchFamily="66" charset="0"/>
              </a:rPr>
              <a:t>. </a:t>
            </a:r>
          </a:p>
          <a:p>
            <a:pPr marL="534988" lvl="1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>
                <a:latin typeface="Monotype Corsiva" pitchFamily="66" charset="0"/>
              </a:rPr>
              <a:t>О Русь!</a:t>
            </a:r>
            <a:r>
              <a:rPr lang="en-US" sz="2800">
                <a:latin typeface="Monotype Corsiva" pitchFamily="66" charset="0"/>
              </a:rPr>
              <a:t> </a:t>
            </a:r>
            <a:r>
              <a:rPr lang="ru-RU" sz="2800">
                <a:latin typeface="Monotype Corsiva" pitchFamily="66" charset="0"/>
              </a:rPr>
              <a:t>–</a:t>
            </a:r>
          </a:p>
          <a:p>
            <a:pPr marL="534988" lvl="1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двойной эпиграф создает каламбурное противоречие между традицией условно-литературного образа деревни и представлением о реальной русской деревне. Одновременно задается типичное для всех последующих глав отношение к литературной традиции: цитатой, реминисценцией или иным путем в сознании читателя оживляется некое ожидание, которому не суждено сбыться.</a:t>
            </a:r>
          </a:p>
          <a:p>
            <a:pPr marL="0" indent="0">
              <a:lnSpc>
                <a:spcPct val="80000"/>
              </a:lnSpc>
            </a:pPr>
            <a:endParaRPr lang="ru-RU" sz="2000"/>
          </a:p>
        </p:txBody>
      </p:sp>
      <p:pic>
        <p:nvPicPr>
          <p:cNvPr id="263172" name="Picture 4" descr="25050517_1210869727_kn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1773238"/>
            <a:ext cx="331152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869237" cy="1143000"/>
          </a:xfrm>
        </p:spPr>
        <p:txBody>
          <a:bodyPr/>
          <a:lstStyle/>
          <a:p>
            <a:r>
              <a:rPr lang="ru-RU" sz="2900" b="1">
                <a:latin typeface="Monotype Corsiva" pitchFamily="66" charset="0"/>
              </a:rPr>
              <a:t>Принцип импровизационного повествования, сюжетной «многовариантности»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700213"/>
            <a:ext cx="5111750" cy="45370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в начале романа Онегин (и читатель) не знает, что ждет его дальше: томительное ожидание смерти дяди или вхождение в права наследства и самостоятельность (позже автор сообщает о еще одном, нереализованном, варианте жизни героя: </a:t>
            </a:r>
            <a:r>
              <a:rPr lang="ru-RU" sz="2400">
                <a:latin typeface="Monotype Corsiva" pitchFamily="66" charset="0"/>
              </a:rPr>
              <a:t>«</a:t>
            </a:r>
            <a:r>
              <a:rPr lang="ru-RU" sz="2400" b="1">
                <a:latin typeface="Monotype Corsiva" pitchFamily="66" charset="0"/>
              </a:rPr>
              <a:t>Онегин был готов со мною</a:t>
            </a:r>
            <a:r>
              <a:rPr lang="en-US" sz="2400" b="1">
                <a:latin typeface="Monotype Corsiva" pitchFamily="66" charset="0"/>
              </a:rPr>
              <a:t>/</a:t>
            </a:r>
            <a:r>
              <a:rPr lang="ru-RU" sz="2400" b="1">
                <a:latin typeface="Monotype Corsiva" pitchFamily="66" charset="0"/>
              </a:rPr>
              <a:t> Увидеть чуждые страны…»)</a:t>
            </a:r>
            <a:r>
              <a:rPr lang="ru-RU" sz="2400"/>
              <a:t>;</a:t>
            </a:r>
            <a:endParaRPr lang="ru-RU" sz="2400">
              <a:latin typeface="Monotype Corsiva" pitchFamily="66" charset="0"/>
            </a:endParaRPr>
          </a:p>
          <a:p>
            <a:pPr>
              <a:lnSpc>
                <a:spcPct val="80000"/>
              </a:lnSpc>
            </a:pPr>
            <a:r>
              <a:rPr lang="ru-RU" sz="2400"/>
              <a:t>в финале романа, буквально бросая Онегина, автор как бы предлагает читателю самому выбирать среди множества вариантов завершения сюжета</a:t>
            </a:r>
            <a:endParaRPr lang="ru-RU" sz="3200">
              <a:latin typeface="Monotype Corsiva" pitchFamily="66" charset="0"/>
            </a:endParaRPr>
          </a:p>
        </p:txBody>
      </p:sp>
      <p:pic>
        <p:nvPicPr>
          <p:cNvPr id="142343" name="Picture 7" descr="25050532_1210869999_kn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492375"/>
            <a:ext cx="3455987" cy="251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 b="1">
                <a:latin typeface="Monotype Corsiva" pitchFamily="66" charset="0"/>
              </a:rPr>
              <a:t>Принцип импровизационного повествования, сюжетной «многовариантности»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87788" y="1844675"/>
            <a:ext cx="5256212" cy="40989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	</a:t>
            </a:r>
            <a:r>
              <a:rPr lang="ru-RU" sz="2000"/>
              <a:t>Размышляя в 6-й главе о судьбе Ленского автор, сетуя о его преждевременной смерти, говорит: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Быть может, он для блага мира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Иль хоть для славы был рожден…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			(</a:t>
            </a:r>
            <a:r>
              <a:rPr lang="en-US" sz="2000" b="1">
                <a:latin typeface="Monotype Corsiva" pitchFamily="66" charset="0"/>
              </a:rPr>
              <a:t>XXXVII</a:t>
            </a:r>
            <a:r>
              <a:rPr lang="ru-RU" sz="2000" b="1">
                <a:latin typeface="Monotype Corsiva" pitchFamily="66" charset="0"/>
              </a:rPr>
              <a:t>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А может быть и то: поэта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Обыкновенный ждал удел…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		(</a:t>
            </a:r>
            <a:r>
              <a:rPr lang="en-US" sz="2000" b="1">
                <a:latin typeface="Monotype Corsiva" pitchFamily="66" charset="0"/>
              </a:rPr>
              <a:t>XXXVIII</a:t>
            </a:r>
            <a:r>
              <a:rPr lang="ru-RU" sz="2000" b="1">
                <a:latin typeface="Monotype Corsiva" pitchFamily="66" charset="0"/>
              </a:rPr>
              <a:t>,</a:t>
            </a:r>
            <a:r>
              <a:rPr lang="en-US" sz="2000" b="1">
                <a:latin typeface="Monotype Corsiva" pitchFamily="66" charset="0"/>
              </a:rPr>
              <a:t> XXXIX</a:t>
            </a:r>
            <a:r>
              <a:rPr lang="ru-RU" sz="2000" b="1">
                <a:latin typeface="Monotype Corsiva" pitchFamily="66" charset="0"/>
              </a:rPr>
              <a:t>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…Увы, любовник молодой.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Поэт, задумчивый мечтатель,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Убит приятельской рукой!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	(</a:t>
            </a:r>
            <a:r>
              <a:rPr lang="en-US" sz="2000" b="1">
                <a:latin typeface="Monotype Corsiva" pitchFamily="66" charset="0"/>
              </a:rPr>
              <a:t>XL</a:t>
            </a:r>
            <a:r>
              <a:rPr lang="ru-RU" sz="2000" b="1">
                <a:latin typeface="Monotype Corsiva" pitchFamily="66" charset="0"/>
              </a:rPr>
              <a:t>).</a:t>
            </a:r>
          </a:p>
          <a:p>
            <a:pPr>
              <a:lnSpc>
                <a:spcPct val="80000"/>
              </a:lnSpc>
            </a:pPr>
            <a:endParaRPr lang="ru-RU" sz="2000">
              <a:latin typeface="Monotype Corsiva" pitchFamily="66" charset="0"/>
            </a:endParaRPr>
          </a:p>
        </p:txBody>
      </p:sp>
      <p:pic>
        <p:nvPicPr>
          <p:cNvPr id="218117" name="Picture 5" descr="25050524_1210869762_kn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H="1" flipV="1">
            <a:off x="611188" y="1844675"/>
            <a:ext cx="340042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Принцип умолчания о событиях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или их простого перечисления: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73238"/>
            <a:ext cx="4175125" cy="37814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в первой главе подробно описан один день из жизни Онегина, а о события, связанные с поездкой в деревню, просто перечислены;</a:t>
            </a:r>
          </a:p>
          <a:p>
            <a:pPr>
              <a:lnSpc>
                <a:spcPct val="90000"/>
              </a:lnSpc>
            </a:pPr>
            <a:r>
              <a:rPr lang="ru-RU" sz="2000"/>
              <a:t>во второй главе автор сообщает читателям о спорах между Онегиным и Ленским</a:t>
            </a:r>
            <a:r>
              <a:rPr lang="ru-RU" sz="1600"/>
              <a:t> </a:t>
            </a:r>
            <a:r>
              <a:rPr lang="ru-RU" sz="2400" b="1">
                <a:latin typeface="Monotype Corsiva" pitchFamily="66" charset="0"/>
              </a:rPr>
              <a:t>(«Меж ними все рождало споры…»),</a:t>
            </a:r>
            <a:r>
              <a:rPr lang="ru-RU" sz="1600"/>
              <a:t> </a:t>
            </a:r>
            <a:r>
              <a:rPr lang="ru-RU" sz="2000"/>
              <a:t>но не приводит ни один из них</a:t>
            </a:r>
            <a:r>
              <a:rPr lang="ru-RU" sz="1600"/>
              <a:t>;</a:t>
            </a:r>
          </a:p>
          <a:p>
            <a:pPr>
              <a:lnSpc>
                <a:spcPct val="90000"/>
              </a:lnSpc>
            </a:pPr>
            <a:endParaRPr lang="ru-RU" sz="1600"/>
          </a:p>
          <a:p>
            <a:pPr>
              <a:lnSpc>
                <a:spcPct val="90000"/>
              </a:lnSpc>
            </a:pPr>
            <a:endParaRPr lang="ru-RU" sz="1600"/>
          </a:p>
        </p:txBody>
      </p:sp>
      <p:pic>
        <p:nvPicPr>
          <p:cNvPr id="143365" name="Picture 5" descr="25050464_1210868965_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773238"/>
            <a:ext cx="310673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Принцип умолчания о событиях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или их простого перечисления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349500"/>
            <a:ext cx="4465637" cy="3671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в деревне Онегин провел несколько месяцев, но достаточно полно воспроизведены только поездка к Лариным, объяснение с Татьяной, именины и дуэль;</a:t>
            </a:r>
          </a:p>
          <a:p>
            <a:pPr>
              <a:lnSpc>
                <a:spcPct val="80000"/>
              </a:lnSpc>
            </a:pPr>
            <a:r>
              <a:rPr lang="ru-RU" sz="2000"/>
              <a:t> в восьмой главе автор рассказывает нам о безуспешных попытках Онегина объясниться с Татьяной, но показывает только одну;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</p:txBody>
      </p:sp>
      <p:pic>
        <p:nvPicPr>
          <p:cNvPr id="21914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1844675"/>
            <a:ext cx="3425825" cy="39608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Принцип умолчания о событиях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или их простого перечисления:</a:t>
            </a:r>
          </a:p>
        </p:txBody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2276475"/>
            <a:ext cx="4608513" cy="4205288"/>
          </a:xfrm>
        </p:spPr>
        <p:txBody>
          <a:bodyPr/>
          <a:lstStyle/>
          <a:p>
            <a:r>
              <a:rPr lang="ru-RU" sz="2000"/>
              <a:t>между событиями седьмой и восьмой глав проходит более двух лет – это наиболее заметный разрыв в повествовании – путешествие Онегина просто опущено; </a:t>
            </a:r>
          </a:p>
          <a:p>
            <a:r>
              <a:rPr lang="ru-RU" sz="2000"/>
              <a:t>Автор намеренно начинает и не заканчивает строфы или вовсе их пропускает, используя (или не используя) при этом многоточия и др.</a:t>
            </a:r>
          </a:p>
        </p:txBody>
      </p:sp>
      <p:pic>
        <p:nvPicPr>
          <p:cNvPr id="220164" name="Picture 4" descr="25050482_1210869385_lit22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2420938"/>
            <a:ext cx="3592512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Сюжет и время романа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«Евгений Онегин» и роман-хроника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635375" y="3152775"/>
            <a:ext cx="5113338" cy="3084513"/>
          </a:xfrm>
        </p:spPr>
        <p:txBody>
          <a:bodyPr/>
          <a:lstStyle/>
          <a:p>
            <a:r>
              <a:rPr lang="ru-RU" sz="1800"/>
              <a:t>отсутствие центрального конфликта, построение действия вокруг конфликтов, возникающих в сфере частной жизни (дружба, любовь героев);</a:t>
            </a:r>
          </a:p>
          <a:p>
            <a:r>
              <a:rPr lang="ru-RU" sz="1800"/>
              <a:t>поддержка иллюзии хроникального повествования «фенологическими заметками» – указаниями на смену времен года, погоду и сезонные занятия людей – «в нашем романе все расчислено по календарю» (А.С. Пушкин).</a:t>
            </a:r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3635375" y="2060575"/>
            <a:ext cx="47529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ru-RU" sz="1800"/>
              <a:t>Отмечается внешнее сходство сюжета романа «Евгений Онегин» с романом-хроникой жизни героев:</a:t>
            </a:r>
          </a:p>
        </p:txBody>
      </p:sp>
      <p:pic>
        <p:nvPicPr>
          <p:cNvPr id="145418" name="Picture 10" descr="25050540_1210869982_kn13r"/>
          <p:cNvPicPr>
            <a:picLocks noChangeAspect="1" noChangeArrowheads="1"/>
          </p:cNvPicPr>
          <p:nvPr/>
        </p:nvPicPr>
        <p:blipFill>
          <a:blip r:embed="rId2" cstate="print"/>
          <a:srcRect r="49985"/>
          <a:stretch>
            <a:fillRect/>
          </a:stretch>
        </p:blipFill>
        <p:spPr bwMode="auto">
          <a:xfrm>
            <a:off x="827088" y="2133600"/>
            <a:ext cx="2619375" cy="344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Сюжет и время романа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Внутренняя хронология </a:t>
            </a:r>
            <a:r>
              <a:rPr lang="ru-RU" sz="3400" b="1">
                <a:latin typeface="Monotype Corsiva" pitchFamily="66" charset="0"/>
              </a:rPr>
              <a:t>«Евгения Онегина»</a:t>
            </a: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844675"/>
            <a:ext cx="4824412" cy="4392613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1795</a:t>
            </a:r>
            <a:r>
              <a:rPr lang="ru-RU" sz="2000"/>
              <a:t> – год рождения Онегина.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1803</a:t>
            </a:r>
            <a:r>
              <a:rPr lang="ru-RU" sz="2000"/>
              <a:t> – год рождения Ленского.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1803</a:t>
            </a:r>
            <a:r>
              <a:rPr lang="ru-RU" sz="2000"/>
              <a:t> – вероятный год рождения      Татьяны.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1804 – 1805</a:t>
            </a:r>
            <a:r>
              <a:rPr lang="ru-RU" sz="2000"/>
              <a:t> – вероятные годы рождения Ольги.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1811 – 1812 г.</a:t>
            </a:r>
            <a:r>
              <a:rPr lang="ru-RU" sz="2000"/>
              <a:t> – окончание «ученья» Онегина и выход «в свет».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С 1817 (или 1818) по весну 1820 г.</a:t>
            </a:r>
            <a:r>
              <a:rPr lang="ru-RU" sz="2000"/>
              <a:t> – пребывание Ленского в Геттингене.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Зима 1819 – весна 1820 г.</a:t>
            </a:r>
            <a:r>
              <a:rPr lang="ru-RU" sz="2000"/>
              <a:t> – время действия первой главы (дружба Онегина и Автора).</a:t>
            </a:r>
            <a:endParaRPr lang="ru-RU" sz="2400"/>
          </a:p>
        </p:txBody>
      </p:sp>
      <p:pic>
        <p:nvPicPr>
          <p:cNvPr id="155652" name="Picture 4" descr="25050502_1210869659_kn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773238"/>
            <a:ext cx="321945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Сюжет и время романа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Внутренняя хронология </a:t>
            </a:r>
            <a:r>
              <a:rPr lang="ru-RU" sz="3400" b="1">
                <a:latin typeface="Monotype Corsiva" pitchFamily="66" charset="0"/>
              </a:rPr>
              <a:t>«Евгения Онегина»</a:t>
            </a: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844675"/>
            <a:ext cx="4248150" cy="432117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Лето 1820 г.</a:t>
            </a:r>
            <a:r>
              <a:rPr lang="ru-RU" sz="2000"/>
              <a:t> – время действия второй и третьей главы.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Лето – осень 1820 г.</a:t>
            </a:r>
            <a:r>
              <a:rPr lang="ru-RU" sz="2000"/>
              <a:t> – время действия четвертой главы.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Ночь со 2 на 3 января</a:t>
            </a:r>
            <a:r>
              <a:rPr lang="ru-RU" sz="2000"/>
              <a:t> – 12 января 1821 г. – время действия пятой главы.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Между ночами на 4 и на 6 января 1821 г.</a:t>
            </a:r>
            <a:r>
              <a:rPr lang="ru-RU" sz="2000"/>
              <a:t> – гадания.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Ночь с 5 на 6 января 1821 г.</a:t>
            </a:r>
            <a:r>
              <a:rPr lang="ru-RU" sz="2000"/>
              <a:t> – сон Татьяны.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12 января 1821 г.</a:t>
            </a:r>
            <a:r>
              <a:rPr lang="ru-RU" sz="2000"/>
              <a:t> – день именин Татьяны.</a:t>
            </a:r>
          </a:p>
        </p:txBody>
      </p:sp>
      <p:pic>
        <p:nvPicPr>
          <p:cNvPr id="221189" name="Picture 5" descr="25050466_1210869090_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0775" y="2205038"/>
            <a:ext cx="4105275" cy="2941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Сюжет и время романа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Внутренняя хронология </a:t>
            </a:r>
            <a:r>
              <a:rPr lang="ru-RU" sz="3400" b="1">
                <a:latin typeface="Monotype Corsiva" pitchFamily="66" charset="0"/>
              </a:rPr>
              <a:t>«Евгения Онегина»</a:t>
            </a: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916113"/>
            <a:ext cx="5183187" cy="439261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13 января – весна 1821 г.</a:t>
            </a:r>
            <a:r>
              <a:rPr lang="ru-RU" sz="2000"/>
              <a:t> –  время действия 			шестой главы.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14 января 1821 г.</a:t>
            </a:r>
            <a:r>
              <a:rPr lang="ru-RU" sz="2000"/>
              <a:t> – дуэль и гибель Ленского.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Весна 1821 – февраль 1822 г.</a:t>
            </a:r>
            <a:r>
              <a:rPr lang="ru-RU" sz="2000"/>
              <a:t> –  время действия 			седьмой главы.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Февраль – март 1821</a:t>
            </a:r>
            <a:r>
              <a:rPr lang="ru-RU" sz="2000"/>
              <a:t> г. – отъезд Онегина в 		          Петербург.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Лето 1821 г.</a:t>
            </a:r>
            <a:r>
              <a:rPr lang="ru-RU" sz="2000"/>
              <a:t> – замужество Ольги и ее 		        отъезд.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Лето 1821 г.</a:t>
            </a:r>
            <a:r>
              <a:rPr lang="ru-RU" sz="2000"/>
              <a:t> – посещение Татьяной 		       деревенского кабинета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	       Онегина и чтение книг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                    в его библиотеке.</a:t>
            </a:r>
          </a:p>
        </p:txBody>
      </p:sp>
      <p:pic>
        <p:nvPicPr>
          <p:cNvPr id="154628" name="Picture 4" descr="25050472_1210869277_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2060575"/>
            <a:ext cx="27622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7388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Сюжет и время романа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Внутренняя хронология </a:t>
            </a:r>
            <a:r>
              <a:rPr lang="ru-RU" sz="3400" b="1">
                <a:latin typeface="Monotype Corsiva" pitchFamily="66" charset="0"/>
              </a:rPr>
              <a:t>«Евгения Онегина»</a:t>
            </a:r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5905500" cy="44640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3 июля 1821 г.</a:t>
            </a:r>
            <a:r>
              <a:rPr lang="ru-RU" sz="2000"/>
              <a:t> – отъезд Онегина из Петербурга (начало путешествия).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Конец января – февраль 1822 г.</a:t>
            </a:r>
            <a:r>
              <a:rPr lang="ru-RU" sz="2000"/>
              <a:t> – поездка Татьяны с матерью в Москву.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1822 г. (вероятно, осень</a:t>
            </a:r>
            <a:r>
              <a:rPr lang="ru-RU" sz="2000"/>
              <a:t>) – замужество Татьяны.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Август – сентябрь 1823 г</a:t>
            </a:r>
            <a:r>
              <a:rPr lang="ru-RU" sz="2000"/>
              <a:t>. – пребывание Онегина в Крыму.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Осень 1823 г.</a:t>
            </a:r>
            <a:r>
              <a:rPr lang="ru-RU" sz="2000"/>
              <a:t> – встреча Онегина и автора в Одессе.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Август 1824 г.</a:t>
            </a:r>
            <a:r>
              <a:rPr lang="ru-RU" sz="2000"/>
              <a:t> – ссылка Пушкина в Михайловское и возвращение Онегина в Петербург.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Осень 1824 – весна 1825 г.</a:t>
            </a:r>
            <a:r>
              <a:rPr lang="ru-RU" sz="2000"/>
              <a:t> – время действия восьмой главы.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>
                <a:latin typeface="Monotype Corsiva" pitchFamily="66" charset="0"/>
              </a:rPr>
              <a:t>Март 1825 г.</a:t>
            </a:r>
            <a:r>
              <a:rPr lang="ru-RU" sz="2000"/>
              <a:t> – конец романа.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/>
          </a:p>
        </p:txBody>
      </p:sp>
      <p:pic>
        <p:nvPicPr>
          <p:cNvPr id="222212" name="Picture 4" descr="25050510_1210870015_kn28r"/>
          <p:cNvPicPr>
            <a:picLocks noChangeAspect="1" noChangeArrowheads="1"/>
          </p:cNvPicPr>
          <p:nvPr/>
        </p:nvPicPr>
        <p:blipFill>
          <a:blip r:embed="rId2" cstate="print"/>
          <a:srcRect r="50740"/>
          <a:stretch>
            <a:fillRect/>
          </a:stretch>
        </p:blipFill>
        <p:spPr bwMode="auto">
          <a:xfrm>
            <a:off x="6588125" y="2132013"/>
            <a:ext cx="2376488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9" name="Rectangle 5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2800" b="1">
                <a:latin typeface="Monotype Corsiva" pitchFamily="66" charset="0"/>
              </a:rPr>
              <a:t>Сюжет и время романа</a:t>
            </a:r>
            <a:br>
              <a:rPr lang="ru-RU" sz="2800" b="1">
                <a:latin typeface="Monotype Corsiva" pitchFamily="66" charset="0"/>
              </a:rPr>
            </a:br>
            <a:r>
              <a:rPr lang="ru-RU" sz="2800" b="1">
                <a:latin typeface="Monotype Corsiva" pitchFamily="66" charset="0"/>
              </a:rPr>
              <a:t> «Евгений Онегин» и драматические сцены</a:t>
            </a:r>
          </a:p>
        </p:txBody>
      </p:sp>
      <p:sp>
        <p:nvSpPr>
          <p:cNvPr id="185348" name="Text Box 4"/>
          <p:cNvSpPr txBox="1">
            <a:spLocks noChangeArrowheads="1"/>
          </p:cNvSpPr>
          <p:nvPr/>
        </p:nvSpPr>
        <p:spPr bwMode="auto">
          <a:xfrm>
            <a:off x="682625" y="1701800"/>
            <a:ext cx="51133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Tx/>
              <a:buSzTx/>
              <a:buFontTx/>
              <a:buNone/>
            </a:pPr>
            <a:endParaRPr lang="ru-RU" sz="1800">
              <a:latin typeface="Monotype Corsiva" pitchFamily="66" charset="0"/>
            </a:endParaRPr>
          </a:p>
          <a:p>
            <a:pPr>
              <a:buClrTx/>
              <a:buSzTx/>
              <a:buFontTx/>
              <a:buNone/>
            </a:pPr>
            <a:r>
              <a:rPr lang="ru-RU" sz="1800"/>
              <a:t>     Также отмечается и уловимое сходство построения романа «Евгений Онегин» с драматургическим произведением: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sz="1800"/>
              <a:t>время в романе не совпадает с реальным временем: оно то сжато, спрессовано, то растянуто, автор подчеркивает, что время жизни его героев, сюжетное время – художественная условность ;</a:t>
            </a:r>
          </a:p>
          <a:p>
            <a:pPr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sz="1800"/>
              <a:t>эпизоды романа напоминают драматические «сцены» с монологами, диалогами, четко прописанными декорациями (сцена разговора Татьяны с няней в 3 главе, объяснение Онегина и Татьяны в 3 и 4 главах).</a:t>
            </a:r>
          </a:p>
          <a:p>
            <a:pPr>
              <a:spcBef>
                <a:spcPct val="50000"/>
              </a:spcBef>
              <a:buClrTx/>
              <a:buSzTx/>
              <a:buFontTx/>
              <a:buChar char="•"/>
            </a:pPr>
            <a:endParaRPr lang="ru-RU" sz="1800"/>
          </a:p>
        </p:txBody>
      </p:sp>
      <p:pic>
        <p:nvPicPr>
          <p:cNvPr id="185353" name="Picture 9" descr="«Евгений Онегин». Глава 3. Татьяна и няня. Художник П. Федотов. 18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420938"/>
            <a:ext cx="2952750" cy="2863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  <a:r>
              <a:rPr lang="ru-RU"/>
              <a:t> </a:t>
            </a:r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«Чужая речь» в романе представлена исключительно многообразно.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1. </a:t>
            </a:r>
            <a:r>
              <a:rPr lang="ru-RU" sz="1800"/>
              <a:t>Монологи от лица какого-либо персонажа, выделенные графическими признаками «чужой» речи, и диалоги между героями романа. Такие куски текста играют большую роль как средство прямой речевой характеристики героев. Как известно, именно так начинается роман: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en-US" sz="1800"/>
              <a:t>			</a:t>
            </a:r>
            <a:r>
              <a:rPr lang="en-US" sz="2400" b="1">
                <a:latin typeface="Monotype Corsiva" pitchFamily="66" charset="0"/>
              </a:rPr>
              <a:t>I</a:t>
            </a:r>
            <a:endParaRPr lang="ru-RU" sz="2400" b="1">
              <a:latin typeface="Monotype Corsiva" pitchFamily="66" charset="0"/>
            </a:endParaRP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 «Мой дядя самых честных правил,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Когда не в шутку занемог, 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Он уважать себя заставил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И лучше выдумать не мог .</a:t>
            </a:r>
            <a:r>
              <a:rPr lang="en-US" sz="2400" b="1">
                <a:latin typeface="Monotype Corsiva" pitchFamily="66" charset="0"/>
              </a:rPr>
              <a:t>&lt;</a:t>
            </a:r>
            <a:r>
              <a:rPr lang="ru-RU" sz="2400" b="1">
                <a:latin typeface="Monotype Corsiva" pitchFamily="66" charset="0"/>
              </a:rPr>
              <a:t>...</a:t>
            </a:r>
            <a:r>
              <a:rPr lang="en-US" sz="2400" b="1">
                <a:latin typeface="Monotype Corsiva" pitchFamily="66" charset="0"/>
              </a:rPr>
              <a:t>&gt;</a:t>
            </a:r>
            <a:r>
              <a:rPr lang="ru-RU" sz="2400" b="1">
                <a:latin typeface="Monotype Corsiva" pitchFamily="66" charset="0"/>
              </a:rPr>
              <a:t>» 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>
                <a:latin typeface="Monotype Corsiva" pitchFamily="66" charset="0"/>
              </a:rPr>
              <a:t>			II</a:t>
            </a:r>
            <a:endParaRPr lang="ru-RU" sz="2400" b="1">
              <a:latin typeface="Monotype Corsiva" pitchFamily="66" charset="0"/>
            </a:endParaRP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>
                <a:latin typeface="Monotype Corsiva" pitchFamily="66" charset="0"/>
              </a:rPr>
              <a:t>	</a:t>
            </a:r>
            <a:r>
              <a:rPr lang="ru-RU" sz="2400" b="1">
                <a:latin typeface="Monotype Corsiva" pitchFamily="66" charset="0"/>
              </a:rPr>
              <a:t>Так думал молодой повеса,</a:t>
            </a:r>
          </a:p>
          <a:p>
            <a:pPr marL="273050" indent="-27305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Летя в пыли на почтовых…</a:t>
            </a:r>
          </a:p>
        </p:txBody>
      </p:sp>
      <p:pic>
        <p:nvPicPr>
          <p:cNvPr id="265221" name="Picture 5" descr="«Евгений Онегин». Глава 1. «Так думал молодой повеса, летя в пыли на почтовых». Художник П. Соколов. 1855–18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887788"/>
            <a:ext cx="3529012" cy="1989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66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62350" y="1600200"/>
            <a:ext cx="5473700" cy="51419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2. Монологи, не выделенные графическим признаками</a:t>
            </a:r>
            <a:r>
              <a:rPr lang="en-US" sz="1600"/>
              <a:t> </a:t>
            </a:r>
            <a:r>
              <a:rPr lang="ru-RU" sz="1600"/>
              <a:t>«чужой» речи. Так, текст </a:t>
            </a:r>
            <a:r>
              <a:rPr lang="en-US" sz="1600"/>
              <a:t>VIII</a:t>
            </a:r>
            <a:r>
              <a:rPr lang="ru-RU" sz="1600"/>
              <a:t> строфы 8-й главы содержит резкое осуждение Онегина. Она производит впечатление авторской речи, потому что дважды содержит местоимение первого лица: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</a:t>
            </a:r>
            <a:r>
              <a:rPr lang="ru-RU" sz="1800" b="1">
                <a:latin typeface="Monotype Corsiva" pitchFamily="66" charset="0"/>
              </a:rPr>
              <a:t>Всё тот же он, иль усмирился?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Иль корчит так же чудака?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Скажите, чем он возвратился?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Что нам представит он пока?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Чем ныне явится? Мельмотом,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Космополитом, патриотом,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Гарольдом, квакером, ханжой,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Иль маской щегольнет иной,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Иль просто будет добрый малой,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Как вы да я, как целый свет?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По крайне мере мой совет: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Отстать от моды обветшалой.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Довольно он морочил свет...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- Знаком он вам? - И да и нет.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Однако IX строфа вводит подлинный авторский</a:t>
            </a:r>
            <a:r>
              <a:rPr lang="en-US" sz="1600"/>
              <a:t> </a:t>
            </a:r>
            <a:r>
              <a:rPr lang="ru-RU" sz="1600"/>
              <a:t>голос: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- Зачем же так неблагосклонно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Вы отзываетесь о нем?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Строфа VIII оказалась «чужой» речью.</a:t>
            </a:r>
          </a:p>
        </p:txBody>
      </p:sp>
      <p:pic>
        <p:nvPicPr>
          <p:cNvPr id="266245" name="Picture 5" descr="«Евгений Онегин». Глава 8. «Но это кто в толпе избранной стоит безмолвный и туманный?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916113"/>
            <a:ext cx="2886075" cy="39608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3. Включение «чужой» речи в форме косвенной или несобственно прямой речи. Такая форма представляет собой как бы отсылку к внешней по отношению к Автору текстовой позиции:</a:t>
            </a:r>
            <a:br>
              <a:rPr lang="ru-RU" sz="1600"/>
            </a:br>
            <a:r>
              <a:rPr lang="ru-RU" sz="1400"/>
              <a:t/>
            </a:r>
            <a:br>
              <a:rPr lang="ru-RU" sz="1400"/>
            </a:br>
            <a:r>
              <a:rPr lang="ru-RU" sz="2000">
                <a:latin typeface="Monotype Corsiva" pitchFamily="66" charset="0"/>
              </a:rPr>
              <a:t>То был приятный, благородный,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Короткий вызов иль картель: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Учтиво, с ясностью холодной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Звал друга Ленский на дуэль.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Онегин с первого движенья,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К послу такого порученья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Оборотясь, без лишних слов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Сказал, что он</a:t>
            </a:r>
            <a:r>
              <a:rPr lang="ru-RU" sz="2000" b="1">
                <a:latin typeface="Monotype Corsiva" pitchFamily="66" charset="0"/>
              </a:rPr>
              <a:t> всегда готов.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Зарецкий встал без объяснений;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Остаться доле не хотел,</a:t>
            </a:r>
            <a:br>
              <a:rPr lang="ru-RU" sz="2000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Имея дома много дел,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И тотчас вышел; но Евгений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Наедине с своей душой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Был недоволен сам с собой.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			(6, IX)</a:t>
            </a:r>
          </a:p>
        </p:txBody>
      </p:sp>
      <p:pic>
        <p:nvPicPr>
          <p:cNvPr id="267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419350"/>
            <a:ext cx="2854325" cy="3889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49244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4. Интертекстуальный пласт романа составляют цитаты, аллюзии, реминисценции (собственно интертекстуальность), а ткже автоцитаты и автореминисценции (интратекстуальность).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Цитаты: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>
                <a:latin typeface="Monotype Corsiva" pitchFamily="66" charset="0"/>
              </a:rPr>
              <a:t>	</a:t>
            </a:r>
            <a:r>
              <a:rPr lang="ru-RU" sz="2000">
                <a:latin typeface="Monotype Corsiva" pitchFamily="66" charset="0"/>
              </a:rPr>
              <a:t>Своим пенатам возвращенный,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Владимир Ленский посетил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Соседа памятник смиренный,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И вздох он пеплу посвятил;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И долго сердцу грустно было.</a:t>
            </a:r>
            <a:br>
              <a:rPr lang="ru-RU" sz="2000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«Poor Yorick!»</a:t>
            </a:r>
            <a:r>
              <a:rPr lang="ru-RU" sz="2000">
                <a:latin typeface="Monotype Corsiva" pitchFamily="66" charset="0"/>
              </a:rPr>
              <a:t> - молвил он уныло, -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Он на руках меня держал.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Как часто в детстве я играл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Его Очаковской медалью!</a:t>
            </a:r>
            <a:br>
              <a:rPr lang="ru-RU" sz="2000">
                <a:latin typeface="Monotype Corsiva" pitchFamily="66" charset="0"/>
              </a:rPr>
            </a:br>
            <a:r>
              <a:rPr lang="ru-RU" sz="2000">
                <a:latin typeface="Monotype Corsiva" pitchFamily="66" charset="0"/>
              </a:rPr>
              <a:t> 			(2, XXXVII)</a:t>
            </a:r>
            <a:endParaRPr lang="ru-RU" sz="2000"/>
          </a:p>
        </p:txBody>
      </p:sp>
      <p:pic>
        <p:nvPicPr>
          <p:cNvPr id="268293" name="Picture 5" descr="«Евгений Онегин». Глава 2. «Владимир тут же начертал ему надгробный мадригал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1263" y="2708275"/>
            <a:ext cx="2217737" cy="3097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506888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4. Реминисценции: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П.А. Вяземский. «Первый снег»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Кто</a:t>
            </a:r>
            <a:r>
              <a:rPr lang="ru-RU" sz="1800"/>
              <a:t> </a:t>
            </a:r>
            <a:r>
              <a:rPr lang="ru-RU" sz="1800" b="1">
                <a:latin typeface="Monotype Corsiva" pitchFamily="66" charset="0"/>
              </a:rPr>
              <a:t>может выразить счастливцев упоенье?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Как вьюга легкая, их окриленный бег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Браздами ровными прорезывает снег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И, ярким облаком с земли его взвевая,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Сребристой пылию окидывает их.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А.С. Пушкин. «Евгений Онегин»</a:t>
            </a:r>
            <a:r>
              <a:rPr lang="ru-RU" sz="1800" b="1">
                <a:latin typeface="Monotype Corsiva" pitchFamily="66" charset="0"/>
              </a:rPr>
              <a:t>	</a:t>
            </a:r>
            <a:br>
              <a:rPr lang="ru-RU" sz="1800" b="1">
                <a:latin typeface="Monotype Corsiva" pitchFamily="66" charset="0"/>
              </a:rPr>
            </a:br>
            <a:endParaRPr lang="ru-RU" sz="1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Уж тёмно: в санки он садится.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"Пади, пади!" -- раздался крик;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Морозной пылью серебрится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Его бобровый воротник.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 		(1, XVI)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…Бразды пушистые взрывая,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Летит кибитка удалая;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Ямщик сидит на облучке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В тулупе, в красном кушаке.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 		(5, II)</a:t>
            </a:r>
          </a:p>
        </p:txBody>
      </p:sp>
      <p:pic>
        <p:nvPicPr>
          <p:cNvPr id="269317" name="Picture 5" descr="«Евгений Онегин». Глава 5. «Соседи съехались в возках, в кибитках, в бричках и в санях». Художник Ф. Константин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1875" y="2781300"/>
            <a:ext cx="4194175" cy="2749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70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1743075"/>
            <a:ext cx="4233862" cy="47815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5. Иноязычные тексты в иностранной и в русской транскрипции: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000"/>
              <a:t>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</a:t>
            </a:r>
            <a:r>
              <a:rPr lang="ru-RU" sz="2000" b="1">
                <a:latin typeface="Monotype Corsiva" pitchFamily="66" charset="0"/>
              </a:rPr>
              <a:t>Когда же юности мятежной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Пришла Евгению пора,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Пора надежд и грусти нежной,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Monsieur прогнали со двора.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Вот мой Онегин на свободе;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Острижен по последней моде;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Как dandy лондонский одет -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И наконец увидел свет.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	(1,IV)</a:t>
            </a:r>
            <a:br>
              <a:rPr lang="ru-RU" sz="2000" b="1">
                <a:latin typeface="Monotype Corsiva" pitchFamily="66" charset="0"/>
              </a:rPr>
            </a:br>
            <a:endParaRPr lang="ru-RU" sz="2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</a:t>
            </a:r>
            <a:r>
              <a:rPr lang="ru-RU" sz="2000" b="1">
                <a:latin typeface="Monotype Corsiva" pitchFamily="66" charset="0"/>
              </a:rPr>
              <a:t>Открыты ставни; трубный дым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Столбом восходит голубым,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И хлебник, немец аккуратный,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В бумажном колпаке, не раз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Уж отворял свой васисдас.</a:t>
            </a:r>
            <a:br>
              <a:rPr lang="ru-RU" sz="2000" b="1">
                <a:latin typeface="Monotype Corsiva" pitchFamily="66" charset="0"/>
              </a:rPr>
            </a:br>
            <a:r>
              <a:rPr lang="ru-RU" sz="2000" b="1">
                <a:latin typeface="Monotype Corsiva" pitchFamily="66" charset="0"/>
              </a:rPr>
              <a:t> 		(1, XXXV)</a:t>
            </a:r>
            <a:endParaRPr lang="ru-RU" sz="2000"/>
          </a:p>
        </p:txBody>
      </p:sp>
      <p:pic>
        <p:nvPicPr>
          <p:cNvPr id="270343" name="Picture 7" descr="«Евгений Онегин» Глава 1. Онегин в своем кабинете. Художник В. Свитальский. 19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250" y="1989138"/>
            <a:ext cx="2808288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5950" y="1600200"/>
            <a:ext cx="7772400" cy="47815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5. В функции «чужой» речи выступают такие паратекстуальные элементы текста, как эпиграфы, авторские примечания.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Прозаическое примечание к 1-й главе: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000"/>
              <a:t/>
            </a:r>
            <a:br>
              <a:rPr lang="ru-RU" sz="1000"/>
            </a:br>
            <a:r>
              <a:rPr lang="ru-RU" sz="1800" b="1">
                <a:latin typeface="Monotype Corsiva" pitchFamily="66" charset="0"/>
              </a:rPr>
              <a:t>«Вот начало большого стихотворения, которое, вероятно, не будет окончено».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000"/>
              <a:t/>
            </a:r>
            <a:br>
              <a:rPr lang="ru-RU" sz="1000"/>
            </a:br>
            <a:r>
              <a:rPr lang="ru-RU" sz="2000"/>
              <a:t>Эпиграф ко всему роману: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000"/>
              <a:t/>
            </a:r>
            <a:br>
              <a:rPr lang="ru-RU" sz="1000"/>
            </a:br>
            <a:r>
              <a:rPr lang="ru-RU" sz="1800" b="1">
                <a:latin typeface="Monotype Corsiva" pitchFamily="66" charset="0"/>
              </a:rPr>
              <a:t>Pétri de vanité il avait encore plus de 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cette espèce d'orgueil qui fait avouer avec 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la même indifférence les bonnes comme les 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mauvaises actions, suite d'un sentiment de 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800" b="1">
                <a:latin typeface="Monotype Corsiva" pitchFamily="66" charset="0"/>
              </a:rPr>
              <a:t>supériorité, peut-être imaginaire. </a:t>
            </a:r>
            <a:br>
              <a:rPr lang="ru-RU" sz="1800" b="1">
                <a:latin typeface="Monotype Corsiva" pitchFamily="66" charset="0"/>
              </a:rPr>
            </a:br>
            <a:r>
              <a:rPr lang="ru-RU" sz="1000"/>
              <a:t/>
            </a:r>
            <a:br>
              <a:rPr lang="ru-RU" sz="1000"/>
            </a:br>
            <a:r>
              <a:rPr lang="ru-RU" sz="1800" b="1">
                <a:latin typeface="Monotype Corsiva" pitchFamily="66" charset="0"/>
              </a:rPr>
              <a:t>Tiré d'une lettre particulière</a:t>
            </a:r>
            <a:r>
              <a:rPr lang="ru-RU" sz="2000"/>
              <a:t> 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0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Эпиграф к 8-й главе: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000"/>
              <a:t/>
            </a:r>
            <a:br>
              <a:rPr lang="ru-RU" sz="1000"/>
            </a:br>
            <a:r>
              <a:rPr lang="ru-RU" sz="1800" b="1">
                <a:latin typeface="Monotype Corsiva" pitchFamily="66" charset="0"/>
              </a:rPr>
              <a:t>Fare thee well, and if for ever 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Still for ever fare thee well.</a:t>
            </a:r>
            <a:br>
              <a:rPr lang="ru-RU" sz="1800" b="1">
                <a:latin typeface="Monotype Corsiva" pitchFamily="66" charset="0"/>
              </a:rPr>
            </a:br>
            <a:r>
              <a:rPr lang="en-US" sz="1800" b="1">
                <a:latin typeface="Monotype Corsiva" pitchFamily="66" charset="0"/>
              </a:rPr>
              <a:t>                                    </a:t>
            </a:r>
            <a:r>
              <a:rPr lang="ru-RU" sz="1800" b="1">
                <a:latin typeface="Monotype Corsiva" pitchFamily="66" charset="0"/>
              </a:rPr>
              <a:t>Byron.</a:t>
            </a:r>
          </a:p>
        </p:txBody>
      </p:sp>
      <p:pic>
        <p:nvPicPr>
          <p:cNvPr id="275463" name="Picture 7" descr="«Евгений Онегин». Глава 8. «Княгине слабою рукой он пишет страстное посланье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3513" y="2924175"/>
            <a:ext cx="3000375" cy="3384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и собственное повествование Автора в романе</a:t>
            </a: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834313" cy="51419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«Чужой речи» в романе противостоит собственное повествование Автора:</a:t>
            </a:r>
          </a:p>
          <a:p>
            <a:pPr>
              <a:lnSpc>
                <a:spcPct val="80000"/>
              </a:lnSpc>
            </a:pPr>
            <a:r>
              <a:rPr lang="ru-RU" sz="1800"/>
              <a:t>обычное романное повествование, не содержащее обращения к адресату: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Она ушла. Стоит Евгений,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Как будто громом поражен.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В какую бурю ощущений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Теперь он сердцем погружен!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			(8, XLVIII)</a:t>
            </a:r>
          </a:p>
          <a:p>
            <a:pPr>
              <a:lnSpc>
                <a:spcPct val="80000"/>
              </a:lnSpc>
            </a:pPr>
            <a:r>
              <a:rPr lang="ru-RU" sz="1800"/>
              <a:t>речь, обращенная к собеседнику: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Кто б ни был ты, о мой читатель,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Друг, недруг, я хочу с тобой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Расстаться нынче как приятель.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Прости.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	(8, L)</a:t>
            </a:r>
          </a:p>
          <a:p>
            <a:pPr>
              <a:lnSpc>
                <a:spcPct val="80000"/>
              </a:lnSpc>
            </a:pPr>
            <a:r>
              <a:rPr lang="ru-RU" sz="1800"/>
              <a:t>авторское повествование об авторском повествовании (метаструктурный пласт):</a:t>
            </a:r>
            <a:r>
              <a:rPr lang="ru-RU" sz="2000"/>
              <a:t/>
            </a:r>
            <a:br>
              <a:rPr lang="ru-RU" sz="2000"/>
            </a:br>
            <a:r>
              <a:rPr lang="ru-RU" sz="1600" b="1">
                <a:latin typeface="Monotype Corsiva" pitchFamily="66" charset="0"/>
              </a:rPr>
              <a:t>Но те, которым в дружной встрече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Я строфы первые читал...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Иных уж нет, а те далече,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Как Сади некогда сказал.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Без них Онегин дорисован.</a:t>
            </a:r>
            <a:br>
              <a:rPr lang="ru-RU" sz="1600" b="1">
                <a:latin typeface="Monotype Corsiva" pitchFamily="66" charset="0"/>
              </a:rPr>
            </a:br>
            <a:r>
              <a:rPr lang="ru-RU" sz="1600" b="1">
                <a:latin typeface="Monotype Corsiva" pitchFamily="66" charset="0"/>
              </a:rPr>
              <a:t>			(8, LI)</a:t>
            </a:r>
          </a:p>
        </p:txBody>
      </p:sp>
      <p:pic>
        <p:nvPicPr>
          <p:cNvPr id="273414" name="Picture 6" descr="«Евгений Онегин». Глава 8. «Она ушла. Стоит Евгений, как будто громом поражен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4563" y="2420938"/>
            <a:ext cx="20034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в романе</a:t>
            </a:r>
          </a:p>
        </p:txBody>
      </p:sp>
      <p:sp>
        <p:nvSpPr>
          <p:cNvPr id="278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2625" y="1630363"/>
            <a:ext cx="4681538" cy="48228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000"/>
              <a:t>Цитаты, аллюзии, реминисценции в тексте романа выполняют разнообразные функции. Активизируя в сознании читателя определенные затекстовые пласты, они могут создавать :</a:t>
            </a:r>
          </a:p>
          <a:p>
            <a:r>
              <a:rPr lang="ru-RU" sz="2000"/>
              <a:t>ситуации иронии, диссонанса;</a:t>
            </a:r>
          </a:p>
          <a:p>
            <a:r>
              <a:rPr lang="ru-RU" sz="2000"/>
              <a:t> атмосферу намека, разделяя читательскую аудиторию на «своих» и «чужих»;</a:t>
            </a:r>
          </a:p>
          <a:p>
            <a:r>
              <a:rPr lang="ru-RU" sz="2000"/>
              <a:t>включенную в текст сложную систему культурных ассоциаций, сближений и противопоставлений.</a:t>
            </a:r>
          </a:p>
        </p:txBody>
      </p:sp>
      <p:pic>
        <p:nvPicPr>
          <p:cNvPr id="278533" name="Picture 5" descr="25050494_1210869576_Boris_Mikhailovich_Kustodie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446338"/>
            <a:ext cx="3170238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>
                <a:solidFill>
                  <a:schemeClr val="tx1"/>
                </a:solidFill>
                <a:latin typeface="Monotype Corsiva" pitchFamily="66" charset="0"/>
              </a:rPr>
              <a:t>«Чужая речь» и собственное повествование Автора в романе</a:t>
            </a:r>
          </a:p>
        </p:txBody>
      </p:sp>
      <p:sp>
        <p:nvSpPr>
          <p:cNvPr id="276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4895850" cy="4824413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400"/>
              <a:t>Все перечисленные виды «чужого» и авторского слова в романе взаимосоотнесены. Создают систему столкновений и переплетений, определяющих игру точками зрения (смысловая полифония). На этом пути Пушкин пытался решить противоречие: как средствами словесного повествования имитировать не литературный текст, а самое затекстовую реальность – жизнь. </a:t>
            </a:r>
          </a:p>
        </p:txBody>
      </p:sp>
      <p:pic>
        <p:nvPicPr>
          <p:cNvPr id="276484" name="Picture 4" descr="25050492_1210869555_04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989138"/>
            <a:ext cx="31210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Стилистическая полифония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«Роман требует болтовни»</a:t>
            </a:r>
          </a:p>
        </p:txBody>
      </p:sp>
      <p:sp>
        <p:nvSpPr>
          <p:cNvPr id="232451" name="Rectangle 3"/>
          <p:cNvSpPr>
            <a:spLocks noChangeArrowheads="1"/>
          </p:cNvSpPr>
          <p:nvPr/>
        </p:nvSpPr>
        <p:spPr bwMode="auto">
          <a:xfrm>
            <a:off x="539750" y="1628775"/>
            <a:ext cx="4608513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«Болтовня» – сознательная ориентация на повествование, которое воспринималось бы читателем как непринужденный, непосредственный нелитературный рассказ…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			Ю.М. Лотман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«Для лексической стороны романа характерна стилистическая полифония, т.е. гармонизирующее сочетание слов с различной речевой окраской».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			Ю.Н. Чумаков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Общая тональность «Евгения Онегина» представляет собой «сплав лирики, патетики и иронии».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			Ю.М. Лотман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Смесь прозы и поэзии в изображении действительности.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/>
              <a:t>			В.Г. Белинский</a:t>
            </a:r>
          </a:p>
        </p:txBody>
      </p:sp>
      <p:pic>
        <p:nvPicPr>
          <p:cNvPr id="232454" name="Picture 6" descr="25050526_1210869810_kn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460625"/>
            <a:ext cx="3995738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b="1">
                <a:latin typeface="Monotype Corsiva" pitchFamily="66" charset="0"/>
              </a:rPr>
              <a:t>Стилистическая полифония</a:t>
            </a:r>
          </a:p>
        </p:txBody>
      </p:sp>
      <p:sp>
        <p:nvSpPr>
          <p:cNvPr id="2334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00113" y="1700213"/>
            <a:ext cx="4240212" cy="42433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(1)  Но наше северное лето,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(2)  Карикатура южных зим,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(3)  Мелькнет и нет: известно это,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(4)  Хоть мы признаться не хотим.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(5)  Уж небо осенью дышало,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(6)  Уж реже солнышко блистало,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(7)  Короче становился день,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(8)  Лесов таинственная сень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(9)  С печальным шумом обнажалась,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(10) Ложился на поля туман,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(11) Гусей крикливых караван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(12) Тянулся к югу: приближалась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(13) Довольно скучная пора;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(14) Стоял ноябрь уж у двора.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		(4, </a:t>
            </a:r>
            <a:r>
              <a:rPr lang="en-US" sz="1800"/>
              <a:t>XL</a:t>
            </a:r>
            <a:r>
              <a:rPr lang="ru-RU" sz="1800"/>
              <a:t>)</a:t>
            </a:r>
          </a:p>
        </p:txBody>
      </p:sp>
      <p:pic>
        <p:nvPicPr>
          <p:cNvPr id="233477" name="Picture 5" descr="Осенние дожди (Пушкин). Художник В. Попков. 19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989138"/>
            <a:ext cx="3384550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Стилистическая полифония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 Анализ </a:t>
            </a:r>
            <a:r>
              <a:rPr lang="en-US" sz="3800" b="1">
                <a:latin typeface="Monotype Corsiva" pitchFamily="66" charset="0"/>
              </a:rPr>
              <a:t>XL</a:t>
            </a:r>
            <a:r>
              <a:rPr lang="ru-RU" sz="3800" b="1">
                <a:latin typeface="Monotype Corsiva" pitchFamily="66" charset="0"/>
              </a:rPr>
              <a:t> строфы 4 главы</a:t>
            </a:r>
          </a:p>
        </p:txBody>
      </p:sp>
      <p:sp>
        <p:nvSpPr>
          <p:cNvPr id="23449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11188" y="1700213"/>
            <a:ext cx="8280400" cy="4321175"/>
          </a:xfrm>
        </p:spPr>
        <p:txBody>
          <a:bodyPr/>
          <a:lstStyle/>
          <a:p>
            <a:r>
              <a:rPr lang="ru-RU" sz="1800"/>
              <a:t>изысканно-скептическая интонация стихов (1 – 4), варваризм «карикатуры», остроумная переброска эпитетов, филигранный звуковой узор 4 стиха;</a:t>
            </a:r>
          </a:p>
          <a:p>
            <a:r>
              <a:rPr lang="ru-RU" sz="1800"/>
              <a:t>на фоне тождества ритма, словоразделов, ударного вокализма, анафорических зачинов, глагольных рифм подчеркнута в пределах общего смысла разница грамматических форм и как следствие стилистическое неравенство двух  олицетворений, где «небо», дышащее осенью, напоминает о приподнятом стиле </a:t>
            </a:r>
            <a:r>
              <a:rPr lang="en-US" sz="1800"/>
              <a:t>XVIII</a:t>
            </a:r>
            <a:r>
              <a:rPr lang="ru-RU" sz="1800"/>
              <a:t> века, а «солнышко» веет сказочностью и детством (5 – 6);</a:t>
            </a:r>
          </a:p>
          <a:p>
            <a:r>
              <a:rPr lang="ru-RU" sz="1800"/>
              <a:t>стих 7, взятый вне контекста, звучит информационно-прозаически;</a:t>
            </a:r>
          </a:p>
          <a:p>
            <a:r>
              <a:rPr lang="ru-RU" sz="1800"/>
              <a:t>стихи 8 и 9 своим торжественно мистериальным олицетворением высоко поднимают «планку»;</a:t>
            </a:r>
          </a:p>
          <a:p>
            <a:r>
              <a:rPr lang="ru-RU" sz="1800"/>
              <a:t>стих 10 возвращает читателя к звучанию 7 строки.</a:t>
            </a:r>
          </a:p>
          <a:p>
            <a:pPr>
              <a:buFont typeface="Wingdings" pitchFamily="2" charset="2"/>
              <a:buNone/>
            </a:pPr>
            <a:endParaRPr lang="ru-RU" sz="18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600" b="1">
                <a:latin typeface="Monotype Corsiva" pitchFamily="66" charset="0"/>
              </a:rPr>
              <a:t>Композиция и архитектоника романа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7175" y="1628775"/>
            <a:ext cx="4810125" cy="4573588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Композиционная структура романа выстроена по фрагментарному принципу, она включает в себя посвящение, песни, письма, чужие стихи, эпиграфы, кусочки прозы, примечания и др.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Однако текст,  в котором автор по его признанию, «забалтывается донельзя» (письмо А.А. Дельвигу от 4 ноября 1823 г.), делится на главы, являющиеся ощутимыми структурными единицами, и имеет четкое строфическое оформление.</a:t>
            </a:r>
          </a:p>
        </p:txBody>
      </p:sp>
      <p:pic>
        <p:nvPicPr>
          <p:cNvPr id="245764" name="Picture 4" descr="25050529_1210869792_kn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700213"/>
            <a:ext cx="307340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b="1">
                <a:latin typeface="Monotype Corsiva" pitchFamily="66" charset="0"/>
              </a:rPr>
              <a:t>Онегинская строфа</a:t>
            </a:r>
          </a:p>
        </p:txBody>
      </p:sp>
      <p:sp>
        <p:nvSpPr>
          <p:cNvPr id="235523" name="Text Box 3"/>
          <p:cNvSpPr txBox="1">
            <a:spLocks noChangeArrowheads="1"/>
          </p:cNvSpPr>
          <p:nvPr/>
        </p:nvSpPr>
        <p:spPr bwMode="auto">
          <a:xfrm>
            <a:off x="735013" y="1938338"/>
            <a:ext cx="6069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2000">
              <a:latin typeface="Monotype Corsiva" pitchFamily="66" charset="0"/>
            </a:endParaRPr>
          </a:p>
        </p:txBody>
      </p:sp>
      <p:sp>
        <p:nvSpPr>
          <p:cNvPr id="235524" name="Rectangle 4"/>
          <p:cNvSpPr>
            <a:spLocks noChangeArrowheads="1"/>
          </p:cNvSpPr>
          <p:nvPr/>
        </p:nvSpPr>
        <p:spPr bwMode="auto">
          <a:xfrm>
            <a:off x="827088" y="1573213"/>
            <a:ext cx="41402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Кто жил и мыслил, тот не может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В душе не презирать людей;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Кто чувствовал, того тревожит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Призрак невозвратимых дней: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Тому уж нет очарований,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Того змия воспоминаний,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Того раскаянье грызет.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Все это часто придает    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Большую прелесть разговору.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Сперва Онегина язык</a:t>
            </a:r>
            <a:endParaRPr lang="en-US" sz="200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Меня смущал; но я привык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К его язвительному спору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И к шутке, с желчью пополам,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И злости мрачных эпиграмм.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sz="2000"/>
              <a:t>                                      (</a:t>
            </a:r>
            <a:r>
              <a:rPr lang="ru-RU" sz="2000"/>
              <a:t>1, </a:t>
            </a:r>
            <a:r>
              <a:rPr lang="en-US" sz="2000"/>
              <a:t>XLVI)</a:t>
            </a:r>
            <a:endParaRPr lang="ru-RU" sz="2000"/>
          </a:p>
        </p:txBody>
      </p:sp>
      <p:pic>
        <p:nvPicPr>
          <p:cNvPr id="2355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1700213"/>
            <a:ext cx="3333750" cy="417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7388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Способ рифмовки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628775"/>
            <a:ext cx="5976938" cy="45307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Кто жил и мыслил, тот не может       а  ж          </a:t>
            </a:r>
            <a:r>
              <a:rPr lang="en-US" sz="1800"/>
              <a:t>A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В душе не презирать людей;             б  м</a:t>
            </a:r>
            <a:r>
              <a:rPr lang="en-US" sz="1800"/>
              <a:t>          b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Кто чувствовал, того тревожит          а  ж</a:t>
            </a:r>
            <a:r>
              <a:rPr lang="en-US" sz="1800"/>
              <a:t>          A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Призрак невозвратимых дней:          б  м</a:t>
            </a:r>
            <a:r>
              <a:rPr lang="en-US" sz="1800"/>
              <a:t>          b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Тому уж нет очарований,                   в  ж</a:t>
            </a:r>
            <a:r>
              <a:rPr lang="en-US" sz="1800"/>
              <a:t>          C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Того змия воспоминаний,                  в  ж</a:t>
            </a:r>
            <a:r>
              <a:rPr lang="en-US" sz="1800"/>
              <a:t>          C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Того раскаянье грызет.                      г  м</a:t>
            </a:r>
            <a:r>
              <a:rPr lang="en-US" sz="1800"/>
              <a:t>           d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Все это часто придает                       г  м</a:t>
            </a:r>
            <a:r>
              <a:rPr lang="en-US" sz="1800"/>
              <a:t>           d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Большую прелесть разговору.         </a:t>
            </a:r>
            <a:r>
              <a:rPr lang="en-US" sz="1800"/>
              <a:t> </a:t>
            </a:r>
            <a:r>
              <a:rPr lang="ru-RU" sz="1800"/>
              <a:t>д </a:t>
            </a:r>
            <a:r>
              <a:rPr lang="en-US" sz="1800"/>
              <a:t> </a:t>
            </a:r>
            <a:r>
              <a:rPr lang="ru-RU" sz="1800"/>
              <a:t>ж</a:t>
            </a:r>
            <a:r>
              <a:rPr lang="en-US" sz="1800"/>
              <a:t>          E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Сперва Онегина язык                        е  м</a:t>
            </a:r>
            <a:r>
              <a:rPr lang="en-US" sz="1800"/>
              <a:t>           f        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Меня смущал; но я привык               е  м</a:t>
            </a:r>
            <a:r>
              <a:rPr lang="en-US" sz="1800"/>
              <a:t>           f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К его язвительному спору                 д  ж</a:t>
            </a:r>
            <a:r>
              <a:rPr lang="en-US" sz="1800"/>
              <a:t>           E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И к шутке, с желчью пополам,          ж  м</a:t>
            </a:r>
            <a:r>
              <a:rPr lang="en-US" sz="1800"/>
              <a:t>           g</a:t>
            </a:r>
            <a:endParaRPr lang="ru-RU" sz="18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И злости мрачных эпиграмм.            ж  м</a:t>
            </a:r>
            <a:r>
              <a:rPr lang="en-US" sz="1800"/>
              <a:t>           g</a:t>
            </a:r>
            <a:endParaRPr lang="ru-RU" sz="1800"/>
          </a:p>
        </p:txBody>
      </p:sp>
      <p:pic>
        <p:nvPicPr>
          <p:cNvPr id="2365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7050" y="2420938"/>
            <a:ext cx="1428750" cy="26654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Способ рифмовки</a:t>
            </a:r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63713" y="1917700"/>
            <a:ext cx="6192837" cy="42481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Кто жил и мыслил, тот не может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В душе не презирать людей;                      </a:t>
            </a:r>
            <a:r>
              <a:rPr lang="ru-RU" sz="2000" b="1">
                <a:latin typeface="Monotype Corsiva" pitchFamily="66" charset="0"/>
              </a:rPr>
              <a:t>перекрестная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Кто чувствовал, того тревожит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Призрак невозвратимых дней: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Тому уж нет очарований,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Того змия воспоминаний,                            </a:t>
            </a:r>
            <a:r>
              <a:rPr lang="ru-RU" sz="2000" b="1">
                <a:latin typeface="Monotype Corsiva" pitchFamily="66" charset="0"/>
              </a:rPr>
              <a:t>смежные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Того раскаянье грызет.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Все это часто придает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Большую прелесть разговору.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Сперва Онегина язык                                   </a:t>
            </a:r>
            <a:r>
              <a:rPr lang="ru-RU" sz="2000" b="1">
                <a:latin typeface="Monotype Corsiva" pitchFamily="66" charset="0"/>
              </a:rPr>
              <a:t>опоясывающая</a:t>
            </a:r>
            <a:endParaRPr lang="en-US" sz="20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Меня смущал; но я привык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К его язвительному спору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И к шутке, с желчью пополам,	              </a:t>
            </a:r>
            <a:r>
              <a:rPr lang="ru-RU" sz="2000" b="1">
                <a:latin typeface="Monotype Corsiva" pitchFamily="66" charset="0"/>
              </a:rPr>
              <a:t>смежная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И злости мрачных эпиграмм</a:t>
            </a:r>
            <a:r>
              <a:rPr lang="ru-RU" sz="1200"/>
              <a:t>.               </a:t>
            </a:r>
          </a:p>
        </p:txBody>
      </p:sp>
      <p:sp>
        <p:nvSpPr>
          <p:cNvPr id="237572" name="AutoShape 4"/>
          <p:cNvSpPr>
            <a:spLocks/>
          </p:cNvSpPr>
          <p:nvPr/>
        </p:nvSpPr>
        <p:spPr bwMode="auto">
          <a:xfrm>
            <a:off x="5734050" y="4221163"/>
            <a:ext cx="109538" cy="1008062"/>
          </a:xfrm>
          <a:prstGeom prst="rightBrace">
            <a:avLst>
              <a:gd name="adj1" fmla="val 7669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7573" name="AutoShape 5"/>
          <p:cNvSpPr>
            <a:spLocks/>
          </p:cNvSpPr>
          <p:nvPr/>
        </p:nvSpPr>
        <p:spPr bwMode="auto">
          <a:xfrm>
            <a:off x="5715000" y="1989138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7574" name="AutoShape 6"/>
          <p:cNvSpPr>
            <a:spLocks/>
          </p:cNvSpPr>
          <p:nvPr/>
        </p:nvSpPr>
        <p:spPr bwMode="auto">
          <a:xfrm>
            <a:off x="5724525" y="3068638"/>
            <a:ext cx="125413" cy="936625"/>
          </a:xfrm>
          <a:prstGeom prst="rightBrace">
            <a:avLst>
              <a:gd name="adj1" fmla="val 62236"/>
              <a:gd name="adj2" fmla="val 4253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37575" name="AutoShape 7"/>
          <p:cNvSpPr>
            <a:spLocks/>
          </p:cNvSpPr>
          <p:nvPr/>
        </p:nvSpPr>
        <p:spPr bwMode="auto">
          <a:xfrm>
            <a:off x="5724525" y="5373688"/>
            <a:ext cx="142875" cy="504825"/>
          </a:xfrm>
          <a:prstGeom prst="rightBrace">
            <a:avLst>
              <a:gd name="adj1" fmla="val 2944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7388" y="44450"/>
            <a:ext cx="7772400" cy="1143000"/>
          </a:xfrm>
        </p:spPr>
        <p:txBody>
          <a:bodyPr/>
          <a:lstStyle/>
          <a:p>
            <a:r>
              <a:rPr lang="ru-RU" sz="2900" b="1">
                <a:latin typeface="Monotype Corsiva" pitchFamily="66" charset="0"/>
              </a:rPr>
              <a:t>Онегинская строфа</a:t>
            </a:r>
            <a:br>
              <a:rPr lang="ru-RU" sz="2900" b="1">
                <a:latin typeface="Monotype Corsiva" pitchFamily="66" charset="0"/>
              </a:rPr>
            </a:br>
            <a:r>
              <a:rPr lang="ru-RU" sz="2900" b="1">
                <a:latin typeface="Monotype Corsiva" pitchFamily="66" charset="0"/>
              </a:rPr>
              <a:t> На примере анализа </a:t>
            </a:r>
            <a:r>
              <a:rPr lang="en-US" sz="2900" b="1">
                <a:latin typeface="Monotype Corsiva" pitchFamily="66" charset="0"/>
              </a:rPr>
              <a:t>LVI</a:t>
            </a:r>
            <a:r>
              <a:rPr lang="ru-RU" sz="2900" b="1">
                <a:latin typeface="Monotype Corsiva" pitchFamily="66" charset="0"/>
              </a:rPr>
              <a:t> строфы 1 главы</a:t>
            </a:r>
          </a:p>
        </p:txBody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84313"/>
            <a:ext cx="4392612" cy="45307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90000"/>
              </a:lnSpc>
            </a:pPr>
            <a:r>
              <a:rPr lang="ru-RU" sz="1800"/>
              <a:t>четырехстопный ямб;</a:t>
            </a:r>
          </a:p>
          <a:p>
            <a:pPr>
              <a:lnSpc>
                <a:spcPct val="90000"/>
              </a:lnSpc>
            </a:pPr>
            <a:r>
              <a:rPr lang="ru-RU" sz="1800"/>
              <a:t>14 строк, разделенных на три четверостишия и 1 двустишие;</a:t>
            </a:r>
          </a:p>
          <a:p>
            <a:pPr>
              <a:lnSpc>
                <a:spcPct val="90000"/>
              </a:lnSpc>
            </a:pPr>
            <a:r>
              <a:rPr lang="ru-RU" sz="1800"/>
              <a:t>в четверостишиях последовательно сменяются перекрестная, парная (смежная) и опоясывающая рифмовки, в двустишии использована парная рифма;</a:t>
            </a:r>
          </a:p>
          <a:p>
            <a:pPr>
              <a:lnSpc>
                <a:spcPct val="90000"/>
              </a:lnSpc>
            </a:pPr>
            <a:r>
              <a:rPr lang="ru-RU" sz="1800"/>
              <a:t>на стыке четверостиший наблюдается переход от одного вида рифмы к другому (женская – с ударением на предпоследнем слоге, мужская – на последнем);</a:t>
            </a:r>
          </a:p>
        </p:txBody>
      </p:sp>
      <p:pic>
        <p:nvPicPr>
          <p:cNvPr id="240644" name="Picture 4" descr="25050538_1210869951_kn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916113"/>
            <a:ext cx="2890837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300" b="1">
                <a:solidFill>
                  <a:schemeClr val="tx1"/>
                </a:solidFill>
                <a:latin typeface="Monotype Corsiva" pitchFamily="66" charset="0"/>
              </a:rPr>
              <a:t>Онегинская строфа</a:t>
            </a:r>
            <a:br>
              <a:rPr lang="ru-RU" sz="3300" b="1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3300" b="1">
                <a:solidFill>
                  <a:schemeClr val="tx1"/>
                </a:solidFill>
                <a:latin typeface="Monotype Corsiva" pitchFamily="66" charset="0"/>
              </a:rPr>
              <a:t> На примере анализа </a:t>
            </a:r>
            <a:r>
              <a:rPr lang="en-US" sz="3300" b="1">
                <a:solidFill>
                  <a:schemeClr val="tx1"/>
                </a:solidFill>
                <a:latin typeface="Monotype Corsiva" pitchFamily="66" charset="0"/>
              </a:rPr>
              <a:t>LVI</a:t>
            </a:r>
            <a:r>
              <a:rPr lang="ru-RU" sz="3300" b="1">
                <a:solidFill>
                  <a:schemeClr val="tx1"/>
                </a:solidFill>
                <a:latin typeface="Monotype Corsiva" pitchFamily="66" charset="0"/>
              </a:rPr>
              <a:t> строфы 1 главы</a:t>
            </a:r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628775"/>
            <a:ext cx="7772400" cy="45307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 содержании строфы также выделяется 4 части: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 1-ом четверостишии заявляется тема (в гл. 1, стр. 46 – специфика мировосприятия человека с богатым духовным миром);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во 2-ом она получает развитие (появляется конкретика: «нет очарований», «змия воспоминаний», «раскаянье»);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в 3-ем сменяется оценка, эмоциональная окраска или появляется новый смысловой оттенок, происходит углубление проблемы (взгляд автора снова, как в предыдущих строфах, обращается к главному герою – Онегину);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последнее двустишие подводит итог или проясняет скрытый смысл высказывания(подводится итог обрисовки психологического состояния героя в то время, когда «Ему наскучил света шум»).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/>
          </a:p>
          <a:p>
            <a:pPr>
              <a:lnSpc>
                <a:spcPct val="90000"/>
              </a:lnSpc>
            </a:pPr>
            <a:endParaRPr lang="ru-RU" sz="200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Переносы (анжанбеманы)</a:t>
            </a:r>
          </a:p>
        </p:txBody>
      </p:sp>
      <p:sp>
        <p:nvSpPr>
          <p:cNvPr id="258051" name="Text Box 3"/>
          <p:cNvSpPr txBox="1">
            <a:spLocks noChangeArrowheads="1"/>
          </p:cNvSpPr>
          <p:nvPr/>
        </p:nvSpPr>
        <p:spPr bwMode="auto">
          <a:xfrm>
            <a:off x="1836738" y="1897063"/>
            <a:ext cx="56880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1200"/>
          </a:p>
        </p:txBody>
      </p:sp>
      <p:sp>
        <p:nvSpPr>
          <p:cNvPr id="258052" name="Text Box 4"/>
          <p:cNvSpPr txBox="1">
            <a:spLocks noChangeArrowheads="1"/>
          </p:cNvSpPr>
          <p:nvPr/>
        </p:nvSpPr>
        <p:spPr bwMode="auto">
          <a:xfrm>
            <a:off x="1476375" y="1755775"/>
            <a:ext cx="6624638" cy="484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Кто жил и мыслил, </a:t>
            </a:r>
            <a:r>
              <a:rPr lang="ru-RU" sz="2400" b="1">
                <a:latin typeface="Monotype Corsiva" pitchFamily="66" charset="0"/>
              </a:rPr>
              <a:t>тот не может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>
                <a:latin typeface="Monotype Corsiva" pitchFamily="66" charset="0"/>
              </a:rPr>
              <a:t>В душе не презирать людей;</a:t>
            </a:r>
            <a:r>
              <a:rPr lang="ru-RU" sz="2000"/>
              <a:t>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Кто чувствовал, </a:t>
            </a:r>
            <a:r>
              <a:rPr lang="ru-RU" sz="2400" b="1">
                <a:latin typeface="Monotype Corsiva" pitchFamily="66" charset="0"/>
              </a:rPr>
              <a:t>того тревожит                       сброс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>
                <a:latin typeface="Monotype Corsiva" pitchFamily="66" charset="0"/>
              </a:rPr>
              <a:t>Призрак невозвратимых дней</a:t>
            </a:r>
            <a:r>
              <a:rPr lang="ru-RU" sz="2400"/>
              <a:t>:</a:t>
            </a:r>
            <a:r>
              <a:rPr lang="ru-RU" sz="2000"/>
              <a:t>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Тому уж нет очарований,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Того змия воспоминаний,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Того раскаянье грызет.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Все это часто придает    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Большую прелесть разговору.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Сперва Онегина </a:t>
            </a:r>
            <a:r>
              <a:rPr lang="ru-RU" sz="2400" b="1">
                <a:latin typeface="Monotype Corsiva" pitchFamily="66" charset="0"/>
              </a:rPr>
              <a:t>язык                                        сброс</a:t>
            </a:r>
            <a:endParaRPr lang="en-US" sz="2400" b="1">
              <a:latin typeface="Monotype Corsiva" pitchFamily="66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>
                <a:latin typeface="Monotype Corsiva" pitchFamily="66" charset="0"/>
              </a:rPr>
              <a:t>Меня смущал; но я привык                                 наброс его язвительному спору                                       сброс 	   И к шутке, с желчью пополам</a:t>
            </a:r>
            <a:r>
              <a:rPr lang="ru-RU" sz="2000" b="1">
                <a:latin typeface="Monotype Corsiva" pitchFamily="66" charset="0"/>
              </a:rPr>
              <a:t>,</a:t>
            </a:r>
            <a:r>
              <a:rPr lang="ru-RU" sz="2000">
                <a:latin typeface="Monotype Corsiva" pitchFamily="66" charset="0"/>
              </a:rPr>
              <a:t>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И злости мрачных эпиграмм.</a:t>
            </a:r>
          </a:p>
        </p:txBody>
      </p:sp>
      <p:sp>
        <p:nvSpPr>
          <p:cNvPr id="258053" name="AutoShape 5"/>
          <p:cNvSpPr>
            <a:spLocks/>
          </p:cNvSpPr>
          <p:nvPr/>
        </p:nvSpPr>
        <p:spPr bwMode="auto">
          <a:xfrm>
            <a:off x="5942013" y="1897063"/>
            <a:ext cx="223837" cy="1368425"/>
          </a:xfrm>
          <a:prstGeom prst="rightBrace">
            <a:avLst>
              <a:gd name="adj1" fmla="val 5094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8054" name="AutoShape 6"/>
          <p:cNvSpPr>
            <a:spLocks/>
          </p:cNvSpPr>
          <p:nvPr/>
        </p:nvSpPr>
        <p:spPr bwMode="auto">
          <a:xfrm>
            <a:off x="5942013" y="4921250"/>
            <a:ext cx="223837" cy="1274763"/>
          </a:xfrm>
          <a:prstGeom prst="rightBrace">
            <a:avLst>
              <a:gd name="adj1" fmla="val 4745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Переносы (анжанбеманы)</a:t>
            </a:r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305300" cy="434975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000"/>
              <a:t>Помимо строчных переносов в романе встречаются 10 </a:t>
            </a:r>
            <a:r>
              <a:rPr lang="ru-RU"/>
              <a:t>–</a:t>
            </a:r>
            <a:r>
              <a:rPr lang="ru-RU" sz="2000"/>
              <a:t> 11 строфических анжанбеманов.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/>
              <a:t>Наиболее выразительные из них падают на точки наивысшего сюжетно-содержательного и, следовательно, интонационно-ритмического напряжения.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/>
              <a:t>Это бегство Татьяны при появлении Онегина, поспешная устремленность Онегина на последнее свидание и смерть Ленского.</a:t>
            </a:r>
          </a:p>
        </p:txBody>
      </p:sp>
      <p:pic>
        <p:nvPicPr>
          <p:cNvPr id="246789" name="Picture 5" descr="25051110_1210876305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773238"/>
            <a:ext cx="32686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Переносы (анжанбеманы)</a:t>
            </a:r>
          </a:p>
        </p:txBody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2775" y="1557338"/>
            <a:ext cx="5111750" cy="4602162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b="1">
                <a:latin typeface="Monotype Corsiva" pitchFamily="66" charset="0"/>
              </a:rPr>
              <a:t>…Кусты сирен переломала,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b="1">
                <a:latin typeface="Monotype Corsiva" pitchFamily="66" charset="0"/>
              </a:rPr>
              <a:t>По цветникам летя к ручью,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b="1">
                <a:latin typeface="Monotype Corsiva" pitchFamily="66" charset="0"/>
              </a:rPr>
              <a:t>И, задыхаясь, на скамью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en-US" b="1">
                <a:latin typeface="Monotype Corsiva" pitchFamily="66" charset="0"/>
              </a:rPr>
              <a:t>			XXXIX</a:t>
            </a:r>
            <a:endParaRPr lang="ru-RU" b="1">
              <a:latin typeface="Monotype Corsiva" pitchFamily="66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b="1">
                <a:latin typeface="Monotype Corsiva" pitchFamily="66" charset="0"/>
              </a:rPr>
              <a:t>Упала…</a:t>
            </a:r>
            <a:endParaRPr lang="en-US" b="1">
              <a:latin typeface="Monotype Corsiva" pitchFamily="66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b="1">
                <a:latin typeface="Monotype Corsiva" pitchFamily="66" charset="0"/>
              </a:rPr>
              <a:t>			</a:t>
            </a:r>
            <a:r>
              <a:rPr lang="en-US" b="1">
                <a:latin typeface="Monotype Corsiva" pitchFamily="66" charset="0"/>
              </a:rPr>
              <a:t>(</a:t>
            </a:r>
            <a:r>
              <a:rPr lang="ru-RU" b="1">
                <a:latin typeface="Monotype Corsiva" pitchFamily="66" charset="0"/>
              </a:rPr>
              <a:t>3-я глава</a:t>
            </a:r>
            <a:r>
              <a:rPr lang="en-US" b="1">
                <a:latin typeface="Monotype Corsiva" pitchFamily="66" charset="0"/>
              </a:rPr>
              <a:t>)</a:t>
            </a:r>
            <a:endParaRPr lang="ru-RU" b="1">
              <a:latin typeface="Monotype Corsiva" pitchFamily="66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ru-RU" sz="2400" b="1"/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400" b="1"/>
              <a:t>Зафиксировано потрясенное состояние Татьяны при резкой смене темпа действия.</a:t>
            </a:r>
            <a:endParaRPr lang="ru-RU" sz="3200"/>
          </a:p>
        </p:txBody>
      </p:sp>
      <p:sp>
        <p:nvSpPr>
          <p:cNvPr id="242694" name="Rectangle 6"/>
          <p:cNvSpPr>
            <a:spLocks noChangeArrowheads="1"/>
          </p:cNvSpPr>
          <p:nvPr/>
        </p:nvSpPr>
        <p:spPr bwMode="auto">
          <a:xfrm>
            <a:off x="0" y="476250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242696" name="Picture 8" descr="25050512_1210869711_kn17r"/>
          <p:cNvPicPr>
            <a:picLocks noChangeAspect="1" noChangeArrowheads="1"/>
          </p:cNvPicPr>
          <p:nvPr/>
        </p:nvPicPr>
        <p:blipFill>
          <a:blip r:embed="rId2" cstate="print"/>
          <a:srcRect l="52388" r="975" b="1360"/>
          <a:stretch>
            <a:fillRect/>
          </a:stretch>
        </p:blipFill>
        <p:spPr bwMode="auto">
          <a:xfrm>
            <a:off x="6011863" y="1989138"/>
            <a:ext cx="280828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50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Переносы (анжанбеманы)</a:t>
            </a: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700213"/>
            <a:ext cx="4249737" cy="4492625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…грязно тает</a:t>
            </a:r>
          </a:p>
          <a:p>
            <a:pPr marL="0" indent="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На улицах разрытый снег,</a:t>
            </a:r>
          </a:p>
          <a:p>
            <a:pPr marL="0" indent="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Куда по нем свой быстрый бег</a:t>
            </a:r>
          </a:p>
          <a:p>
            <a:pPr marL="0" indent="0">
              <a:buFont typeface="Wingdings" pitchFamily="2" charset="2"/>
              <a:buNone/>
            </a:pPr>
            <a:r>
              <a:rPr lang="en-US" sz="2400" b="1">
                <a:latin typeface="Monotype Corsiva" pitchFamily="66" charset="0"/>
              </a:rPr>
              <a:t>			XL</a:t>
            </a:r>
            <a:endParaRPr lang="ru-RU" sz="2400" b="1">
              <a:latin typeface="Monotype Corsiva" pitchFamily="66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Стремит Онегин</a:t>
            </a:r>
            <a:r>
              <a:rPr lang="en-US" sz="2400" b="1">
                <a:latin typeface="Monotype Corsiva" pitchFamily="66" charset="0"/>
              </a:rPr>
              <a:t>?</a:t>
            </a:r>
            <a:endParaRPr lang="ru-RU" sz="2400" b="1">
              <a:latin typeface="Monotype Corsiva" pitchFamily="66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ru-RU" sz="2400" b="1">
                <a:latin typeface="Monotype Corsiva" pitchFamily="66" charset="0"/>
              </a:rPr>
              <a:t>			(8-я глава</a:t>
            </a:r>
            <a:r>
              <a:rPr lang="ru-RU" sz="2400">
                <a:latin typeface="Monotype Corsiva" pitchFamily="66" charset="0"/>
              </a:rPr>
              <a:t>)</a:t>
            </a:r>
          </a:p>
          <a:p>
            <a:pPr marL="0" indent="0">
              <a:buFont typeface="Wingdings" pitchFamily="2" charset="2"/>
              <a:buNone/>
            </a:pPr>
            <a:endParaRPr lang="ru-RU" sz="2000"/>
          </a:p>
          <a:p>
            <a:pPr marL="0" indent="0">
              <a:buFont typeface="Wingdings" pitchFamily="2" charset="2"/>
              <a:buNone/>
            </a:pPr>
            <a:r>
              <a:rPr lang="ru-RU" sz="2000"/>
              <a:t>Зафиксирована глубокая самопогруженность Онегина, едущего за решением своей судьбы.</a:t>
            </a:r>
            <a:endParaRPr lang="ru-RU"/>
          </a:p>
        </p:txBody>
      </p:sp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700213"/>
            <a:ext cx="3419475" cy="417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Онегинская строфа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Переносы (анжанбеманы)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35375" y="1989138"/>
            <a:ext cx="5313363" cy="445770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		       </a:t>
            </a:r>
            <a:r>
              <a:rPr lang="ru-RU" sz="2000" b="1">
                <a:latin typeface="Monotype Corsiva" pitchFamily="66" charset="0"/>
              </a:rPr>
              <a:t>…Пробили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                   Часы урочные. Поэт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              Роняет молча пистолет,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>
                <a:latin typeface="Monotype Corsiva" pitchFamily="66" charset="0"/>
              </a:rPr>
              <a:t>			XXXI</a:t>
            </a:r>
            <a:endParaRPr lang="ru-RU" sz="2000" b="1">
              <a:latin typeface="Monotype Corsiva" pitchFamily="66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   На грудь кладет тихонько руку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       И падает.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			(6 глава)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400" b="1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Строфический перенос подготовлен строчным анжанбеманом, фраза переходящая в другую строфу, заканчивается во втором стихе.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Мгновенная смерть Ленского оказывается тем самым растянутой, как в замедленной съемке.</a:t>
            </a:r>
          </a:p>
          <a:p>
            <a:pPr marL="0" indent="0">
              <a:lnSpc>
                <a:spcPct val="80000"/>
              </a:lnSpc>
            </a:pPr>
            <a:endParaRPr lang="ru-RU" sz="1800">
              <a:latin typeface="Monotype Corsiva" pitchFamily="66" charset="0"/>
            </a:endParaRPr>
          </a:p>
        </p:txBody>
      </p:sp>
      <p:sp>
        <p:nvSpPr>
          <p:cNvPr id="264196" name="Text Box 4"/>
          <p:cNvSpPr txBox="1">
            <a:spLocks noChangeArrowheads="1"/>
          </p:cNvSpPr>
          <p:nvPr/>
        </p:nvSpPr>
        <p:spPr bwMode="auto">
          <a:xfrm>
            <a:off x="4840288" y="2532063"/>
            <a:ext cx="318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endParaRPr lang="ru-RU"/>
          </a:p>
        </p:txBody>
      </p:sp>
      <p:pic>
        <p:nvPicPr>
          <p:cNvPr id="264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7713" y="3409950"/>
            <a:ext cx="28575" cy="38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26419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7713" y="3409950"/>
            <a:ext cx="28575" cy="38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26419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2475" y="3409950"/>
            <a:ext cx="19050" cy="38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264200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1628775"/>
            <a:ext cx="3195638" cy="3816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684213" y="44450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Принцип композиционной симметрии</a:t>
            </a:r>
          </a:p>
        </p:txBody>
      </p:sp>
      <p:sp>
        <p:nvSpPr>
          <p:cNvPr id="188422" name="Text Box 6"/>
          <p:cNvSpPr txBox="1">
            <a:spLocks noChangeArrowheads="1"/>
          </p:cNvSpPr>
          <p:nvPr/>
        </p:nvSpPr>
        <p:spPr bwMode="auto">
          <a:xfrm>
            <a:off x="3671888" y="1557338"/>
            <a:ext cx="5472112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000"/>
              <a:t>Несмотря на очевидную фрагментарность, прерывистый, противоречивый характер повествования, «Евгений Онегин» воспринимается как произведение, имеющее продуманную структуру, «форму плана». В романе есть своя внутренняя логика – выдержан принцип повествовательной симметрии: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sz="2000"/>
              <a:t>сюжет восьмой главы является зеркальным отражением сюжета первых семи глав;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sz="2000"/>
              <a:t>седьмая глава симметрична первой;</a:t>
            </a:r>
          </a:p>
          <a:p>
            <a:pPr lvl="1">
              <a:spcBef>
                <a:spcPct val="0"/>
              </a:spcBef>
              <a:buClrTx/>
              <a:buSzTx/>
              <a:buFontTx/>
              <a:buChar char="•"/>
            </a:pPr>
            <a:r>
              <a:rPr lang="ru-RU" sz="2000"/>
              <a:t>зеркально симметричны отношения между Онегиным и Татьяной и Ленским и Ольгой и др.</a:t>
            </a:r>
          </a:p>
        </p:txBody>
      </p:sp>
      <p:pic>
        <p:nvPicPr>
          <p:cNvPr id="188423" name="Picture 7" descr="25050508_1210869672_k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844675"/>
            <a:ext cx="3059112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Темы сочинений</a:t>
            </a:r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Образ главного героя в романе А.С. Пушкина «Евгений Онегин».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Новаторство А.С. Пушкина в создании образа главного героя романа «Евгений Онегин».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Онегин – «лишний человек».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Онегин – новый тип проблемного героя – «героя времени».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Почему А.С. Пушкин называет Онегина своим «странным спутником»?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ru-RU" sz="2400"/>
              <a:t>Средства создания образа главного героя в романе А.С. Пушкина «Евгений Онегин».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«Лишний человек»</a:t>
            </a:r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«Лишний человек» социально-психологический тип, запечатленный в русской литературе 1-й половины 19 века.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Его главные черты: отчуждение от официальной России, от родной среды (обычно дворянской), чувство интеллектуального превосходства над ней и в то же время - душевная усталость, глубокий скептицизм, разлад слова и дела, повышенный драматизм и интенсивность переживаний, половинчатость, неспособность к активному вмешательству в жизнь, отказ от просветительских морализаторских установок во имя максимально полного и беспристрастного анализа и др.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Наименование вошло в обиход после появления в 1850 году повести И.С. Тургенева «Дневник лишнего человека».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Сам же тип сложился раньше: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Онегин – А.С. Пушкин «Евгений Онегин»;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Печорин – М.Ю. Лермонтов «Герой нашего времени»;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Бельтов – А.И. Герцен «Кто виноват?»;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Рудин – И.С. Тургенев «Рудин»;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Лаврецкий – И.С. Тургенев «Дворянское гнездо»;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Обломов – И.А. Гончаров «Обломов».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>
                <a:latin typeface="Monotype Corsiva" pitchFamily="66" charset="0"/>
              </a:rPr>
              <a:t>Средства создания образа главного героя в романе А.С. Пушкина «Евгений Онегин»:</a:t>
            </a:r>
          </a:p>
        </p:txBody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1800"/>
              <a:t>вынос в название произведения имени и фамилии героя;</a:t>
            </a:r>
          </a:p>
          <a:p>
            <a:pPr>
              <a:lnSpc>
                <a:spcPct val="80000"/>
              </a:lnSpc>
            </a:pPr>
            <a:r>
              <a:rPr lang="ru-RU" sz="1800"/>
              <a:t>описание условий формирования личности героя (происхождение, образование, воспитание);</a:t>
            </a:r>
          </a:p>
          <a:p>
            <a:pPr>
              <a:lnSpc>
                <a:spcPct val="80000"/>
              </a:lnSpc>
            </a:pPr>
            <a:r>
              <a:rPr lang="ru-RU" sz="1800"/>
              <a:t>описание образа жизни героя, его отношения к людям, к общечеловеческим (дружба, любовь, семья) и культурным ценностям (наука, литература, театр);</a:t>
            </a:r>
          </a:p>
          <a:p>
            <a:pPr>
              <a:lnSpc>
                <a:spcPct val="80000"/>
              </a:lnSpc>
            </a:pPr>
            <a:r>
              <a:rPr lang="ru-RU" sz="1800"/>
              <a:t>прием сопоставления – противопоставления (Онегин – Ленский, Онегин – Татьяна, Онегин – Автор);</a:t>
            </a:r>
          </a:p>
          <a:p>
            <a:pPr>
              <a:lnSpc>
                <a:spcPct val="80000"/>
              </a:lnSpc>
            </a:pPr>
            <a:r>
              <a:rPr lang="ru-RU" sz="1800"/>
              <a:t>портрет;</a:t>
            </a:r>
          </a:p>
          <a:p>
            <a:pPr>
              <a:lnSpc>
                <a:spcPct val="80000"/>
              </a:lnSpc>
            </a:pPr>
            <a:r>
              <a:rPr lang="ru-RU" sz="1800"/>
              <a:t>описание интерьера;</a:t>
            </a:r>
          </a:p>
          <a:p>
            <a:pPr>
              <a:lnSpc>
                <a:spcPct val="80000"/>
              </a:lnSpc>
            </a:pPr>
            <a:r>
              <a:rPr lang="ru-RU" sz="1800"/>
              <a:t>пейзаж;</a:t>
            </a:r>
          </a:p>
          <a:p>
            <a:pPr>
              <a:lnSpc>
                <a:spcPct val="80000"/>
              </a:lnSpc>
            </a:pPr>
            <a:r>
              <a:rPr lang="ru-RU" sz="1800"/>
              <a:t>речь героя (диалоги, монологи, письмо Онегина); </a:t>
            </a:r>
          </a:p>
          <a:p>
            <a:pPr>
              <a:lnSpc>
                <a:spcPct val="80000"/>
              </a:lnSpc>
            </a:pPr>
            <a:r>
              <a:rPr lang="ru-RU" sz="1800"/>
              <a:t>внутренние монологи (прямая речь, косвенная речь);</a:t>
            </a:r>
          </a:p>
          <a:p>
            <a:pPr>
              <a:lnSpc>
                <a:spcPct val="80000"/>
              </a:lnSpc>
            </a:pPr>
            <a:r>
              <a:rPr lang="ru-RU" sz="1800"/>
              <a:t>восприятие героя его окружением (петербургское высшее общество, провинциальное дворянство, Татьяна Ларина, Автор);</a:t>
            </a:r>
          </a:p>
          <a:p>
            <a:pPr>
              <a:lnSpc>
                <a:spcPct val="80000"/>
              </a:lnSpc>
            </a:pPr>
            <a:r>
              <a:rPr lang="ru-RU" sz="1800"/>
              <a:t>Онегин и его литературное окружение.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1773238"/>
            <a:ext cx="4378325" cy="4565650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 </a:t>
            </a:r>
            <a:r>
              <a:rPr lang="en-US" sz="1800" b="1"/>
              <a:t>I</a:t>
            </a:r>
            <a:r>
              <a:rPr lang="ru-RU" sz="1800" b="1"/>
              <a:t>.  Литература и литературность в романе.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/>
              <a:t>Широта и разнообразие книжного мира в романе.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/>
              <a:t>Основные аспекты литературной полемики на страницах романа (традиция и новаторство, реализм и классицизм, реализм и сентиментализм).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/>
              <a:t>Круг чтения героев и автора.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AutoNum type="arabicPeriod"/>
            </a:pPr>
            <a:r>
              <a:rPr lang="ru-RU" sz="1800"/>
              <a:t>«Литературность» всех героев романа (пушкинские персонажи представлены на фоне важнейших литературных типов эпохи  в сопоставлении и в противопоставлении с ними).</a:t>
            </a:r>
          </a:p>
        </p:txBody>
      </p:sp>
      <p:pic>
        <p:nvPicPr>
          <p:cNvPr id="279557" name="Picture 5" descr="«Евгений Онегин». Глава 8. Первое иллюстрированное издание романа. 18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1700213"/>
            <a:ext cx="24352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9558" name="Rectangle 6"/>
          <p:cNvSpPr>
            <a:spLocks noChangeArrowheads="1"/>
          </p:cNvSpPr>
          <p:nvPr/>
        </p:nvSpPr>
        <p:spPr bwMode="auto">
          <a:xfrm>
            <a:off x="1116013" y="5445125"/>
            <a:ext cx="2663825" cy="1157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8.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Первое иллюстрированное издание романа. 1864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303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1400" b="1"/>
              <a:t>II</a:t>
            </a:r>
            <a:r>
              <a:rPr lang="ru-RU" sz="1400" b="1"/>
              <a:t>. Онегин в кругу литературных героев эпохи.</a:t>
            </a:r>
            <a:endParaRPr lang="en-US" sz="1400" b="1"/>
          </a:p>
          <a:p>
            <a:pPr marL="0" indent="0">
              <a:buFont typeface="Wingdings" pitchFamily="2" charset="2"/>
              <a:buAutoNum type="arabicPeriod"/>
            </a:pPr>
            <a:r>
              <a:rPr lang="ru-RU" sz="1400" b="1"/>
              <a:t>Смысл названия произведения.</a:t>
            </a:r>
          </a:p>
          <a:p>
            <a:pPr marL="0" indent="0">
              <a:buFont typeface="Wingdings" pitchFamily="2" charset="2"/>
              <a:buNone/>
            </a:pPr>
            <a:r>
              <a:rPr lang="ru-RU" sz="1400"/>
              <a:t>   Выбор названия произведения и имени героя не случаен. Включение в название не только имени героя, но и фамилии, причем не условно-литературных , а реально бытовых, возможно было лишь в относительно небольшом круге жанров, ориентированных на современное содержание и создающих иллюзию истинности происшествия. После «Евгения Онегина» названия такого типа сделались традиционными («Анна Каренина», «Рудин», «Обломов»).</a:t>
            </a:r>
          </a:p>
          <a:p>
            <a:pPr marL="0" indent="0">
              <a:buFont typeface="Wingdings" pitchFamily="2" charset="2"/>
              <a:buNone/>
            </a:pPr>
            <a:r>
              <a:rPr lang="ru-RU" sz="1400"/>
              <a:t>   Имя «Евгений» воспринималось как значимое и было окружено ярко выраженным смысловым и эмоциональным ореолом. </a:t>
            </a:r>
          </a:p>
          <a:p>
            <a:pPr marL="0" indent="0">
              <a:buFont typeface="Wingdings" pitchFamily="2" charset="2"/>
              <a:buNone/>
            </a:pPr>
            <a:r>
              <a:rPr lang="ru-RU" sz="1400"/>
              <a:t>   Начиная со второй сатиры А. Кантемира в моралистической литературе </a:t>
            </a:r>
            <a:r>
              <a:rPr lang="en-US" sz="1400"/>
              <a:t>XVIII</a:t>
            </a:r>
            <a:r>
              <a:rPr lang="ru-RU" sz="1400"/>
              <a:t> века, Евгений (греч. «благородный») – имя, обозначающее отрицательный, сатирически изображенный персонаж, молодого дворянина, пользующегося привилегиями предков, но не имеющего их заслуг. Сатирический образ щеголя-дворянина дается также в романе А.Е. Измайлова «Евгений, или Пагубные следствия дурного воспитания и сообщества» (полное имя героя – Евгений Негодяев).</a:t>
            </a:r>
          </a:p>
          <a:p>
            <a:pPr marL="0" indent="0">
              <a:buFont typeface="Wingdings" pitchFamily="2" charset="2"/>
              <a:buNone/>
            </a:pPr>
            <a:r>
              <a:rPr lang="ru-RU" sz="1400"/>
              <a:t>Фамилия героя – Онегин – образована по ассоциации с прозвищами типа «Донской» или «Невский», которые фамилиями не были и фамилий не образовывали, наименования типа «Онегин» создавали литературный образ реальных героев.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11638" y="1700213"/>
            <a:ext cx="4449762" cy="453072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 sz="900"/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US" sz="1600" b="1"/>
              <a:t>2</a:t>
            </a:r>
            <a:r>
              <a:rPr lang="ru-RU" sz="1600" b="1"/>
              <a:t>. Байроновская тема в романе.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  2.1. Байрон как главный литературный «оппонент» автора: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en-US" sz="1600" b="1">
              <a:latin typeface="Monotype Corsiva" pitchFamily="66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Цветы, любовь, деревня, праздность,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Поля! я предан вам душой.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Всегда я рад заметить разность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Между Онегиным и мной,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Чтобы насмешливый читатель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Или какой-нибудь издатель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Замысловатой клеветы,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Сличая здесь мои черты,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Не повторял потом безбожно,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Что намарал я свой портрет,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Как Байрон, гордости поэт,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Как будто нам уж невозможно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Писать поэмы о другом,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Как только о себе самом (1</a:t>
            </a:r>
            <a:r>
              <a:rPr lang="en-US" sz="1400" b="1">
                <a:latin typeface="Monotype Corsiva" pitchFamily="66" charset="0"/>
              </a:rPr>
              <a:t>, </a:t>
            </a:r>
            <a:r>
              <a:rPr lang="ru-RU" sz="1400" b="1">
                <a:latin typeface="Monotype Corsiva" pitchFamily="66" charset="0"/>
              </a:rPr>
              <a:t>LVI</a:t>
            </a:r>
            <a:r>
              <a:rPr lang="en-US" sz="1400" b="1">
                <a:latin typeface="Monotype Corsiva" pitchFamily="66" charset="0"/>
              </a:rPr>
              <a:t>)</a:t>
            </a:r>
            <a:r>
              <a:rPr lang="ru-RU" sz="1400" b="1">
                <a:latin typeface="Monotype Corsiva" pitchFamily="66" charset="0"/>
              </a:rPr>
              <a:t>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 </a:t>
            </a:r>
          </a:p>
        </p:txBody>
      </p:sp>
      <p:pic>
        <p:nvPicPr>
          <p:cNvPr id="280580" name="Picture 4" descr=" (471x699, 77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916113"/>
            <a:ext cx="254317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773238"/>
            <a:ext cx="4233863" cy="4530725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 b="1"/>
              <a:t>2.2. Байрон – один из немногих любимых писателей Онегина:</a:t>
            </a:r>
          </a:p>
          <a:p>
            <a:pPr>
              <a:buFont typeface="Wingdings" pitchFamily="2" charset="2"/>
              <a:buNone/>
            </a:pPr>
            <a:endParaRPr lang="ru-RU" sz="1800" b="1"/>
          </a:p>
          <a:p>
            <a:pPr>
              <a:buFont typeface="Wingdings" pitchFamily="2" charset="2"/>
              <a:buNone/>
            </a:pPr>
            <a:endParaRPr lang="ru-RU"/>
          </a:p>
        </p:txBody>
      </p:sp>
      <p:sp>
        <p:nvSpPr>
          <p:cNvPr id="287748" name="Rectangle 4"/>
          <p:cNvSpPr>
            <a:spLocks noChangeArrowheads="1"/>
          </p:cNvSpPr>
          <p:nvPr/>
        </p:nvSpPr>
        <p:spPr bwMode="auto">
          <a:xfrm>
            <a:off x="1042988" y="2565400"/>
            <a:ext cx="3600450" cy="3890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Хотя мы знаем, что Евгений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Издавна чтенье разлюбил,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Однако ж несколько творений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Он из опалы исключил: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Певца Гяура и Жуана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Да с ним еще два-три романа,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В которых отразился век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И современный человек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Изображен довольно верно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С его безнравственной душой,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Себялюбивой и сухой,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Мечтанью преданной безмерно,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С его озлобленным умом,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Кипящим в действии пустом. (7, XXII)</a:t>
            </a:r>
          </a:p>
        </p:txBody>
      </p:sp>
      <p:pic>
        <p:nvPicPr>
          <p:cNvPr id="287751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2276475"/>
            <a:ext cx="2376487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628775"/>
            <a:ext cx="4305300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2.3. Онегин как литературный «двойник» Байрона (отсылка к Байрону как к автору поэмы «Корсар», Гюльнара </a:t>
            </a:r>
            <a:r>
              <a:rPr lang="ru-RU" sz="1000" b="1"/>
              <a:t>–</a:t>
            </a:r>
            <a:r>
              <a:rPr lang="ru-RU" sz="1600" b="1"/>
              <a:t> имя героини поэмы):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А что ж Онегин?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Кстати, братья! Терпенья вашего прошу: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Его вседневные занятья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вам подробно опишу.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Онегин жил анахоретом: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седьмом часу вставал он летом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отправлялся налегке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 бегущей под горой реке;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Певцу Гюльнары подражая,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Сей Геллеспонт переплывал,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Потом свой кофе выпивал,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Плохой журнал перебирая,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одевался... (4, XXXVI. XXXVII)</a:t>
            </a:r>
          </a:p>
        </p:txBody>
      </p:sp>
      <p:pic>
        <p:nvPicPr>
          <p:cNvPr id="327684" name="Picture 4" descr="«Евгений Онегин». Глава 4. «В седьмом часу вставал он летом и отправлялся налегке к бегущей под горой реке». Художник Е. Самокиш-Судковска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2708275"/>
            <a:ext cx="3635375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685" name="Rectangle 5"/>
          <p:cNvSpPr>
            <a:spLocks noChangeArrowheads="1"/>
          </p:cNvSpPr>
          <p:nvPr/>
        </p:nvSpPr>
        <p:spPr bwMode="auto">
          <a:xfrm>
            <a:off x="5292725" y="4724400"/>
            <a:ext cx="3708400" cy="15827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4.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«В седьмом часу вставал он летом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 отправлялся налегке к бегущей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под горой реке».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Е. Самокиш-Судковская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51388" y="1628775"/>
            <a:ext cx="4213225" cy="4537075"/>
          </a:xfrm>
        </p:spPr>
        <p:txBody>
          <a:bodyPr/>
          <a:lstStyle/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2.4. Онегин и байронический герой: ироническое переосмысление мотивов разочарования, скуки («английский сплин»), одиночества: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. 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Недуг, которого причину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Давно бы отыскать пора,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Подобный английскому сплину,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Короче: русская хандра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Им овладела понемногу;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 застрелиться, слава богу,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Попробовать не захотел,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к жизни вовсе охладел.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Child-Harold, угрюмый, томный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гостиных появлялся он;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Ни сплетни света, ни бостон,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Ни милый взгляд, ни вздох нескромный,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Ничто не трогало его,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 замечал он ничего. (</a:t>
            </a:r>
            <a:r>
              <a:rPr lang="en-US" sz="1600" b="1">
                <a:latin typeface="Monotype Corsiva" pitchFamily="66" charset="0"/>
              </a:rPr>
              <a:t>I</a:t>
            </a:r>
            <a:r>
              <a:rPr lang="ru-RU" sz="1600" b="1">
                <a:latin typeface="Monotype Corsiva" pitchFamily="66" charset="0"/>
              </a:rPr>
              <a:t>, XXXVIII)</a:t>
            </a:r>
            <a:r>
              <a:rPr lang="ru-RU" sz="1600"/>
              <a:t> </a:t>
            </a:r>
          </a:p>
          <a:p>
            <a:pPr marL="82550" indent="277813">
              <a:lnSpc>
                <a:spcPct val="80000"/>
              </a:lnSpc>
              <a:buFont typeface="Wingdings" pitchFamily="2" charset="2"/>
              <a:buNone/>
            </a:pPr>
            <a:endParaRPr lang="ru-RU" sz="1600"/>
          </a:p>
        </p:txBody>
      </p:sp>
      <p:sp>
        <p:nvSpPr>
          <p:cNvPr id="299014" name="Rectangle 6"/>
          <p:cNvSpPr>
            <a:spLocks noChangeArrowheads="1"/>
          </p:cNvSpPr>
          <p:nvPr/>
        </p:nvSpPr>
        <p:spPr bwMode="auto">
          <a:xfrm>
            <a:off x="684213" y="5946775"/>
            <a:ext cx="41036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1400"/>
          </a:p>
        </p:txBody>
      </p:sp>
      <p:pic>
        <p:nvPicPr>
          <p:cNvPr id="299015" name="Picture 7" descr=" (579x699, 48Kb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989138"/>
            <a:ext cx="2979737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84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00563" y="1700213"/>
            <a:ext cx="4103687" cy="4535487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2.5. Онегин и байроновский Чайльд-Гарольд в авторском сопоставлении: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Прямым Онегин Чильд-Гарольдом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Вдался в задумчивую лень: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Со сна садится в ванну со льдом,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после, дома целый день,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Один, в расчеты погруженный,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Тупым кием вооруженный,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 на бильярде в два шара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Играет с самого утра.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Настанет вечер деревенский: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Бильярд оставлен, кий забыт,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Перед камином стол накрыт,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Евгений ждет: вот едет Ленский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На тройке чалых лошадей;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Давай обедать поскорей! (1, XLIV)</a:t>
            </a:r>
          </a:p>
        </p:txBody>
      </p:sp>
      <p:pic>
        <p:nvPicPr>
          <p:cNvPr id="284677" name="Picture 5" descr="«Евгений Онегин». Глава 2. «Меж ими все рождало спроы и к размышлению влекло». Художники А. И В. Ружо. 197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1844675"/>
            <a:ext cx="25066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4678" name="Rectangle 6"/>
          <p:cNvSpPr>
            <a:spLocks noChangeArrowheads="1"/>
          </p:cNvSpPr>
          <p:nvPr/>
        </p:nvSpPr>
        <p:spPr bwMode="auto">
          <a:xfrm>
            <a:off x="1187450" y="5661025"/>
            <a:ext cx="2952750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2.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«Меж ими все рождало спроы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 к размышлению влекло».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Художники А.и В. Ружо. 1979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1700213"/>
            <a:ext cx="4248150" cy="460851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2.6. Онегин как пародия Чайльд-Гарольда в восприятии Татьяны: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начинает понемногу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Моя Татьяна понимать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Теперь яснее - слава богу –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Того, по ком она вздыхать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Осуждена судьбою властной: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Чудак печальный и опасный,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Созданье ада иль небес,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Сей ангел, сей надменный бес,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ж он? Ужели подражанье,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Ничтожный призрак, иль еще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Москвич в Гарольдовом плаще,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Чужих причуд истолкованье,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Слов модных полный лексикон?..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 не пародия ли он?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</a:t>
            </a:r>
          </a:p>
        </p:txBody>
      </p:sp>
      <p:sp>
        <p:nvSpPr>
          <p:cNvPr id="326661" name="Rectangle 5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None/>
            </a:pPr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pic>
        <p:nvPicPr>
          <p:cNvPr id="326662" name="Picture 6" descr="25050559_1210872631_Eugene_Onegin_Rafal_Oblinski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700213"/>
            <a:ext cx="2740025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6664" name="Rectangle 8"/>
          <p:cNvSpPr>
            <a:spLocks noChangeArrowheads="1"/>
          </p:cNvSpPr>
          <p:nvPr/>
        </p:nvSpPr>
        <p:spPr bwMode="auto">
          <a:xfrm>
            <a:off x="827088" y="5949950"/>
            <a:ext cx="360045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Рафаэл Облински (афиша к опере Чайковского "Евгений Онегин")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325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1700213"/>
            <a:ext cx="4105275" cy="446563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2.8. Онегин как вереница литературных типов в восприятии Татьяны: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Теперь с каким она вниманьем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Читает сладостный роман,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каким живым очарованьем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Пьет обольстительный обман!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Счастливой силою мечтанья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Одушевленные созданья,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Любовник Юлии Вольмар,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Малек-Адель и де Линар,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Вертер, мученик мятежный,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бесподобный Грандисон {18},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Который нам наводит сон,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-Все для мечтательницы нежной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единый образ облеклись,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одном Онегине слились. (3, IX)</a:t>
            </a:r>
          </a:p>
        </p:txBody>
      </p:sp>
      <p:pic>
        <p:nvPicPr>
          <p:cNvPr id="325636" name="Picture 4" descr="«Евгений Онегин». Глава 4. «Он на бильярде в два шара играет с самого утра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2205038"/>
            <a:ext cx="2532063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9838" y="1628775"/>
            <a:ext cx="4895850" cy="4824413"/>
          </a:xfrm>
        </p:spPr>
        <p:txBody>
          <a:bodyPr/>
          <a:lstStyle/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2.7 Онегин и Грандисон: пушкинский «байронический» герой на фоне уныло-добродетельного положительного героя сентиментального романа Ричардсона: Онегин как Грандисон в восприятии Татьяны и как антитеза Грандисону в интепретации автора: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Воображаясь героиной?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Своих возлюбленных творцов,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Кларисой, Юлией, Дельфиной,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Татьяна в тишине лесов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Одна с опасной книгой бродит,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Она в ней ищет и находит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Свой тайный жар, свои мечты,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Плоды сердечной полноты,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Вздыхает и, себе присвоя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Чужой восторг, чужую грусть,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забвенье шепчет наизусть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Письмо для милого героя...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наш герой, кто б ни был он,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 верно был не Грандисон.  (3, X)</a:t>
            </a:r>
          </a:p>
        </p:txBody>
      </p:sp>
      <p:pic>
        <p:nvPicPr>
          <p:cNvPr id="288772" name="Picture 4" descr="25050529_1210869792_kn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700213"/>
            <a:ext cx="2805113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8773" name="Rectangle 5"/>
          <p:cNvSpPr>
            <a:spLocks noChangeArrowheads="1"/>
          </p:cNvSpPr>
          <p:nvPr/>
        </p:nvSpPr>
        <p:spPr bwMode="auto">
          <a:xfrm>
            <a:off x="1116013" y="5876925"/>
            <a:ext cx="25812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None/>
            </a:pPr>
            <a:r>
              <a:rPr lang="ru-RU" sz="1400"/>
              <a:t>Иллюстрация Д.А. Белюкина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16463" y="1628775"/>
            <a:ext cx="3959225" cy="5040313"/>
          </a:xfrm>
        </p:spPr>
        <p:txBody>
          <a:bodyPr/>
          <a:lstStyle/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2.9. Онегин и Мельмот: Мельмот герой романа английского писателя 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Ч. Метьюрина Мельмот-скиталец», выдержанного в жанре «романа ужасов»: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а)Мельмот - очередной «прототип» Онегина в восприятии Татьяны: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endParaRPr lang="ru-RU" sz="1400" b="1">
              <a:latin typeface="Monotype Corsiva" pitchFamily="66" charset="0"/>
            </a:endParaRP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А нынче все умы в тумане,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Мораль на нас наводит сон,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Порок любезен - и в романе,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 там уж торжествует он.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Британской музы небылицы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Тревожат сон отроковицы,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 стал теперь ее кумир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Или задумчивый Вампир,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Или Мельмот, бродяга мрачный,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Иль Вечный жид, или Корсар,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Или таинственный Сбогар {19}.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Лорд Байрон прихотью удачной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Облек в унылый романтизм</a:t>
            </a:r>
          </a:p>
          <a:p>
            <a:pPr indent="373063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 безнадежный эгоизм. (3, XII);</a:t>
            </a:r>
          </a:p>
        </p:txBody>
      </p:sp>
      <p:sp>
        <p:nvSpPr>
          <p:cNvPr id="290821" name="Rectangle 5"/>
          <p:cNvSpPr>
            <a:spLocks noChangeArrowheads="1"/>
          </p:cNvSpPr>
          <p:nvPr/>
        </p:nvSpPr>
        <p:spPr bwMode="auto">
          <a:xfrm>
            <a:off x="1476375" y="5516563"/>
            <a:ext cx="2808288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3.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«Счастливой силою мечтанья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одушевленные созданья».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</p:txBody>
      </p:sp>
      <p:pic>
        <p:nvPicPr>
          <p:cNvPr id="290824" name="Picture 8" descr="«Евгений Онегин». Глава 3. «Счастливой силою мечтанья одушевленные созданья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060575"/>
            <a:ext cx="2549525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0" y="1700213"/>
            <a:ext cx="4103688" cy="4608512"/>
          </a:xfrm>
        </p:spPr>
        <p:txBody>
          <a:bodyPr/>
          <a:lstStyle/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б)Мельмот одна из возможных масок Онегина в оценке петербургского света: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Все тот же ль он иль усмирился?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Иль корчит также чудака?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Скажите: чем он возвратился?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Что нам представит он пока?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Чем ныне явится? Мельмотом,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Космополитом, патриотом,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Гарольдом, квакером, ханжой,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Иль маской щегольнет иной,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Иль просто будет добрый малый,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Как вы да я, как целый свет?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По крайней мере мой совет: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Отстать от моды обветшалой.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Довольно он морочил свет...</a:t>
            </a:r>
          </a:p>
          <a:p>
            <a:pPr marL="179388" indent="-179388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- Знаком он вам? - И да и нет. (8, VIII)</a:t>
            </a:r>
          </a:p>
        </p:txBody>
      </p:sp>
      <p:sp>
        <p:nvSpPr>
          <p:cNvPr id="291845" name="Rectangle 5"/>
          <p:cNvSpPr>
            <a:spLocks noChangeArrowheads="1"/>
          </p:cNvSpPr>
          <p:nvPr/>
        </p:nvSpPr>
        <p:spPr bwMode="auto">
          <a:xfrm>
            <a:off x="323850" y="5661025"/>
            <a:ext cx="4284663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3.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«Лорд Байрон прихотью удачной облек в унылый романтизм и безнадежный эгоизм».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 Художник А. Костин</a:t>
            </a:r>
          </a:p>
        </p:txBody>
      </p:sp>
      <p:pic>
        <p:nvPicPr>
          <p:cNvPr id="291846" name="Picture 6" descr="«Евгений Онегин». Глава 3. «Лорд Байрон прихотью удачной облек в унылый романтизм и безнадежный эгоизм». Художник А. Кост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773238"/>
            <a:ext cx="23907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1844675"/>
            <a:ext cx="4017962" cy="4276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2.10. Грибоедовская тема в романе и спектр литературных связей «Евгения Онегина» с комедией «Горе от ума»: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Им овладело беспокойство,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Охота к перемене мест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(Весьма мучительное свойство,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Немногих добровольный крест).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Оставил он свое селенье,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Лесов и нив уединенье,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Где окровавленная тень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Ему являлась каждый день,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начал странствия без цели,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Доступный чувству одному;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путешествия ему,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все на свете, надоели;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 возвратился и попал,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Чацкий, с корабля на бал. (8, XIII)</a:t>
            </a:r>
          </a:p>
        </p:txBody>
      </p:sp>
      <p:pic>
        <p:nvPicPr>
          <p:cNvPr id="292868" name="Picture 4" descr="«Евгений Онегин». Глава 8. «Но это кто в толпе избранной стоит безмолвный и туманный?» Художник Ф. Константин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1773238"/>
            <a:ext cx="25114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2869" name="Rectangle 5"/>
          <p:cNvSpPr>
            <a:spLocks noChangeArrowheads="1"/>
          </p:cNvSpPr>
          <p:nvPr/>
        </p:nvSpPr>
        <p:spPr bwMode="auto">
          <a:xfrm>
            <a:off x="900113" y="5487988"/>
            <a:ext cx="3168650" cy="13700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8.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«Но это кто в толпе избранной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стоит безмолвный и туманный?»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Ф. Константинов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293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1773238"/>
            <a:ext cx="4248150" cy="4679950"/>
          </a:xfrm>
        </p:spPr>
        <p:txBody>
          <a:bodyPr/>
          <a:lstStyle/>
          <a:p>
            <a:pPr marL="179388" indent="-179388">
              <a:lnSpc>
                <a:spcPct val="90000"/>
              </a:lnSpc>
              <a:buFont typeface="Wingdings" pitchFamily="2" charset="2"/>
              <a:buNone/>
            </a:pPr>
            <a:r>
              <a:rPr lang="en-US" sz="1600" b="1"/>
              <a:t>III</a:t>
            </a:r>
            <a:r>
              <a:rPr lang="ru-RU" sz="1600" b="1"/>
              <a:t>. Заключение. Двойственный статус заглавного героя в романе</a:t>
            </a:r>
          </a:p>
          <a:p>
            <a:pPr marL="179388" indent="-179388">
              <a:lnSpc>
                <a:spcPct val="90000"/>
              </a:lnSpc>
              <a:buFont typeface="Wingdings" pitchFamily="2" charset="2"/>
              <a:buNone/>
            </a:pPr>
            <a:r>
              <a:rPr lang="ru-RU" sz="1600"/>
              <a:t>1.Онегин - приятель автора («Добрый мой приятель»), живой человек со своей драматической судьбой. </a:t>
            </a:r>
          </a:p>
          <a:p>
            <a:pPr marL="179388" indent="-179388">
              <a:lnSpc>
                <a:spcPct val="90000"/>
              </a:lnSpc>
              <a:buFont typeface="Wingdings" pitchFamily="2" charset="2"/>
              <a:buNone/>
            </a:pPr>
            <a:r>
              <a:rPr lang="ru-RU" sz="1600"/>
              <a:t>2. Онегин - условный литературный персонаж («мой герой»).</a:t>
            </a:r>
          </a:p>
          <a:p>
            <a:pPr marL="179388" indent="-179388">
              <a:lnSpc>
                <a:spcPct val="90000"/>
              </a:lnSpc>
              <a:buFont typeface="Wingdings" pitchFamily="2" charset="2"/>
              <a:buNone/>
            </a:pPr>
            <a:r>
              <a:rPr lang="ru-RU" sz="1600"/>
              <a:t>3. Образ Онегина в романе - многоликая тень разнообразных литературных героев романтической эпохи, поле пересечения многочисленных литературных ассоциаций. Изображение Онегина на фоне литературных героев из произведений самых разных писателей - способ подчеркнуть «литературность» «доброго приятеля» автора. </a:t>
            </a:r>
          </a:p>
        </p:txBody>
      </p:sp>
      <p:pic>
        <p:nvPicPr>
          <p:cNvPr id="293893" name="Picture 5" descr="«Русский художественный листок» с иллюстрациями к роману «Евгений Онегин». Художник А. Шарлемань. 18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73238"/>
            <a:ext cx="2528888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3894" name="Rectangle 6"/>
          <p:cNvSpPr>
            <a:spLocks noChangeArrowheads="1"/>
          </p:cNvSpPr>
          <p:nvPr/>
        </p:nvSpPr>
        <p:spPr bwMode="auto">
          <a:xfrm>
            <a:off x="1116013" y="5661025"/>
            <a:ext cx="3744912" cy="1370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«Русский художественный листок»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с иллюстрациями к роману «Евгений Онегин».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А. Шарлемань. 1862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«Уж не пародия ли он»: Онегин в кругу </a:t>
            </a:r>
            <a:br>
              <a:rPr lang="ru-RU" sz="3800" b="1">
                <a:latin typeface="Monotype Corsiva" pitchFamily="66" charset="0"/>
              </a:rPr>
            </a:br>
            <a:r>
              <a:rPr lang="ru-RU" sz="3800" b="1">
                <a:latin typeface="Monotype Corsiva" pitchFamily="66" charset="0"/>
              </a:rPr>
              <a:t>литературных героев эпохи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 "Онегин - не Мельмот, не Чайлд-Гарольд, не демон, не пародия, не модная причуда, не великий человек, а просто - "добрый малый, как вы да я, как целый свет"... Онегин - добрый малый, но при этом недюжинный человек. Он не годится в гении, не лезет в великие люди, но бездеятельность и пошлость жизни душат его; он даже не знает, чего ему надо, что ему не хочется того, чем так довольна, так счастлива самолюбивая посредственность".</a:t>
            </a:r>
            <a:br>
              <a:rPr lang="ru-RU" sz="2000"/>
            </a:br>
            <a:r>
              <a:rPr lang="ru-RU" sz="2000"/>
              <a:t>  "Мы доказали, что Онегин не холодный, не сухой, не бездушный человек, но мы до сих пор избегали слова эгоист,- так как избыток чувства, потребность изящного не исключают эгоизма, то мы скажем теперь, что Онегин - страдающий эгоист... Его можно назвать эгоистом поневоле; в его эгоизме должно видеть то, что древние называли "fatum"(рок,судьба)".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						В.Г. Белинский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84313"/>
            <a:ext cx="5905500" cy="53736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I</a:t>
            </a:r>
            <a:r>
              <a:rPr lang="ru-RU" sz="1600"/>
              <a:t>. Хозяйство и имущественное положение: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1. Характеристика героев романа по имущественному положению: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  </a:t>
            </a:r>
            <a:r>
              <a:rPr lang="en-US" sz="1600"/>
              <a:t>1.1.</a:t>
            </a:r>
            <a:r>
              <a:rPr lang="ru-RU" sz="1600"/>
              <a:t> Крупнопоместные, богатые помещики: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	  а) Онегин после получения наследства дяди: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Вот наш Онегин сельский житель,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Заводов, вод, лесов, земель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Хозяин полный… (1, LIII 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	   б) Ленский: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Богат, хорош собою, Ленский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 			Везде был принят как жених (2, XII 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                 в) Татьяна после замужества: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			</a:t>
            </a:r>
            <a:r>
              <a:rPr lang="ru-RU" sz="1600" b="1">
                <a:latin typeface="Monotype Corsiva" pitchFamily="66" charset="0"/>
              </a:rPr>
              <a:t>Зачем у вас я на примете?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Не потому ль, что в высшем свете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Теперь являться я должна;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Что я богата и знатна… (8, XLIV)</a:t>
            </a:r>
            <a:r>
              <a:rPr lang="ru-RU" sz="1600"/>
              <a:t> </a:t>
            </a: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    1.2. Среднепоместные, помещики среднего достатка: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	      Ларины: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"Что ж, матушка? за чем же стало?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В Москву, на ярманку невест!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	Там, слышно, много праздных мест". </a:t>
            </a:r>
          </a:p>
          <a:p>
            <a:pPr lvl="4">
              <a:lnSpc>
                <a:spcPct val="80000"/>
              </a:lnSpc>
              <a:buFontTx/>
              <a:buNone/>
            </a:pPr>
            <a:r>
              <a:rPr lang="ru-RU" sz="1600" b="1">
                <a:latin typeface="Monotype Corsiva" pitchFamily="66" charset="0"/>
              </a:rPr>
              <a:t>Ох, мой отец! доходу мало. (7, XXVI)</a:t>
            </a:r>
            <a:r>
              <a:rPr lang="ru-RU" sz="1600"/>
              <a:t> </a:t>
            </a: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500" b="1">
                <a:latin typeface="Monotype Corsiva" pitchFamily="66" charset="0"/>
              </a:rPr>
              <a:t>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5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800"/>
              <a:t>	 </a:t>
            </a:r>
          </a:p>
        </p:txBody>
      </p:sp>
      <p:pic>
        <p:nvPicPr>
          <p:cNvPr id="304133" name="Picture 5" descr="«Евгений Онегин». Глава 4. Онегин и Ленский. Художник Ф. Константин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2852738"/>
            <a:ext cx="25431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4134" name="Rectangle 6"/>
          <p:cNvSpPr>
            <a:spLocks noChangeArrowheads="1"/>
          </p:cNvSpPr>
          <p:nvPr/>
        </p:nvSpPr>
        <p:spPr bwMode="auto">
          <a:xfrm>
            <a:off x="6227763" y="5661025"/>
            <a:ext cx="2735262" cy="94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4.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Онегин и Ленский.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Ф. Константинов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57338"/>
            <a:ext cx="4824412" cy="439261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/>
              <a:t> </a:t>
            </a:r>
            <a:r>
              <a:rPr lang="ru-RU" sz="1600"/>
              <a:t>2. Связь темы богатства с мотивом разорения: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 2.2. Жизнь многих представителей столичной знати   не по средствам, в долг: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          	Служив отлично-благородно,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 		Долгами жил его отец,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Давал три бала ежегодно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И промотался наконец (1, III).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2.1. Противоречие между природой крепостного труда, психологией дворянина-помещика и повышением доходности хозяйства путем увеличения его производительности: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Отец понять его не мог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И земли отдавал в залог (1, VII );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Гвоздин, хозяин превосходный,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	Владелец нищих мужиков (5,</a:t>
            </a:r>
            <a:r>
              <a:rPr lang="en-US" sz="1600" b="1">
                <a:latin typeface="Monotype Corsiva" pitchFamily="66" charset="0"/>
              </a:rPr>
              <a:t>XXVI</a:t>
            </a:r>
            <a:r>
              <a:rPr lang="ru-RU" sz="1600" b="1">
                <a:latin typeface="Monotype Corsiva" pitchFamily="66" charset="0"/>
              </a:rPr>
              <a:t>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/>
          </a:p>
        </p:txBody>
      </p:sp>
      <p:pic>
        <p:nvPicPr>
          <p:cNvPr id="30515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2420938"/>
            <a:ext cx="3348038" cy="21383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05158" name="Rectangle 6"/>
          <p:cNvSpPr>
            <a:spLocks noChangeArrowheads="1"/>
          </p:cNvSpPr>
          <p:nvPr/>
        </p:nvSpPr>
        <p:spPr bwMode="auto">
          <a:xfrm>
            <a:off x="6011863" y="5119688"/>
            <a:ext cx="263048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Иллюстрация Д.А. Белюкина </a:t>
            </a:r>
            <a:endParaRPr lang="ru-RU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2500" y="1700213"/>
            <a:ext cx="4319588" cy="3889375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II</a:t>
            </a:r>
            <a:r>
              <a:rPr lang="ru-RU" sz="1600"/>
              <a:t>. Образование и служба дворян.</a:t>
            </a:r>
            <a:endParaRPr lang="en-US" sz="1600"/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1. Домашнее образование: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</a:t>
            </a:r>
            <a:r>
              <a:rPr lang="ru-RU" sz="1600"/>
              <a:t>а) Онегин:</a:t>
            </a:r>
            <a:r>
              <a:rPr lang="ru-RU" sz="1600" b="1">
                <a:latin typeface="Monotype Corsiva" pitchFamily="66" charset="0"/>
              </a:rPr>
              <a:t>	</a:t>
            </a:r>
            <a:endParaRPr lang="en-US" sz="1600" b="1">
              <a:latin typeface="Monotype Corsiva" pitchFamily="66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Судьба Евгения хранила: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Сперва Madame за ним ходила,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Потом Monsieur ее сменил.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Ребенок был резов, но мил.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Monsieur l'Abbe, француз убогой,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Чтоб не измучилось дитя,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Учил его всему шутя,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Не докучал моралью строгой,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Слегка за шалости бранил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	И в Летний сад гулять водил (</a:t>
            </a:r>
            <a:r>
              <a:rPr lang="en-US" sz="1600" b="1">
                <a:latin typeface="Monotype Corsiva" pitchFamily="66" charset="0"/>
              </a:rPr>
              <a:t>III)</a:t>
            </a:r>
            <a:r>
              <a:rPr lang="ru-RU" sz="1600" b="1">
                <a:latin typeface="Monotype Corsiva" pitchFamily="66" charset="0"/>
              </a:rPr>
              <a:t>;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</a:t>
            </a:r>
            <a:endParaRPr lang="ru-RU" sz="1600" b="1">
              <a:latin typeface="Monotype Corsiva" pitchFamily="66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 sz="800" b="1">
              <a:latin typeface="Monotype Corsiva" pitchFamily="66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800" b="1">
                <a:latin typeface="Monotype Corsiva" pitchFamily="66" charset="0"/>
              </a:rPr>
              <a:t>		</a:t>
            </a:r>
          </a:p>
        </p:txBody>
      </p:sp>
      <p:pic>
        <p:nvPicPr>
          <p:cNvPr id="306180" name="Picture 4" descr="«Евгений Онегин». Глава 1. «И в летний сад гулять водил». Художник Е. Самокиш-Судковская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1700213"/>
            <a:ext cx="1349375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6181" name="Rectangle 5"/>
          <p:cNvSpPr>
            <a:spLocks noChangeArrowheads="1"/>
          </p:cNvSpPr>
          <p:nvPr/>
        </p:nvSpPr>
        <p:spPr bwMode="auto">
          <a:xfrm>
            <a:off x="3203575" y="5589588"/>
            <a:ext cx="3348038" cy="944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1.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«И в летний сад гулять водил».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Е. Самокиш-Судковская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4464050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2. Частные пансионы и другие образовательные учреждения: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Мы все учились понемногу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Чему-нибудь и как-нибудь,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Так воспитаньем, слава богу,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У нас немудрено блеснуть (1, </a:t>
            </a:r>
            <a:r>
              <a:rPr lang="en-US" sz="1800" b="1">
                <a:latin typeface="Monotype Corsiva" pitchFamily="66" charset="0"/>
              </a:rPr>
              <a:t>V0</a:t>
            </a:r>
            <a:r>
              <a:rPr lang="ru-RU" sz="1800" b="1">
                <a:latin typeface="Monotype Corsiva" pitchFamily="66" charset="0"/>
              </a:rPr>
              <a:t>.</a:t>
            </a:r>
            <a:r>
              <a:rPr lang="ru-RU" sz="1800"/>
              <a:t>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3. Образование за границей: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	Ленский: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Он из Германии туманной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Привез учености плоды: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Вольнолюбивые мечты,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Дух пылкий и довольно странный,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Всегда восторженную речь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И кудри черные до плеч (2, </a:t>
            </a:r>
            <a:r>
              <a:rPr lang="en-US" sz="1800" b="1">
                <a:latin typeface="Monotype Corsiva" pitchFamily="66" charset="0"/>
              </a:rPr>
              <a:t>VI</a:t>
            </a:r>
            <a:r>
              <a:rPr lang="ru-RU" sz="1800" b="1">
                <a:latin typeface="Monotype Corsiva" pitchFamily="66" charset="0"/>
              </a:rPr>
              <a:t>).</a:t>
            </a:r>
          </a:p>
          <a:p>
            <a:pPr>
              <a:lnSpc>
                <a:spcPct val="80000"/>
              </a:lnSpc>
            </a:pPr>
            <a:endParaRPr lang="ru-RU" sz="900"/>
          </a:p>
        </p:txBody>
      </p:sp>
      <p:pic>
        <p:nvPicPr>
          <p:cNvPr id="308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1844675"/>
            <a:ext cx="2468563" cy="3382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  <a:endParaRPr lang="ru-RU" sz="3800"/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521200" cy="4565650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US" sz="2000"/>
              <a:t>III</a:t>
            </a:r>
            <a:r>
              <a:rPr lang="ru-RU" sz="2000"/>
              <a:t>. Интересы и занятия дворянской женщины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/>
              <a:t>1. Образование: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/>
              <a:t>	</a:t>
            </a:r>
            <a:r>
              <a:rPr lang="ru-RU" sz="2000" b="1">
                <a:latin typeface="Monotype Corsiva" pitchFamily="66" charset="0"/>
              </a:rPr>
              <a:t>Она по-русски плохо знала,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Журналов наших не читала,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И выражалася с трудом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На языке своем родном… (3, </a:t>
            </a:r>
            <a:r>
              <a:rPr lang="en-US" sz="2000" b="1">
                <a:latin typeface="Monotype Corsiva" pitchFamily="66" charset="0"/>
              </a:rPr>
              <a:t>XXVI</a:t>
            </a:r>
            <a:r>
              <a:rPr lang="ru-RU" sz="2000" b="1">
                <a:latin typeface="Monotype Corsiva" pitchFamily="66" charset="0"/>
              </a:rPr>
              <a:t>)</a:t>
            </a:r>
            <a:r>
              <a:rPr lang="ru-RU" sz="2000"/>
              <a:t>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/>
              <a:t>2.  Чтение книг: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Ей рано нравились романы;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Они ей заменяли все;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Она влюблялася в обманы </a:t>
            </a:r>
          </a:p>
          <a:p>
            <a:pPr marL="533400" indent="-533400"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И Ричардсона и Руссо (2, XXIX)</a:t>
            </a:r>
            <a:r>
              <a:rPr lang="ru-RU" sz="2000"/>
              <a:t> .</a:t>
            </a:r>
          </a:p>
        </p:txBody>
      </p:sp>
      <p:pic>
        <p:nvPicPr>
          <p:cNvPr id="307205" name="Picture 5" descr="25050488_1210869487_SamokishSudkovskaya_E_Tat_y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1844675"/>
            <a:ext cx="2392362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06" name="Rectangle 6"/>
          <p:cNvSpPr>
            <a:spLocks noChangeArrowheads="1"/>
          </p:cNvSpPr>
          <p:nvPr/>
        </p:nvSpPr>
        <p:spPr bwMode="auto">
          <a:xfrm>
            <a:off x="5867400" y="5805488"/>
            <a:ext cx="3060700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Татьяна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Е. Самокиш-Судковская 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44675"/>
            <a:ext cx="4248150" cy="4530725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3. Альбомы: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 	Тут непременно вы найдете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Два сердца, факел и цветки;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Тут верно клятвы вы прочтете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	В любви до гробовой доски…(4,</a:t>
            </a:r>
            <a:r>
              <a:rPr lang="en-US" sz="1800" b="1">
                <a:latin typeface="Monotype Corsiva" pitchFamily="66" charset="0"/>
              </a:rPr>
              <a:t>XXIX</a:t>
            </a:r>
            <a:r>
              <a:rPr lang="ru-RU" sz="1800" b="1">
                <a:latin typeface="Monotype Corsiva" pitchFamily="66" charset="0"/>
              </a:rPr>
              <a:t>) 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/>
              <a:t>4. Музыка, пение: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Зовут соседа к самовару,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А Дуня разливает чай;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Ей шепчут: "Дуня, примечай!«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Потом приносят и гитару: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И запищит она (бог мой!):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b="1">
                <a:latin typeface="Monotype Corsiva" pitchFamily="66" charset="0"/>
              </a:rPr>
              <a:t>	</a:t>
            </a:r>
            <a:r>
              <a:rPr lang="ru-RU" sz="1800" b="1">
                <a:latin typeface="Monotype Corsiva" pitchFamily="66" charset="0"/>
              </a:rPr>
              <a:t>Приди в чертог ко мне златой!.. (2, </a:t>
            </a:r>
            <a:r>
              <a:rPr lang="en-US" sz="1800" b="1">
                <a:latin typeface="Monotype Corsiva" pitchFamily="66" charset="0"/>
              </a:rPr>
              <a:t>XII</a:t>
            </a:r>
            <a:r>
              <a:rPr lang="ru-RU" sz="1800" b="1">
                <a:latin typeface="Monotype Corsiva" pitchFamily="66" charset="0"/>
              </a:rPr>
              <a:t>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 </a:t>
            </a:r>
          </a:p>
          <a:p>
            <a:pPr>
              <a:lnSpc>
                <a:spcPct val="90000"/>
              </a:lnSpc>
            </a:pPr>
            <a:endParaRPr lang="ru-RU" sz="1800" b="1">
              <a:latin typeface="Monotype Corsiva" pitchFamily="66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400"/>
          </a:p>
        </p:txBody>
      </p:sp>
      <p:pic>
        <p:nvPicPr>
          <p:cNvPr id="312324" name="Picture 4" descr="«Евгений Онегин». Глава 2. «И запищит она (Бог мой!): Приди в чертог ко мне златой!..» Н. Куз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1916113"/>
            <a:ext cx="250507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325" name="Rectangle 5"/>
          <p:cNvSpPr>
            <a:spLocks noChangeArrowheads="1"/>
          </p:cNvSpPr>
          <p:nvPr/>
        </p:nvSpPr>
        <p:spPr bwMode="auto">
          <a:xfrm>
            <a:off x="5940425" y="5257800"/>
            <a:ext cx="3203575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2.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«И запищит она (Бог мой!):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Приди в чертог ко мне златой!..»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 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628775"/>
            <a:ext cx="3816350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5. «Ярманка невест»:</a:t>
            </a:r>
            <a:endParaRPr lang="en-US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Ее привозят и в Собранье.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Там теснота, волненье, жар,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Музыки грохот, свеч блистанье,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Мельканье, вихорь быстрых пар, </a:t>
            </a:r>
            <a:endParaRPr lang="en-US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Красавиц легкие уборы,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Людьми пестреющие хоры,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Невест обширный полукруг,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Все чувства поражает вдруг.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Здесь кажут франты записные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Свое нахальство, свой жилет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невнимательный лорнет.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Сюда гусары отпускные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Спешат явиться, прогреметь,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Блеснуть, пленить и улететь (7, L</a:t>
            </a:r>
            <a:r>
              <a:rPr lang="en-US" sz="1800" b="1">
                <a:latin typeface="Monotype Corsiva" pitchFamily="66" charset="0"/>
              </a:rPr>
              <a:t>I</a:t>
            </a:r>
            <a:r>
              <a:rPr lang="ru-RU" sz="1800" b="1">
                <a:latin typeface="Monotype Corsiva" pitchFamily="66" charset="0"/>
              </a:rPr>
              <a:t>). </a:t>
            </a:r>
          </a:p>
        </p:txBody>
      </p:sp>
      <p:pic>
        <p:nvPicPr>
          <p:cNvPr id="311300" name="Picture 4" descr="«Евгений Онегин». Глава 7. «Друг другу тетушки мигнули и локтем Таню враз толкнули». Художник Н. Куз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844675"/>
            <a:ext cx="2657475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301" name="Rectangle 5"/>
          <p:cNvSpPr>
            <a:spLocks noChangeArrowheads="1"/>
          </p:cNvSpPr>
          <p:nvPr/>
        </p:nvSpPr>
        <p:spPr bwMode="auto">
          <a:xfrm>
            <a:off x="5651500" y="5300663"/>
            <a:ext cx="3095625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Онегин».Глава 7.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«Друг другу тетушки мигнули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 локтем Таню враз толкнули».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28775"/>
            <a:ext cx="3313113" cy="482441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5. Брак: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…не спросясь ее совета,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Девицу повезли к венцу.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И, чтоб ее рассеять горе,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Разумный муж уехал вскоре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свою деревню, где она,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Бог знает кем окружена,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Рвалась и плакала сначала,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 супругом чуть не развелась;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Потом хозяйством занялась,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Привыкла и довольна стала.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Привычка свыше нам дана: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Замена счастию она</a:t>
            </a:r>
            <a:r>
              <a:rPr lang="ru-RU" sz="1600" b="1">
                <a:latin typeface="Monotype Corsiva" pitchFamily="66" charset="0"/>
              </a:rPr>
              <a:t>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/>
          </a:p>
        </p:txBody>
      </p:sp>
      <p:pic>
        <p:nvPicPr>
          <p:cNvPr id="309252" name="Picture 4" descr="«Евгений Онегин». Глава 7. «И вот уж с ним пред алтарем она стыдливо под венцом стоит». Художник Н. Куз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2060575"/>
            <a:ext cx="264795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253" name="Rectangle 5"/>
          <p:cNvSpPr>
            <a:spLocks noChangeArrowheads="1"/>
          </p:cNvSpPr>
          <p:nvPr/>
        </p:nvSpPr>
        <p:spPr bwMode="auto">
          <a:xfrm>
            <a:off x="5580063" y="4581525"/>
            <a:ext cx="3097212" cy="1157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Евгений Онегин». Глава 7.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«И вот уж с ним пред алтарем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она стыдливо под венцом стоит».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557338"/>
            <a:ext cx="4233862" cy="46370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ru-RU" sz="1800"/>
          </a:p>
          <a:p>
            <a:pPr>
              <a:buFont typeface="Wingdings" pitchFamily="2" charset="2"/>
              <a:buNone/>
            </a:pPr>
            <a:endParaRPr lang="ru-RU" sz="1800"/>
          </a:p>
          <a:p>
            <a:pPr>
              <a:buFont typeface="Wingdings" pitchFamily="2" charset="2"/>
              <a:buNone/>
            </a:pPr>
            <a:endParaRPr lang="ru-RU" sz="1800"/>
          </a:p>
          <a:p>
            <a:pPr>
              <a:buFont typeface="Wingdings" pitchFamily="2" charset="2"/>
              <a:buNone/>
            </a:pPr>
            <a:r>
              <a:rPr lang="ru-RU" sz="1800"/>
              <a:t>6. Жизнь провинциальной дворянки: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Она езжала по работам, 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Солила на зиму грибы, 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Вела расходы, брила лбы, 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Ходила в баню по субботам, 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Служанок била осердясь – </a:t>
            </a:r>
          </a:p>
          <a:p>
            <a:pPr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Все это мужа не спросясь.</a:t>
            </a:r>
          </a:p>
          <a:p>
            <a:pPr>
              <a:buFont typeface="Wingdings" pitchFamily="2" charset="2"/>
              <a:buNone/>
            </a:pPr>
            <a:endParaRPr lang="ru-RU" sz="1800" b="1">
              <a:latin typeface="Monotype Corsiva" pitchFamily="66" charset="0"/>
            </a:endParaRPr>
          </a:p>
          <a:p>
            <a:pPr>
              <a:buFont typeface="Wingdings" pitchFamily="2" charset="2"/>
              <a:buNone/>
            </a:pPr>
            <a:endParaRPr lang="ru-RU"/>
          </a:p>
        </p:txBody>
      </p:sp>
      <p:pic>
        <p:nvPicPr>
          <p:cNvPr id="320516" name="Picture 4" descr="«Евгений Онегин». Глава 2. «Она езжала по работам». Художник А. Самохвалов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2565400"/>
            <a:ext cx="3276600" cy="187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0517" name="Rectangle 5"/>
          <p:cNvSpPr>
            <a:spLocks noChangeArrowheads="1"/>
          </p:cNvSpPr>
          <p:nvPr/>
        </p:nvSpPr>
        <p:spPr bwMode="auto">
          <a:xfrm>
            <a:off x="5435600" y="4868863"/>
            <a:ext cx="3095625" cy="944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2.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«Она езжала по работам».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А. Самохвалов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700213"/>
            <a:ext cx="3959225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7. Жизнь светской дамы: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Тут был, однако, цвет столицы,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знать, и моды образцы,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Везде встречаемые лицы,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Необходимые глупцы;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Тут были дамы пожилые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чепцах и в розах, с виду злые;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Тут было несколько девиц,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Не улыбающихся лиц;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Тут был посланник, говоривший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 государственных делах;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Тут был в душистых сединах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Старик, по-старому шутивший: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Отменно тонко и умно,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Что нынче несколько смешно (8,</a:t>
            </a:r>
            <a:r>
              <a:rPr lang="en-US" sz="1800" b="1">
                <a:latin typeface="Monotype Corsiva" pitchFamily="66" charset="0"/>
              </a:rPr>
              <a:t> XXIV</a:t>
            </a:r>
            <a:r>
              <a:rPr lang="ru-RU" sz="1800" b="1">
                <a:latin typeface="Monotype Corsiva" pitchFamily="66" charset="0"/>
              </a:rPr>
              <a:t>).  </a:t>
            </a:r>
          </a:p>
        </p:txBody>
      </p:sp>
      <p:pic>
        <p:nvPicPr>
          <p:cNvPr id="310278" name="Picture 6" descr="«Евгений Онегин». Глава 8. «Тут были дамы пожилые в чепцах и в розах, с виду злые». Художник Н. Куз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1844675"/>
            <a:ext cx="253682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0279" name="Rectangle 7"/>
          <p:cNvSpPr>
            <a:spLocks noChangeArrowheads="1"/>
          </p:cNvSpPr>
          <p:nvPr/>
        </p:nvSpPr>
        <p:spPr bwMode="auto">
          <a:xfrm>
            <a:off x="5651500" y="4868863"/>
            <a:ext cx="3214688" cy="1157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8.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«Тут были дамы пожилые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в чепцах и в розах, с виду злые».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1773238"/>
            <a:ext cx="3744912" cy="4751387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IV</a:t>
            </a:r>
            <a:r>
              <a:rPr lang="ru-RU" sz="1600"/>
              <a:t>. Дворянское жилище и его окружение.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    1. Городской пейзаж.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1.1. Петербург: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душою, полной сожалений,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опершися на гранит,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Стоял задумчиво Евгений,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описал себя пиит.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Все было тихо; лишь ночные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Перекликались часовые,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Да дрожек отдаленный стук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Мильонной раздавался вдруг;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Лишь лодка, веслами махая,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Плыла по дремлющей реке: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нас пленяли вдалеке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Рожок и песня удалая...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слаще, средь ночных забав,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Напев Торкватовых октав!  (1, XLVIII )</a:t>
            </a:r>
          </a:p>
        </p:txBody>
      </p:sp>
      <p:pic>
        <p:nvPicPr>
          <p:cNvPr id="3133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2060575"/>
            <a:ext cx="2757488" cy="34559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13349" name="Rectangle 5"/>
          <p:cNvSpPr>
            <a:spLocks noChangeArrowheads="1"/>
          </p:cNvSpPr>
          <p:nvPr/>
        </p:nvSpPr>
        <p:spPr bwMode="auto">
          <a:xfrm>
            <a:off x="5795963" y="5734050"/>
            <a:ext cx="2270125" cy="560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None/>
            </a:pPr>
            <a:r>
              <a:rPr lang="ru-RU" sz="1400"/>
              <a:t>Онегин и Автор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1400"/>
              <a:t>Художник Ю.М. Игнатьев</a:t>
            </a:r>
            <a:endParaRPr lang="ru-RU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484313"/>
            <a:ext cx="4464050" cy="460851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1.2. Москва: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/>
              <a:t>            </a:t>
            </a:r>
            <a:r>
              <a:rPr lang="ru-RU" sz="2000" b="1">
                <a:latin typeface="Monotype Corsiva" pitchFamily="66" charset="0"/>
              </a:rPr>
              <a:t>Уже столпы заставы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Белеют: вот уж по Тверской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Возок несется чрез ухабы.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Мелькают мимо будки, бабы,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Мальчишки, лавки, фонари,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Дворцы, сады, монастыри,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Бухарцы, сани, огороды,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Купцы, лачужки, мужики,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Бульвары, башни, казаки,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Аптеки, магазины моды,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Балконы, львы на воротах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И стаи галок на крестах (7, XXXVIII).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ru-RU" sz="2000"/>
          </a:p>
        </p:txBody>
      </p:sp>
      <p:pic>
        <p:nvPicPr>
          <p:cNvPr id="316420" name="Picture 4" descr="25050510_1210870015_kn28r"/>
          <p:cNvPicPr>
            <a:picLocks noChangeAspect="1" noChangeArrowheads="1"/>
          </p:cNvPicPr>
          <p:nvPr/>
        </p:nvPicPr>
        <p:blipFill>
          <a:blip r:embed="rId2" cstate="print"/>
          <a:srcRect r="50740"/>
          <a:stretch>
            <a:fillRect/>
          </a:stretch>
        </p:blipFill>
        <p:spPr bwMode="auto">
          <a:xfrm>
            <a:off x="5867400" y="2133600"/>
            <a:ext cx="2376488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6421" name="Rectangle 5"/>
          <p:cNvSpPr>
            <a:spLocks noChangeArrowheads="1"/>
          </p:cNvSpPr>
          <p:nvPr/>
        </p:nvSpPr>
        <p:spPr bwMode="auto">
          <a:xfrm>
            <a:off x="5724525" y="5300663"/>
            <a:ext cx="2846388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Иллюстрация Д.А. Белюкина </a:t>
            </a: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2988" y="1600200"/>
            <a:ext cx="3457575" cy="5257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1.3. Деревня.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Господский дом уединенный,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Горой от ветров огражденный,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Стоял над речкою. Вдали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Пред ним пестрели и цвели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Луга и нивы золотые,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Мелькали селы; здесь и там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Стада бродили по лугам,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сени расширял густые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Огромный, запущенный сад,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Приют задумчивых дриад </a:t>
            </a:r>
            <a:r>
              <a:rPr lang="en-US" sz="1600" b="1">
                <a:latin typeface="Monotype Corsiva" pitchFamily="66" charset="0"/>
              </a:rPr>
              <a:t>(2</a:t>
            </a:r>
            <a:r>
              <a:rPr lang="ru-RU" sz="1600" b="1">
                <a:latin typeface="Monotype Corsiva" pitchFamily="66" charset="0"/>
              </a:rPr>
              <a:t>, </a:t>
            </a:r>
            <a:r>
              <a:rPr lang="en-US" sz="1600" b="1">
                <a:latin typeface="Monotype Corsiva" pitchFamily="66" charset="0"/>
              </a:rPr>
              <a:t>I</a:t>
            </a:r>
            <a:r>
              <a:rPr lang="ru-RU" sz="1600" b="1">
                <a:latin typeface="Monotype Corsiva" pitchFamily="66" charset="0"/>
              </a:rPr>
              <a:t>).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2. Помещичий дом: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Почтенный замок был построен,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замки строиться должны: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Отменно прочен и спокоен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Во вкусе умной старины.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Везде высокие покои,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гостиной штофные обои,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Царей портреты на стенах,</a:t>
            </a:r>
            <a:endParaRPr lang="en-US" sz="16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печи в пестрых изразцах</a:t>
            </a:r>
            <a:r>
              <a:rPr lang="en-US" sz="1600" b="1">
                <a:latin typeface="Monotype Corsiva" pitchFamily="66" charset="0"/>
              </a:rPr>
              <a:t> (2</a:t>
            </a:r>
            <a:r>
              <a:rPr lang="ru-RU" sz="1600" b="1">
                <a:latin typeface="Monotype Corsiva" pitchFamily="66" charset="0"/>
              </a:rPr>
              <a:t>, </a:t>
            </a:r>
            <a:r>
              <a:rPr lang="en-US" sz="1600" b="1">
                <a:latin typeface="Monotype Corsiva" pitchFamily="66" charset="0"/>
              </a:rPr>
              <a:t>II</a:t>
            </a:r>
            <a:r>
              <a:rPr lang="ru-RU" sz="1600" b="1">
                <a:latin typeface="Monotype Corsiva" pitchFamily="66" charset="0"/>
              </a:rPr>
              <a:t>).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</p:txBody>
      </p:sp>
      <p:pic>
        <p:nvPicPr>
          <p:cNvPr id="315397" name="Picture 5" descr="«Евгений Онегин». Глава 5. «Снег выпал только в январе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2133600"/>
            <a:ext cx="4608513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88913"/>
            <a:ext cx="79883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017963" cy="4637088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3. Внутренние помещения: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а) кабинет Онегина в  Петербурге: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Янтарь на трубках Цареграда,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Фарфор и бронза на столе,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И, чувств изнеженных отрада,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Духи в граненом хрустале;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Гребенки, пилочки стальные,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Прямые ножницы, кривые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щетки тридцати родов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для ногтей и для зубов (1, XXIV)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б) кабинет Онегина в деревне: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…стол с померкшею лампадой,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груда книг, и под окном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ровать, покрытая ковром,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вид в окно сквозь сумрак лунный,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этот бледный полусвет,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лорда Байрона портрет,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И столбик с куклою чугунной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Под шляпой с пасмурным челом,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>
                <a:latin typeface="Monotype Corsiva" pitchFamily="66" charset="0"/>
              </a:rPr>
              <a:t>С руками, сжатыми крестом (7, </a:t>
            </a:r>
            <a:r>
              <a:rPr lang="en-US" sz="1200" b="1">
                <a:latin typeface="Monotype Corsiva" pitchFamily="66" charset="0"/>
              </a:rPr>
              <a:t>XiX)/</a:t>
            </a:r>
            <a:r>
              <a:rPr lang="ru-RU" sz="1200" b="1">
                <a:latin typeface="Monotype Corsiva" pitchFamily="66" charset="0"/>
              </a:rPr>
              <a:t>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200" b="1">
              <a:latin typeface="Monotype Corsiva" pitchFamily="66" charset="0"/>
            </a:endParaRPr>
          </a:p>
        </p:txBody>
      </p:sp>
      <p:pic>
        <p:nvPicPr>
          <p:cNvPr id="314372" name="Picture 4" descr="«Евгений Онегин». Глава 1. Кабинет Онегина. Художник Е. Самокиш-Судковская. 1900-е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2133600"/>
            <a:ext cx="27336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4373" name="Rectangle 5"/>
          <p:cNvSpPr>
            <a:spLocks noChangeArrowheads="1"/>
          </p:cNvSpPr>
          <p:nvPr/>
        </p:nvSpPr>
        <p:spPr bwMode="auto">
          <a:xfrm>
            <a:off x="5183188" y="5229225"/>
            <a:ext cx="3960812" cy="730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1.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Кабинет Онегина.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Е. Самокиш-Судковская. 1900-е 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4537075" cy="4535487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V</a:t>
            </a:r>
            <a:r>
              <a:rPr lang="ru-RU" sz="1600"/>
              <a:t>. День светского человека, свободного от служебных обязанностей.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1. Утренний туалет.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2. Прогулка: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	</a:t>
            </a:r>
            <a:r>
              <a:rPr lang="ru-RU" sz="1400" b="1">
                <a:latin typeface="Monotype Corsiva" pitchFamily="66" charset="0"/>
              </a:rPr>
              <a:t>Надев широкий боливар,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Онегин едет на бульвар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И там гуляет на просторе,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Пока недремлющий брегет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Не прозвонит ему обед (1, </a:t>
            </a:r>
            <a:r>
              <a:rPr lang="en-US" sz="1400" b="1">
                <a:latin typeface="Monotype Corsiva" pitchFamily="66" charset="0"/>
              </a:rPr>
              <a:t>XV</a:t>
            </a:r>
            <a:r>
              <a:rPr lang="ru-RU" sz="1400" b="1">
                <a:latin typeface="Monotype Corsiva" pitchFamily="66" charset="0"/>
              </a:rPr>
              <a:t>).</a:t>
            </a:r>
            <a:r>
              <a:rPr lang="ru-RU" sz="1600"/>
              <a:t>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3. Обед:</a:t>
            </a:r>
            <a:endParaRPr lang="en-US" sz="1600"/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К Talon  помчался: он уверен,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Что там уж ждет его Каверин.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Вошел: и пробка в потолок,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Вина кометы брызнул ток;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Пред ним roast-beef окровавленный,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И трюфли, роскошь юных лет,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Французской кухни лучший цвет,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И Страсбурга пирог нетленный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	Меж сыром лимбургским живымИ ананасом золотым (1, </a:t>
            </a:r>
            <a:r>
              <a:rPr lang="en-US" sz="1400" b="1">
                <a:latin typeface="Monotype Corsiva" pitchFamily="66" charset="0"/>
              </a:rPr>
              <a:t>XVI</a:t>
            </a:r>
            <a:r>
              <a:rPr lang="ru-RU" sz="1400" b="1">
                <a:latin typeface="Monotype Corsiva" pitchFamily="66" charset="0"/>
              </a:rPr>
              <a:t>)..</a:t>
            </a:r>
            <a:r>
              <a:rPr lang="ru-RU" sz="1600"/>
              <a:t> 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endParaRPr lang="ru-RU" sz="1600"/>
          </a:p>
        </p:txBody>
      </p:sp>
      <p:sp>
        <p:nvSpPr>
          <p:cNvPr id="317445" name="Rectangle 5"/>
          <p:cNvSpPr>
            <a:spLocks noChangeArrowheads="1"/>
          </p:cNvSpPr>
          <p:nvPr/>
        </p:nvSpPr>
        <p:spPr bwMode="auto">
          <a:xfrm>
            <a:off x="0" y="1630363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17447" name="Picture 7" descr="«Евгений Онегин» Глава 1. «К Talon помчался». Художник Н. Кузьмин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940425" y="1989138"/>
            <a:ext cx="2371725" cy="3095625"/>
          </a:xfrm>
          <a:prstGeom prst="rect">
            <a:avLst/>
          </a:prstGeom>
          <a:noFill/>
        </p:spPr>
      </p:pic>
      <p:sp>
        <p:nvSpPr>
          <p:cNvPr id="317449" name="Rectangle 9"/>
          <p:cNvSpPr>
            <a:spLocks noChangeArrowheads="1"/>
          </p:cNvSpPr>
          <p:nvPr/>
        </p:nvSpPr>
        <p:spPr bwMode="auto">
          <a:xfrm>
            <a:off x="5940425" y="5229225"/>
            <a:ext cx="2952750" cy="730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 Глава 1.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«К Talon помчался».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089400" cy="45307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4. Театр: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b="1">
              <a:latin typeface="Monotype Corsiva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Театр уж полон; ложи блещут;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Партер и кресла - все кипит;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райке нетерпеливо плещут,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И, взвившись, занавес шумит.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Блистательна, полувоздушна,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Смычку волшебному послушна,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Толпою нимф окружена,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Стоит Истомина; она,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Одной ногой касаясь пола,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Другою медленно кружит,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вдруг прыжок, и вдруг летит,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Летит, как пух от уст Эола;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То стан совьет, то разовьет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быстрой ножкой ножку бьет (1, </a:t>
            </a:r>
            <a:r>
              <a:rPr lang="en-US" sz="1800" b="1">
                <a:latin typeface="Monotype Corsiva" pitchFamily="66" charset="0"/>
              </a:rPr>
              <a:t>XX</a:t>
            </a:r>
            <a:r>
              <a:rPr lang="ru-RU" sz="1800" b="1">
                <a:latin typeface="Monotype Corsiva" pitchFamily="66" charset="0"/>
              </a:rPr>
              <a:t>). </a:t>
            </a:r>
          </a:p>
        </p:txBody>
      </p:sp>
      <p:pic>
        <p:nvPicPr>
          <p:cNvPr id="318468" name="Picture 4" descr="«Евгений Онегин» Глава 1. «Непостоянный обожатель очаровательных актрис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1989138"/>
            <a:ext cx="238125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8469" name="Rectangle 5"/>
          <p:cNvSpPr>
            <a:spLocks noChangeArrowheads="1"/>
          </p:cNvSpPr>
          <p:nvPr/>
        </p:nvSpPr>
        <p:spPr bwMode="auto">
          <a:xfrm>
            <a:off x="5651500" y="5637213"/>
            <a:ext cx="3168650" cy="974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 Глава 1. «Непостоянный обожатель очаровательных актрис».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  <a:r>
              <a:rPr lang="ru-RU" sz="1600"/>
              <a:t> 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557338"/>
            <a:ext cx="4392612" cy="44640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/>
              <a:t>5. Бал:</a:t>
            </a:r>
          </a:p>
          <a:p>
            <a:pPr>
              <a:buFont typeface="Wingdings" pitchFamily="2" charset="2"/>
              <a:buNone/>
            </a:pPr>
            <a:r>
              <a:rPr lang="ru-RU" sz="2400"/>
              <a:t>	</a:t>
            </a:r>
            <a:r>
              <a:rPr lang="ru-RU" sz="2000" b="1">
                <a:latin typeface="Monotype Corsiva" pitchFamily="66" charset="0"/>
              </a:rPr>
              <a:t>Полна народу зала;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Музыка уж греметь устала;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Толпа мазуркой занята;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Кругом и шум и теснота;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Бренчат кавалергарда шпоры;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Летают ножки милых дам;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По их пленительным следам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Летают пламенные взоры,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И ревом скрыпок заглушен</a:t>
            </a:r>
          </a:p>
          <a:p>
            <a:pPr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	Ревнивый шепот модных жен (1, </a:t>
            </a:r>
            <a:r>
              <a:rPr lang="en-US" sz="2000" b="1">
                <a:latin typeface="Monotype Corsiva" pitchFamily="66" charset="0"/>
              </a:rPr>
              <a:t>XXVIII</a:t>
            </a:r>
            <a:r>
              <a:rPr lang="ru-RU" sz="2000" b="1">
                <a:latin typeface="Monotype Corsiva" pitchFamily="66" charset="0"/>
              </a:rPr>
              <a:t>).</a:t>
            </a:r>
            <a:r>
              <a:rPr lang="ru-RU" sz="2400"/>
              <a:t> </a:t>
            </a:r>
            <a:r>
              <a:rPr lang="ru-RU" sz="2000" b="1">
                <a:latin typeface="Monotype Corsiva" pitchFamily="66" charset="0"/>
              </a:rPr>
              <a:t>.</a:t>
            </a:r>
          </a:p>
        </p:txBody>
      </p:sp>
      <p:pic>
        <p:nvPicPr>
          <p:cNvPr id="319492" name="Picture 4" descr="25050534_1210869826_kn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1773238"/>
            <a:ext cx="299878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700213"/>
            <a:ext cx="3944937" cy="413385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VI</a:t>
            </a:r>
            <a:r>
              <a:rPr lang="ru-RU" sz="1600"/>
              <a:t>. Дуэль: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«Теперь сходитесь«. Хладнокровно,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Еще не целя, два врага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Походкой твердой, тихо, ровно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Четыре перешли шага,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Четыре смертные ступени.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Свой пистолет тогда Евгений,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Не преставая наступать,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Стал первый тихо подымать.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Вот пять шагов еще ступили,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И Ленский, жмуря левый глаз,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Стал также целить - но как раз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Онегин выстрелил... (6, </a:t>
            </a:r>
            <a:r>
              <a:rPr lang="en-US" sz="2000" b="1">
                <a:latin typeface="Monotype Corsiva" pitchFamily="66" charset="0"/>
              </a:rPr>
              <a:t>XXX)</a:t>
            </a:r>
            <a:endParaRPr lang="ru-RU" sz="2000" b="1">
              <a:latin typeface="Monotype Corsiva" pitchFamily="66" charset="0"/>
            </a:endParaRPr>
          </a:p>
        </p:txBody>
      </p:sp>
      <p:pic>
        <p:nvPicPr>
          <p:cNvPr id="323588" name="Picture 4" descr="25050480_1210869408_IRepin_akvarel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1989138"/>
            <a:ext cx="4103687" cy="308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3589" name="Rectangle 5"/>
          <p:cNvSpPr>
            <a:spLocks noChangeArrowheads="1"/>
          </p:cNvSpPr>
          <p:nvPr/>
        </p:nvSpPr>
        <p:spPr bwMode="auto">
          <a:xfrm>
            <a:off x="5580063" y="5373688"/>
            <a:ext cx="2001837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И. Е. Репин, акварель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88913"/>
            <a:ext cx="7772400" cy="1143000"/>
          </a:xfrm>
        </p:spPr>
        <p:txBody>
          <a:bodyPr/>
          <a:lstStyle/>
          <a:p>
            <a:r>
              <a:rPr lang="ru-RU" sz="3800" b="1">
                <a:latin typeface="Monotype Corsiva" pitchFamily="66" charset="0"/>
              </a:rPr>
              <a:t>Очерк дворянского быта онегинской поры</a:t>
            </a:r>
          </a:p>
        </p:txBody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787900" y="1628775"/>
            <a:ext cx="4033838" cy="5040313"/>
          </a:xfrm>
        </p:spPr>
        <p:txBody>
          <a:bodyPr/>
          <a:lstStyle/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1600"/>
              <a:t>VII</a:t>
            </a:r>
            <a:r>
              <a:rPr lang="ru-RU" sz="1600"/>
              <a:t>. Средства передвижения. Дорога: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Так думал молодой повеса,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Летя в пыли на почтовых...(1,</a:t>
            </a:r>
            <a:r>
              <a:rPr lang="en-US" sz="1600" b="1">
                <a:latin typeface="Monotype Corsiva" pitchFamily="66" charset="0"/>
              </a:rPr>
              <a:t>II)$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endParaRPr lang="en-US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 темно: в санки он садится.</a:t>
            </a:r>
            <a:endParaRPr lang="en-US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"Пади, пади!" - раздался крик;</a:t>
            </a:r>
            <a:endParaRPr lang="en-US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Морозной пылью серебрится</a:t>
            </a:r>
            <a:endParaRPr lang="en-US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Его бобровый воротник</a:t>
            </a:r>
            <a:r>
              <a:rPr lang="en-US" sz="1600" b="1">
                <a:latin typeface="Monotype Corsiva" pitchFamily="66" charset="0"/>
              </a:rPr>
              <a:t> (XVI)$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en-US" sz="1600" b="1">
                <a:latin typeface="Monotype Corsiva" pitchFamily="66" charset="0"/>
              </a:rPr>
              <a:t> </a:t>
            </a:r>
            <a:endParaRPr lang="ru-RU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 нас теперь не то в предмете: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Мы лучше поспешим на бал,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Куда стремглав в ямской карете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 мой Онегин поскакал </a:t>
            </a:r>
            <a:r>
              <a:rPr lang="en-US" sz="1600" b="1">
                <a:latin typeface="Monotype Corsiva" pitchFamily="66" charset="0"/>
              </a:rPr>
              <a:t>(XXVII)$</a:t>
            </a:r>
            <a:endParaRPr lang="ru-RU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…К несчастью, Ларина тащилась,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Боясь прогонов дорогих,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 на почтовых, на своих,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наша дева насладилась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Дорожной скукою вполне:</a:t>
            </a:r>
          </a:p>
          <a:p>
            <a:pPr marL="179388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Семь суток ехали оне (7, </a:t>
            </a:r>
            <a:r>
              <a:rPr lang="en-US" sz="1600" b="1">
                <a:latin typeface="Monotype Corsiva" pitchFamily="66" charset="0"/>
              </a:rPr>
              <a:t>XXVII)</a:t>
            </a:r>
            <a:r>
              <a:rPr lang="ru-RU" sz="1600" b="1">
                <a:latin typeface="Monotype Corsiva" pitchFamily="66" charset="0"/>
              </a:rPr>
              <a:t>.</a:t>
            </a:r>
          </a:p>
        </p:txBody>
      </p:sp>
      <p:pic>
        <p:nvPicPr>
          <p:cNvPr id="324612" name="Picture 4" descr="«Евгений Онегин». Глава 7. «Зато зимы порой холодной езда приятна и легка». Художник Н. Ку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916113"/>
            <a:ext cx="3240087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4613" name="Rectangle 5"/>
          <p:cNvSpPr>
            <a:spLocks noChangeArrowheads="1"/>
          </p:cNvSpPr>
          <p:nvPr/>
        </p:nvSpPr>
        <p:spPr bwMode="auto">
          <a:xfrm>
            <a:off x="827088" y="4757738"/>
            <a:ext cx="2808287" cy="9429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7.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«Зато зимы порой холодной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езда приятна и легка».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Авторские отступления </a:t>
            </a:r>
          </a:p>
        </p:txBody>
      </p:sp>
      <p:sp>
        <p:nvSpPr>
          <p:cNvPr id="328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/>
              <a:t>Основные виды авторских отступлений в романе:</a:t>
            </a:r>
          </a:p>
          <a:p>
            <a:pPr marL="0" indent="0">
              <a:lnSpc>
                <a:spcPct val="90000"/>
              </a:lnSpc>
            </a:pPr>
            <a:r>
              <a:rPr lang="ru-RU"/>
              <a:t>лирические и лирико-философские;</a:t>
            </a:r>
          </a:p>
          <a:p>
            <a:pPr marL="0" indent="0">
              <a:lnSpc>
                <a:spcPct val="90000"/>
              </a:lnSpc>
            </a:pPr>
            <a:r>
              <a:rPr lang="ru-RU"/>
              <a:t>проникнутые духом литературной полемики;</a:t>
            </a:r>
          </a:p>
          <a:p>
            <a:pPr marL="0" indent="0">
              <a:lnSpc>
                <a:spcPct val="90000"/>
              </a:lnSpc>
            </a:pPr>
            <a:r>
              <a:rPr lang="ru-RU"/>
              <a:t>содержащие авторскую иронию по поводу чуждых ему представлений о жизни;</a:t>
            </a:r>
          </a:p>
          <a:p>
            <a:pPr marL="0" indent="0">
              <a:lnSpc>
                <a:spcPct val="90000"/>
              </a:lnSpc>
            </a:pPr>
            <a:r>
              <a:rPr lang="ru-RU"/>
              <a:t>отступления, представляющие Автора как петербургского поэта, современника героев романа.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800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4663" y="1700213"/>
            <a:ext cx="4321175" cy="43195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600" b="1"/>
              <a:t>1</a:t>
            </a:r>
            <a:r>
              <a:rPr lang="ru-RU" sz="1600" b="1"/>
              <a:t>. Лирические и лирико-философские отступления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О театре: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Волшебный край! там в стары годы,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Сатиры смелый властелин,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Блистал Фонвизин, друг свободы,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И переимчивый Княжнин;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Там Озеров невольны дани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Народных слез, рукоплесканий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С младой Семеновой делил;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Там наш Катенин воскресил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Корнеля гений величавый;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Там вывел колкий Шаховской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Своих комедий шумный рой,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Там и Дидло венчался славой,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Там, там под сению кулис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Младые дни мои неслись (1, XVIII).</a:t>
            </a:r>
            <a:r>
              <a:rPr lang="ru-RU" sz="1800"/>
              <a:t> </a:t>
            </a:r>
          </a:p>
        </p:txBody>
      </p:sp>
      <p:pic>
        <p:nvPicPr>
          <p:cNvPr id="329732" name="Picture 4" descr="«Евгений Онегин» Глава 1. «Непостоянный обожатель очаровательных актрис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1773238"/>
            <a:ext cx="2381250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9733" name="Rectangle 5"/>
          <p:cNvSpPr>
            <a:spLocks noChangeArrowheads="1"/>
          </p:cNvSpPr>
          <p:nvPr/>
        </p:nvSpPr>
        <p:spPr bwMode="auto">
          <a:xfrm>
            <a:off x="1187450" y="5229225"/>
            <a:ext cx="2952750" cy="13700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Евгений Онегин» Глава 1.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«Непостоянный обожатель очаровательных актрис».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3873500" cy="4637088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/>
              <a:t>1. Лирические и лирико-философские отступления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800" b="1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О балах: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Во дни веселий и желаний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был от балов без ума: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Верней нет места для признаний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для вручения письма.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 вы, почтенные супруги!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Вам предложу свои услуги;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Прошу мою заметить речь: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вас хочу предостеречь.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Вы также, маменьки, построже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За дочерьми смотрите вслед: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Держите прямо свой лорнет!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 то... не то, избави боже!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это потому пишу,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уж давно я не грешу (1, XXIX). 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56100" y="1773238"/>
            <a:ext cx="4305300" cy="4637087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1. Лирические и лирико-философские отступления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/>
              <a:t>О любви: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Замечу кстати: все поэты -Любви мечтательной друзья.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Бывало, милые предметы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Мне снились, и душа моя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Их образ тайный сохранила;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Их после муза оживила: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Так я, беспечен, воспевал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деву гор, мой идеал,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пленниц берегов Салгира.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Теперь от вас, мои друзья,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Вопрос нередко слышу я: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"О ком твоя вздыхает лира?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Кому, в толпе ревнивых дев,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Ты посвятил ее напев? (1, LVII) </a:t>
            </a:r>
          </a:p>
        </p:txBody>
      </p:sp>
      <p:pic>
        <p:nvPicPr>
          <p:cNvPr id="330756" name="Picture 4" descr="«Евгений Онегин». Глава 3. «Письмо Татьяны предо мною». Художник Н. Кузьмин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2205038"/>
            <a:ext cx="2716212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76825" y="1700213"/>
            <a:ext cx="3586163" cy="45656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Лирические и лирико-философские отступления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О женских ножках: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помню море пред грозою: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я завидовал волнам,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Бегущим бурной чередою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любовью лечь к ее ногам!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я желал тогда с волнами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Коснуться милых ног устами!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Нет, никогда средь пылких дней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Кипящей младости моей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не желал с таким мученьем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Лобзать уста младых Армид,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Иль розы пламенных ланит,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Иль перси, полные томленьем;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Нет, никогда порыв страстей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Так не терзал души моей! (1, XXXIII) </a:t>
            </a:r>
          </a:p>
        </p:txBody>
      </p:sp>
      <p:pic>
        <p:nvPicPr>
          <p:cNvPr id="331780" name="Picture 4" descr="«Евгений Онегин». Глава 1. «Как я завидовал волнам...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060575"/>
            <a:ext cx="2881313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1781" name="Rectangle 5"/>
          <p:cNvSpPr>
            <a:spLocks noChangeArrowheads="1"/>
          </p:cNvSpPr>
          <p:nvPr/>
        </p:nvSpPr>
        <p:spPr bwMode="auto">
          <a:xfrm>
            <a:off x="1619250" y="4797425"/>
            <a:ext cx="2663825" cy="1584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/>
            </a:r>
            <a:br>
              <a:rPr lang="ru-RU"/>
            </a:br>
            <a:r>
              <a:rPr lang="ru-RU" sz="1400"/>
              <a:t>«Евгений Онегин». Глава 1.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«Как я завидовал волнам...»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3944938" cy="4637088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1. Лирические и лирико-философские отступления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80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О свободе: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был рожден для жизни мирной,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Для деревенской тишины;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глуши звучнее голос лирный,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Живее творческие сны.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Досугам посвятясь невинным,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Брожу над озером пустынным,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far nientе мой закон.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каждым утром пробужден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Для сладкой неги и свободы: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Читаю мало, долго сплю,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Летучей славы не ловлю.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 так ли я в былые годы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Провел в бездействии, в тени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Мои счастливейшие дни? (1, LV)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endParaRPr lang="ru-RU" sz="1600" b="1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557338"/>
            <a:ext cx="4103688" cy="5300662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2. Авторские отступления, проникнутые духом литературной полемики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XI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Свой слог на важный лад настроя,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Бывало, пламенный творец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Являл нам своего героя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совершенства образец.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Он одарял предмет любимый,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Всегда неправедно гонимый,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Душой чувствительной, умом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привлекательным лицом.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Питая жар чистейшей страсти,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Всегда восторженный герой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Готов был жертвовать собой,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при конце последней части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Всегда наказан был порок,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Добру достойный был венок.</a:t>
            </a:r>
          </a:p>
        </p:txBody>
      </p:sp>
      <p:sp>
        <p:nvSpPr>
          <p:cNvPr id="335876" name="Rectangle 4"/>
          <p:cNvSpPr>
            <a:spLocks noChangeArrowheads="1"/>
          </p:cNvSpPr>
          <p:nvPr/>
        </p:nvSpPr>
        <p:spPr bwMode="auto">
          <a:xfrm>
            <a:off x="5364163" y="1989138"/>
            <a:ext cx="3095625" cy="20240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XII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А нынче все умы в тумане,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Мораль на нас наводит сон,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Порок любезен - и в романе,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там уж торжествует он (3)..</a:t>
            </a:r>
          </a:p>
          <a:p>
            <a:pPr marL="342900" indent="-342900">
              <a:buFont typeface="Wingdings" pitchFamily="2" charset="2"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3438" y="1773238"/>
            <a:ext cx="4017962" cy="44926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2. Авторские отступления, проникнутые духом литературной полемики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Спор о русском языке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 дай мне бог сойтись на бале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Иль при разъезде на крыльце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семинаристом в желтой шале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Иль с академиком в чепце!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уст румяных без улыбки,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Без грамматической ошибки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русской речи не люблю.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Быть может, на беду мою,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Красавиц новых поколенье,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Журналов вняв молящий глас,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 грамматике приучит нас;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Стихи введут в употребленье;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я... какое дело мне?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Я верен буду старине (3, XXVIII).</a:t>
            </a:r>
            <a:r>
              <a:rPr lang="ru-RU" sz="1800"/>
              <a:t> </a:t>
            </a:r>
          </a:p>
        </p:txBody>
      </p:sp>
      <p:pic>
        <p:nvPicPr>
          <p:cNvPr id="336900" name="Picture 4" descr="«Евгений Онегин». Глава 3. «Не дай мне Бог сойтись на бале иль при разъезде на крыльце с семинаристом в желтой шали иль с академиком в чепце!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1844675"/>
            <a:ext cx="27241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6901" name="Rectangle 5"/>
          <p:cNvSpPr>
            <a:spLocks noChangeArrowheads="1"/>
          </p:cNvSpPr>
          <p:nvPr/>
        </p:nvSpPr>
        <p:spPr bwMode="auto">
          <a:xfrm>
            <a:off x="1116013" y="5300663"/>
            <a:ext cx="3240087" cy="17954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«Евгений Онегин». Глава 3.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«Не дай мне Бог сойтись на бале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иль при разъезде на крыльце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с семинаристом в желтой шали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иль с академиком в чепце!»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400"/>
              <a:t>Художник Н. Кузьмин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/>
              <a:t> 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88913"/>
            <a:ext cx="7772400" cy="1143000"/>
          </a:xfrm>
        </p:spPr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84313"/>
            <a:ext cx="3743325" cy="5373687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600" b="1"/>
              <a:t>2. Авторские отступления, проникнутые духом литературной полемики</a:t>
            </a:r>
            <a:endParaRPr lang="ru-RU" sz="1800" b="1">
              <a:latin typeface="Monotype Corsiva" pitchFamily="66" charset="0"/>
            </a:endParaRP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XXXII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Но тише! Слышишь? Критик строгий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Повелевает сбросить нам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Элегии венок убогий,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нашей братье рифмачам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Кричит: "Да перестаньте плакать,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все одно и то же квакать,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Жалеть о прежнем, о былом: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Довольно, пойте о другом!"- 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Ты прав, и верно нам укажешь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Трубу, личину и кинжал,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мыслей мертвый капитал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Отвсюду воскресить прикажешь: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Не так ли, друг? - Ничуть. Куда!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"Пишите оды, господа, </a:t>
            </a:r>
          </a:p>
        </p:txBody>
      </p:sp>
      <p:sp>
        <p:nvSpPr>
          <p:cNvPr id="337924" name="Rectangle 4"/>
          <p:cNvSpPr>
            <a:spLocks noChangeArrowheads="1"/>
          </p:cNvSpPr>
          <p:nvPr/>
        </p:nvSpPr>
        <p:spPr bwMode="auto">
          <a:xfrm>
            <a:off x="4572000" y="1628775"/>
            <a:ext cx="4357688" cy="4714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/>
              <a:t>Полемика с «критиком строгим»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sz="1800" b="1">
              <a:latin typeface="Monotype Corsiva" pitchFamily="66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XXXIII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Как их писали в мощны годы,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Как было встарь заведено..."-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Одни торжественные оды!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И, полно, друг; не все ль равно?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Припомни, что сказал сатирик!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"Чужого толка" хитрый лирик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Ужели для тебя сносней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Унылых наших рифмачей? –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"Но все в элегии ничтожно;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Пустая цель ее жалка;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Меж тем цель оды высока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И благородна..." Тут бы можно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Поспорить нам, но я молчу: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>
                <a:latin typeface="Monotype Corsiva" pitchFamily="66" charset="0"/>
              </a:rPr>
              <a:t>Два века ссорить не хочу (4). 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557338"/>
            <a:ext cx="3816350" cy="504031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3. Авторские отступления, содержащие авторскую иронию по поводу чуждых ему представлений о жизни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Разочарование  в любви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Чем меньше женщину мы любим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Тем легче нравимся мы 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тем ее вернее губим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редь обольстительных сетей.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Разврат, бывало, хладнокровный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Наукой славился любовной,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Сам о себе везде трубя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наслаждаясь не любя.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эта важная забава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Достойна старых обезьян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Хваленых дедовских времян: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Ловласов обветшала слава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Со славой красных каблуков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величавых париков (4, VII). 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3944938" cy="4637088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/>
              <a:t>2. Авторские отступления, содержащие авторскую иронию по поводу чуждых ему представлений о жизни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Разочарование  в неверных любимых, друзьях, родных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Кого ж любить? Кому же верить?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не изменит нам один?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все дела, все речи мерит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Услужливо на наш аршин?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клеветы про нас не сеет?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нас заботливо лелеет?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Кому порок наш не беда?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не наскучит никогда?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Призрака суетный искатель,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Трудов напрасно не губя,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Любите самого себя,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Достопочтенный мой читатель!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Предмет достойный: ничего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Любезней, верно, нет его (4, XXII).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000" b="1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557338"/>
            <a:ext cx="4249737" cy="482441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3. Авторские отступления, содержащие авторскую иронию по поводу чуждых ему представлений о жизни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Ирония по поводу наивности, ограниченности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русских уездных барышень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Конечно, вы не раз видали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Уездной барышни альбом,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все подружки измарали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конца, с начала и кругом.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Сюда, назло правописанью,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Стихи без меры, по преданью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 знак дружбы верной внесены,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Уменьшены, продолжены.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На первом листике встречаешь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Qu'ecrirez-vous sur ces tablettes,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подпись: t. a v. Annеttе;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А на последнем прочитаешь: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"Кто любит более тебя,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Пусть пишет далее меня» (4, XXVII)I</a:t>
            </a:r>
            <a:r>
              <a:rPr lang="ru-RU" sz="1800"/>
              <a:t>. 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43438" y="1628775"/>
            <a:ext cx="4017962" cy="4637088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600" b="1"/>
              <a:t>3. Авторские отступления, содержащие авторскую иронию по поводу чуждых ему представлений о жизни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600" b="1"/>
              <a:t>Осуждение бесчувственности, неуважения к людям, неумения дружить: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endParaRPr lang="ru-RU" sz="1600" b="1"/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Но дружбы нет и той меж нами.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Все предрассудки истребя,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Мы почитаем всех нулями,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А единицами - себя.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Мы все глядим в Наполеоны;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Двуногих тварей миллионы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Для нас орудие одно;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Нам чувство дико и смешно (2, XIV). </a:t>
            </a:r>
          </a:p>
        </p:txBody>
      </p:sp>
      <p:pic>
        <p:nvPicPr>
          <p:cNvPr id="354308" name="Picture 4" descr="«Евгений Онегин». Глава 2. «Мы все глядим в Наполеоны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2133600"/>
            <a:ext cx="2162175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557338"/>
            <a:ext cx="4321175" cy="5040312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3. Авторские отступления, содержащие авторскую иронию по поводу чуждых ему представлений о жизни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/>
              <a:t>Неприятие Автором пошлости, лицемерия, зависти, недоброжелательства, душевной лени, разврата, замаскированных светской благовоспитанностью: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>
                <a:latin typeface="Monotype Corsiva" pitchFamily="66" charset="0"/>
              </a:rPr>
              <a:t>Блажен, кто смолоду был молод,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Блажен, кто вовремя созрел,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постепенно жизни холод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 летами вытерпеть умел;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странным снам не предавался,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черни светской не чуждался,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в двадцать лет был франт иль хват,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А в тридцать выгодно женат;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в пятьдесят освободился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От частных и других долгов,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Кто славы, денег и чинов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Спокойно в очередь добился,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 ком твердили целый век: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N. N. прекрасный человек (8,X). 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5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3944938" cy="5068888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3. Авторские отступления, содержащие авторскую иронию по поводу чуждых ему представлений о жизни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400"/>
              <a:t>Неприятие Автором пошлости, лицемерия, зависти, недоброжелательства, душевной лени, разврата, замаскированных светской благовоспитанностью:</a:t>
            </a:r>
            <a:endParaRPr lang="ru-RU" sz="1400" b="1">
              <a:latin typeface="Monotype Corsiva" pitchFamily="66" charset="0"/>
            </a:endParaRP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Но грустно думать, что напрасно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Была нам молодость дана,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изменяли ей всечасно,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обманула нас она;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наши лучшие желанья,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Что наши свежие мечтанья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Истлели быстрой чередой,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Как листья осенью гнилой.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Несносно видеть пред собою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Одних обедов длинный ряд,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Глядеть на жизнь, как на обряд,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вслед за чинною толпою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Идти, не разделяя с ней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Ни общих мнений, ни страстей (8, </a:t>
            </a:r>
            <a:r>
              <a:rPr lang="en-US" sz="1600" b="1">
                <a:latin typeface="Monotype Corsiva" pitchFamily="66" charset="0"/>
              </a:rPr>
              <a:t>XI</a:t>
            </a:r>
            <a:r>
              <a:rPr lang="ru-RU" sz="1600" b="1">
                <a:latin typeface="Monotype Corsiva" pitchFamily="66" charset="0"/>
              </a:rPr>
              <a:t>). 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089400" cy="52578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400" b="1"/>
              <a:t>4. Отступления, в которых Автор предстает как петербургский поэт, современник героев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400" b="1"/>
              <a:t>Юность поэта: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те дни, когда в садах Лицея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Я безмятежно расцветал,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Читал охотно Апулея,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А Цицерона не читал,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те дни в таинственных долинах,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Весной, при кликах лебединых,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Близ вод, сиявших в тишине,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Являться муза стала мне.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Моя студенческая келья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Вдруг озарилась: муза в ней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Открыла пир младых затей,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Воспела детские веселья,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славу нашей старины,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сердца трепетные сны (8, I). </a:t>
            </a:r>
          </a:p>
        </p:txBody>
      </p:sp>
      <p:pic>
        <p:nvPicPr>
          <p:cNvPr id="346116" name="Picture 4" descr="«Евгений Онегин». Глава 8. «В те дни, когда в садах Лицея я безмятежно расцветал...» Художник Н. Кузьмин. 1928–19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2349500"/>
            <a:ext cx="26289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4162425" cy="4565650"/>
          </a:xfrm>
        </p:spPr>
        <p:txBody>
          <a:bodyPr/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600" b="1"/>
              <a:t>4. Отступления, в которых Автор предстает как петербургский поэт, современник героев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1600" b="1"/>
              <a:t>Намек на «южную ссылку»: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Друзья Людмилы и Руслана!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С героем моего романа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Без предисловий, сей же час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Позвольте познакомить вас: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Онегин, добрый мой приятель,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Родился на брегах Невы,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Где, может быть, родились вы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Или блистали, мой читатель;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Там некогда гулял и я:</a:t>
            </a:r>
          </a:p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ru-RU" sz="2000" b="1">
                <a:latin typeface="Monotype Corsiva" pitchFamily="66" charset="0"/>
              </a:rPr>
              <a:t>Но вреден север для меня (1, </a:t>
            </a:r>
            <a:r>
              <a:rPr lang="en-US" sz="2000" b="1">
                <a:latin typeface="Monotype Corsiva" pitchFamily="66" charset="0"/>
              </a:rPr>
              <a:t>II</a:t>
            </a:r>
            <a:r>
              <a:rPr lang="ru-RU" sz="2000" b="1">
                <a:latin typeface="Monotype Corsiva" pitchFamily="66" charset="0"/>
              </a:rPr>
              <a:t>).</a:t>
            </a:r>
            <a:r>
              <a:rPr lang="ru-RU"/>
              <a:t> </a:t>
            </a:r>
          </a:p>
        </p:txBody>
      </p:sp>
      <p:pic>
        <p:nvPicPr>
          <p:cNvPr id="347140" name="Picture 4" descr="«Евгений Онегин» Глава 1. «Там некогда гулял и я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989138"/>
            <a:ext cx="310515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49775" y="1628775"/>
            <a:ext cx="4594225" cy="49974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4. Отступления, в которых Автор предстает как петербургский поэт, современник героев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/>
              <a:t>Жизнь в Михайловском: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Но я плоды моих мечтаний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гармонических затей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Читаю только старой няне,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Подруге юности моей,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Да после скучного обеда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Ко мне забредшего соседа,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Поймав нежданно за полу,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Душу трагедией в углу,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Или (но это кроме шуток),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Тоской и рифмами томим,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Бродя над озером моим,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Пугаю стадо диких уток: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Вняв пенью сладкозвучных строф,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Они слетают с берегов (4, XXXV).</a:t>
            </a:r>
            <a:r>
              <a:rPr lang="ru-RU" sz="1800"/>
              <a:t> </a:t>
            </a:r>
          </a:p>
        </p:txBody>
      </p:sp>
      <p:pic>
        <p:nvPicPr>
          <p:cNvPr id="348164" name="Picture 4" descr="«Евгений Онегин». Глава 4. «Тоской и рифмами томим, бродя над озером моим, пугаю стадо диких уток».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492375"/>
            <a:ext cx="3097212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00563" y="1700213"/>
            <a:ext cx="4233862" cy="46370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/>
              <a:t>4. Отступления, в которых Автор предстает как петербургский поэт, современник героев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200" b="1"/>
              <a:t>Прощание с юностью: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Познал я глас иных желаний,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Познал я новую печаль;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Для первых нет мне упований,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А старой мне печали жаль.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Мечты, мечты! где ваша сладость?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Где, вечная к ней рифма, младость?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Ужель и вправду наконец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Увял, увял ее венец?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Ужель и впрямь и в самом деле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Без элегических затей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Весна моих промчалась дней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(Что я шутя твердил доселе)?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И ей ужель возврата нет?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>
                <a:latin typeface="Monotype Corsiva" pitchFamily="66" charset="0"/>
              </a:rPr>
              <a:t>Ужель мне скоро тридцать лет? (6, XLIV)</a:t>
            </a:r>
            <a:r>
              <a:rPr lang="ru-RU" sz="1400"/>
              <a:t> </a:t>
            </a:r>
          </a:p>
        </p:txBody>
      </p:sp>
      <p:pic>
        <p:nvPicPr>
          <p:cNvPr id="349188" name="Picture 4" descr="«Евгений Онегин» Глава 6. «Мечты, мечты! где ваша сладость?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2492375"/>
            <a:ext cx="3097213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7772400" cy="1143000"/>
          </a:xfrm>
        </p:spPr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50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4233862" cy="4492625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/>
              <a:t>4. Отступления, в которых Автор предстает как петербургский поэт, современник героев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/>
              <a:t>Воспоминания о Москве: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Ах, братцы! как я был доволен,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Когда церквей и колоколен,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Садов, чертогов полукруг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Открылся предо мною вдруг!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Как часто в горестной разлуке,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В моей блуждающей судьбе,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Москва, я думал о тебе!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Москва... как много в этом звуке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Для сердца русского слилось!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Как много в нем отозвалось! (7, XXXVI) </a:t>
            </a:r>
          </a:p>
        </p:txBody>
      </p:sp>
      <p:pic>
        <p:nvPicPr>
          <p:cNvPr id="350212" name="Picture 4" descr="«Евгений Онегин». Глава 7. «Ах, братцы! как я был доволен, когда церквей и колоколен, садов, чертогов полукруг открылся предо мною вдруг!» Художник Н. Кузьми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2133600"/>
            <a:ext cx="27527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latin typeface="Monotype Corsiva" pitchFamily="66" charset="0"/>
              </a:rPr>
              <a:t>Авторские отступления</a:t>
            </a:r>
          </a:p>
        </p:txBody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3944938" cy="4997450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4. Отступления, в которых Автор предстает как петербургский поэт, современник героев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/>
              <a:t>Прощание Автора сгероями и с читателем: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Но те, которым в дружной встрече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Я строфы первые читал...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Иных уж нет, а те далече,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Как Сади некогда сказал.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Без них Онегин дорисован.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А та, с которой образован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Татьяны милый идеал...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 много, много рок отъял!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Блажен, кто праздник жизни рано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Оставил, не допив до дна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Бокала полного вина,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Кто не дочел ее романа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И вдруг умел расстаться с ним,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>
                <a:latin typeface="Monotype Corsiva" pitchFamily="66" charset="0"/>
              </a:rPr>
              <a:t>Как я с Онегиным моим (8, LI).</a:t>
            </a:r>
            <a:r>
              <a:rPr lang="ru-RU" sz="1800"/>
              <a:t> </a:t>
            </a:r>
          </a:p>
        </p:txBody>
      </p:sp>
      <p:pic>
        <p:nvPicPr>
          <p:cNvPr id="351236" name="Picture 4" descr="one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205038"/>
            <a:ext cx="2447925" cy="3384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folHlink"/>
          </a:buClr>
          <a:buSzPct val="90000"/>
          <a:buFont typeface="Wingdings" pitchFamily="2" charset="2"/>
          <a:buChar char="n"/>
          <a:tabLst/>
          <a:defRPr kumimoji="0" lang="ru-RU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folHlink"/>
          </a:buClr>
          <a:buSzPct val="90000"/>
          <a:buFont typeface="Wingdings" pitchFamily="2" charset="2"/>
          <a:buChar char="n"/>
          <a:tabLst/>
          <a:defRPr kumimoji="0" lang="ru-RU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4546</TotalTime>
  <Words>9073</Words>
  <Application>Microsoft Office PowerPoint</Application>
  <PresentationFormat>Экран (4:3)</PresentationFormat>
  <Paragraphs>1493</Paragraphs>
  <Slides>123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123</vt:i4>
      </vt:variant>
    </vt:vector>
  </HeadingPairs>
  <TitlesOfParts>
    <vt:vector size="124" baseType="lpstr">
      <vt:lpstr>Слои</vt:lpstr>
      <vt:lpstr>Александр Сергеевич Пушкин</vt:lpstr>
      <vt:lpstr>История создания Краткая справка</vt:lpstr>
      <vt:lpstr>Общий план издания с пометками основных дат работы, составленный  А.С. Пушкиным по окончании работы над «Евгением Онегиным»</vt:lpstr>
      <vt:lpstr>Слайд 4</vt:lpstr>
      <vt:lpstr>История создания Структура романа</vt:lpstr>
      <vt:lpstr>История создания Структура романа</vt:lpstr>
      <vt:lpstr>История создания Структура романа</vt:lpstr>
      <vt:lpstr>Ход работы над текстом</vt:lpstr>
      <vt:lpstr>Ход работы над текстом</vt:lpstr>
      <vt:lpstr>Ход работы над текстом</vt:lpstr>
      <vt:lpstr>Ход работы над текстом</vt:lpstr>
      <vt:lpstr>Своеобразие жанра Замысел</vt:lpstr>
      <vt:lpstr>Своеобразие жанра Замысел</vt:lpstr>
      <vt:lpstr>Джорж Гордон Ноэл Байрон Информационная справка</vt:lpstr>
      <vt:lpstr>Джорж Гордон Ноэл Байрон Информационная справка</vt:lpstr>
      <vt:lpstr>Джорж Гордон Ноэл Байрон Информационная справка</vt:lpstr>
      <vt:lpstr>  Своеобразие жанра Черты, объединяющие произведения Пушкина и Байрона </vt:lpstr>
      <vt:lpstr>Своеобразие жанра Различия между ”Евгением Онегиным”  и ”Дон Жуаном”</vt:lpstr>
      <vt:lpstr>Своеобразие жанра  «Роман в стихах», «большое стихотворение»,  «роман-стихотворение» </vt:lpstr>
      <vt:lpstr>Посвящение  Петр Александрович Плетнев.  Информационная справка</vt:lpstr>
      <vt:lpstr> Своеобразие жанра  Принцип фрагментарности Поэтический «альбом» </vt:lpstr>
      <vt:lpstr>Своеобразие жанра  «Собранье пестрых глав». Посвящение</vt:lpstr>
      <vt:lpstr> Своеобразие жанра  Принцип фрагментарности Поэтический «альбом» </vt:lpstr>
      <vt:lpstr>Своеобразие жанра  «Свободный роман»</vt:lpstr>
      <vt:lpstr>Основные принципы  построения романа</vt:lpstr>
      <vt:lpstr>Принцип противоречий  Столкновение замысла и воплощения</vt:lpstr>
      <vt:lpstr>Принцип противоречий  Столкновение различных характеристик персонажей в разных главах и строфах</vt:lpstr>
      <vt:lpstr>Принцип противоречий  Столкновение текста и авторского к нему комментария </vt:lpstr>
      <vt:lpstr>Принцип противоречий  Ироническая омонимия </vt:lpstr>
      <vt:lpstr>Принцип импровизационного повествования, сюжетной «многовариантности»</vt:lpstr>
      <vt:lpstr>Принцип импровизационного повествования, сюжетной «многовариантности»</vt:lpstr>
      <vt:lpstr>Принцип умолчания о событиях  или их простого перечисления:</vt:lpstr>
      <vt:lpstr>Принцип умолчания о событиях  или их простого перечисления</vt:lpstr>
      <vt:lpstr>Принцип умолчания о событиях  или их простого перечисления:</vt:lpstr>
      <vt:lpstr>Сюжет и время романа «Евгений Онегин» и роман-хроника</vt:lpstr>
      <vt:lpstr>Сюжет и время романа  Внутренняя хронология «Евгения Онегина»</vt:lpstr>
      <vt:lpstr>Сюжет и время романа  Внутренняя хронология «Евгения Онегина»</vt:lpstr>
      <vt:lpstr>Сюжет и время романа  Внутренняя хронология «Евгения Онегина»</vt:lpstr>
      <vt:lpstr>Сюжет и время романа  Внутренняя хронология «Евгения Онегина»</vt:lpstr>
      <vt:lpstr>Сюжет и время романа  «Евгений Онегин» и драматические сцены</vt:lpstr>
      <vt:lpstr>«Чужая речь» в романе </vt:lpstr>
      <vt:lpstr>«Чужая речь» в романе</vt:lpstr>
      <vt:lpstr>«Чужая речь» в романе</vt:lpstr>
      <vt:lpstr>«Чужая речь» в романе</vt:lpstr>
      <vt:lpstr>«Чужая речь» в романе</vt:lpstr>
      <vt:lpstr>«Чужая речь» в романе</vt:lpstr>
      <vt:lpstr>«Чужая речь» в романе</vt:lpstr>
      <vt:lpstr>«Чужая речь» и собственное повествование Автора в романе</vt:lpstr>
      <vt:lpstr>«Чужая речь» в романе</vt:lpstr>
      <vt:lpstr>«Чужая речь» и собственное повествование Автора в романе</vt:lpstr>
      <vt:lpstr>Стилистическая полифония «Роман требует болтовни»</vt:lpstr>
      <vt:lpstr>Стилистическая полифония</vt:lpstr>
      <vt:lpstr>Стилистическая полифония  Анализ XL строфы 4 главы</vt:lpstr>
      <vt:lpstr>Композиция и архитектоника романа</vt:lpstr>
      <vt:lpstr>Онегинская строфа</vt:lpstr>
      <vt:lpstr>Онегинская строфа Способ рифмовки</vt:lpstr>
      <vt:lpstr>Онегинская строфа Способ рифмовки</vt:lpstr>
      <vt:lpstr>Онегинская строфа  На примере анализа LVI строфы 1 главы</vt:lpstr>
      <vt:lpstr>Онегинская строфа  На примере анализа LVI строфы 1 главы</vt:lpstr>
      <vt:lpstr>Онегинская строфа Переносы (анжанбеманы)</vt:lpstr>
      <vt:lpstr>Онегинская строфа Переносы (анжанбеманы)</vt:lpstr>
      <vt:lpstr>Онегинская строфа Переносы (анжанбеманы)</vt:lpstr>
      <vt:lpstr>Онегинская строфа Переносы (анжанбеманы)</vt:lpstr>
      <vt:lpstr>Онегинская строфа Переносы (анжанбеманы)</vt:lpstr>
      <vt:lpstr>Принцип композиционной симметрии</vt:lpstr>
      <vt:lpstr>Темы сочинений</vt:lpstr>
      <vt:lpstr>«Лишний человек»</vt:lpstr>
      <vt:lpstr>Средства создания образа главного героя в романе А.С. Пушкина «Евгений Онегин»: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«Уж не пародия ли он»: Онегин в кругу  литературных героев эпохи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Очерк дворянского быта онегинской поры</vt:lpstr>
      <vt:lpstr>Авторские отступления 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  <vt:lpstr>Авторские отступления</vt:lpstr>
    </vt:vector>
  </TitlesOfParts>
  <Company>гимназия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ЛК</dc:creator>
  <cp:lastModifiedBy>Windows User</cp:lastModifiedBy>
  <cp:revision>470</cp:revision>
  <dcterms:created xsi:type="dcterms:W3CDTF">2010-01-02T10:29:33Z</dcterms:created>
  <dcterms:modified xsi:type="dcterms:W3CDTF">2021-04-15T06:47:48Z</dcterms:modified>
</cp:coreProperties>
</file>