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gif" ContentType="image/gif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2" r:id="rId3"/>
    <p:sldId id="256" r:id="rId4"/>
    <p:sldId id="293" r:id="rId5"/>
    <p:sldId id="273" r:id="rId6"/>
    <p:sldId id="257" r:id="rId7"/>
    <p:sldId id="283" r:id="rId8"/>
    <p:sldId id="262" r:id="rId9"/>
    <p:sldId id="264" r:id="rId10"/>
    <p:sldId id="263" r:id="rId11"/>
    <p:sldId id="259" r:id="rId12"/>
    <p:sldId id="291" r:id="rId13"/>
    <p:sldId id="292" r:id="rId14"/>
    <p:sldId id="284" r:id="rId15"/>
    <p:sldId id="277" r:id="rId16"/>
    <p:sldId id="285" r:id="rId17"/>
    <p:sldId id="286" r:id="rId18"/>
    <p:sldId id="287" r:id="rId19"/>
    <p:sldId id="288" r:id="rId20"/>
    <p:sldId id="276" r:id="rId21"/>
    <p:sldId id="294" r:id="rId22"/>
    <p:sldId id="289" r:id="rId23"/>
    <p:sldId id="275" r:id="rId24"/>
    <p:sldId id="261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6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jpeg"/><Relationship Id="rId7" Type="http://schemas.openxmlformats.org/officeDocument/2006/relationships/image" Target="../media/image11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wmv"/><Relationship Id="rId1" Type="http://schemas.microsoft.com/office/2007/relationships/media" Target="../media/media2.wmv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.allday.ru/94/25/1b/1292951462_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3"/>
          <a:stretch/>
        </p:blipFill>
        <p:spPr bwMode="auto">
          <a:xfrm>
            <a:off x="0" y="-3390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2201623"/>
            <a:ext cx="6983164" cy="2259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Открытый урок по обучению грамоте в первом классе: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«Изучаем звуки,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буквы и их написание».</a:t>
            </a:r>
            <a:endParaRPr lang="ru-RU" sz="32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59632" y="620688"/>
            <a:ext cx="6806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МБОУ «Школа № 115» Авиастроительного </a:t>
            </a:r>
            <a:r>
              <a:rPr lang="ru-RU" dirty="0" err="1" smtClean="0"/>
              <a:t>го</a:t>
            </a:r>
            <a:r>
              <a:rPr lang="ru-RU" dirty="0" smtClean="0"/>
              <a:t> района города Казани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860032" y="5013176"/>
            <a:ext cx="415171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Подготовила: Учитель начальной школы</a:t>
            </a:r>
          </a:p>
          <a:p>
            <a:r>
              <a:rPr lang="ru-RU" dirty="0" smtClean="0"/>
              <a:t>Элина Викторовна Миронова</a:t>
            </a:r>
          </a:p>
          <a:p>
            <a:r>
              <a:rPr lang="ru-RU" dirty="0" smtClean="0"/>
              <a:t>Высшая категория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113663" y="6309320"/>
            <a:ext cx="20425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Казань 2021-2022.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5799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.allday.ru/94/25/1b/1292951462_4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3"/>
          <a:stretch/>
        </p:blipFill>
        <p:spPr bwMode="auto">
          <a:xfrm>
            <a:off x="0" y="-3390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Сумки и аксессуары ручной работы. Ярмарка Мастеров - ручная работа. Купить &quot;Неизвестный в дупле&quot;, экосумка. Handmade. Экосумка, сумка из льна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6" t="10597" r="16572" b="7378"/>
          <a:stretch/>
        </p:blipFill>
        <p:spPr bwMode="auto">
          <a:xfrm>
            <a:off x="3639503" y="0"/>
            <a:ext cx="5504497" cy="6467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2797641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этой букве нет угла,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Оттого она кругла.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того она кругла,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Покатиться бы могла.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старом дереве дупло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Ну, совсем как буква…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724128" y="2797641"/>
            <a:ext cx="30963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endParaRPr lang="ru-RU" sz="16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Голос 143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95868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581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15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3548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548"/>
                            </p:stCondLst>
                            <p:childTnLst>
                              <p:par>
                                <p:cTn id="26" presetID="8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548"/>
                            </p:stCondLst>
                            <p:childTnLst>
                              <p:par>
                                <p:cTn id="35" presetID="6" presetClass="emph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  <p:bldP spid="4" grpId="1"/>
      <p:bldP spid="4" grpId="2"/>
      <p:bldP spid="4" grpId="3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klassnye-chasy.ru/userfiles/image/bukva-zvuk-o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86"/>
            <a:ext cx="9144000" cy="6839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267744" y="5445224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Тема урока: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604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Лика\Desktop\Скриншот 07-10-2021 03185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7" y="-1776"/>
            <a:ext cx="9033200" cy="6311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57116" y="5847655"/>
            <a:ext cx="77334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мультфильм про букву О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73206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8413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7975" y="430253"/>
            <a:ext cx="583264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что похожа буква   </a:t>
            </a:r>
            <a:r>
              <a:rPr lang="ru-RU" sz="5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5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412" name="Picture 4" descr="Картинки по запросу колес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087" y="4149079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http://kalory.ru/uploads/1369hula-hup-obruch-dlya-pohudeniy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446" y="1596622"/>
            <a:ext cx="2207107" cy="2390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6" name="Picture 8" descr="http://stranamasterov.ru/img/icraft/IMG_16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588" y="1486290"/>
            <a:ext cx="1800200" cy="2400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8" name="Picture 10" descr="Картинки по запросу на что похожа буква о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9" r="11577"/>
          <a:stretch/>
        </p:blipFill>
        <p:spPr bwMode="auto">
          <a:xfrm>
            <a:off x="6277557" y="1596622"/>
            <a:ext cx="2637558" cy="2061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20" name="Picture 12" descr="http://festival.1september.ru/articles/214138/img4.GIF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0" t="50000" r="50000"/>
          <a:stretch/>
        </p:blipFill>
        <p:spPr bwMode="auto">
          <a:xfrm>
            <a:off x="840876" y="4149080"/>
            <a:ext cx="1822912" cy="2345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4" descr="Картинки по запросу остров рисуно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>
            <a:off x="3655747" y="4124140"/>
            <a:ext cx="1832504" cy="2153666"/>
            <a:chOff x="3655747" y="4149080"/>
            <a:chExt cx="1832504" cy="2153666"/>
          </a:xfrm>
        </p:grpSpPr>
        <p:pic>
          <p:nvPicPr>
            <p:cNvPr id="17424" name="Picture 16" descr="http://zovreiki.ucoz.ru/_fr/19/2011002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55747" y="4149080"/>
              <a:ext cx="1832504" cy="21536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Овал 3"/>
            <p:cNvSpPr/>
            <p:nvPr/>
          </p:nvSpPr>
          <p:spPr>
            <a:xfrm>
              <a:off x="3780592" y="5589240"/>
              <a:ext cx="1706489" cy="713506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026" name="Picture 2" descr="https://ds04.infourok.ru/uploads/ex/01f3/00165c9a-d22cf7fb/2/img0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83"/>
          <a:stretch/>
        </p:blipFill>
        <p:spPr bwMode="auto">
          <a:xfrm>
            <a:off x="6630179" y="7937"/>
            <a:ext cx="2431125" cy="130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3671900" y="6315560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Тема урока: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6939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.allday.ru/94/25/1b/1292951462_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3"/>
          <a:stretch/>
        </p:blipFill>
        <p:spPr bwMode="auto">
          <a:xfrm>
            <a:off x="0" y="-3390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images.myshared.ru/269530/slide_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72" t="8263" b="9884"/>
          <a:stretch/>
        </p:blipFill>
        <p:spPr bwMode="auto">
          <a:xfrm>
            <a:off x="755576" y="588392"/>
            <a:ext cx="8067576" cy="561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4155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.allday.ru/94/25/1b/1292951462_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3"/>
          <a:stretch/>
        </p:blipFill>
        <p:spPr bwMode="auto">
          <a:xfrm>
            <a:off x="15672" y="-1939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71600" y="4005064"/>
            <a:ext cx="71180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Характеристика звука [о</a:t>
            </a:r>
            <a:r>
              <a:rPr lang="ru-RU" b="1" dirty="0" smtClean="0"/>
              <a:t>]</a:t>
            </a:r>
          </a:p>
          <a:p>
            <a:endParaRPr lang="ru-RU" dirty="0"/>
          </a:p>
          <a:p>
            <a:r>
              <a:rPr lang="ru-RU" dirty="0"/>
              <a:t>Произнесите звук </a:t>
            </a:r>
            <a:r>
              <a:rPr lang="ru-RU" b="1" dirty="0"/>
              <a:t>[о]</a:t>
            </a:r>
            <a:r>
              <a:rPr lang="ru-RU" dirty="0"/>
              <a:t> и понаблюдайте, что происходит с вашим ртом. Ваши губы вытянулись в трубочку; рот сузился; звук произносится легко, свободно и проходит без преград. Его можно тянуть, петь. Никаких шумов вы не услышите, потому что образуется этот звук только с помощью голоса. А это значит, что звук – гласный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50" name="Picture 2" descr="https://ds04.infourok.ru/uploads/ex/0022/000b71d1-fb9ba635/img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60648"/>
            <a:ext cx="4561257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eventspro.ru/sites/default/files/imagecache/photo-big/users/7237/photo/2015/223/wtF_NTycvH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1201" y="260648"/>
            <a:ext cx="4723821" cy="37444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1702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78" y="1308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3347864" y="4745331"/>
            <a:ext cx="14082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 </a:t>
            </a:r>
            <a:r>
              <a:rPr lang="ru-RU" sz="9600" b="1" dirty="0" smtClean="0">
                <a:solidFill>
                  <a:srgbClr val="FF0000"/>
                </a:solidFill>
              </a:rPr>
              <a:t>О</a:t>
            </a:r>
            <a:endParaRPr lang="ru-RU" sz="8000" b="1" dirty="0">
              <a:solidFill>
                <a:srgbClr val="002060"/>
              </a:solidFill>
            </a:endParaRPr>
          </a:p>
        </p:txBody>
      </p:sp>
      <p:pic>
        <p:nvPicPr>
          <p:cNvPr id="6154" name="Picture 10" descr="http://lenagold.ru/fon/clipart/o/osel/osel0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89854"/>
            <a:ext cx="2924325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/>
        </p:nvGrpSpPr>
        <p:grpSpPr>
          <a:xfrm>
            <a:off x="2413749" y="632549"/>
            <a:ext cx="5657008" cy="4141282"/>
            <a:chOff x="2299368" y="620688"/>
            <a:chExt cx="5657008" cy="4141282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4361631" y="620688"/>
              <a:ext cx="1572866" cy="255454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ru-RU" sz="16000" b="1" dirty="0">
                  <a:solidFill>
                    <a:srgbClr val="FF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О</a:t>
              </a:r>
            </a:p>
          </p:txBody>
        </p:sp>
        <p:cxnSp>
          <p:nvCxnSpPr>
            <p:cNvPr id="4" name="Прямая соединительная линия 3"/>
            <p:cNvCxnSpPr/>
            <p:nvPr/>
          </p:nvCxnSpPr>
          <p:spPr>
            <a:xfrm>
              <a:off x="5148064" y="908720"/>
              <a:ext cx="2808312" cy="1739523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 flipH="1">
              <a:off x="2305195" y="908720"/>
              <a:ext cx="2842869" cy="172672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>
              <a:off x="2375756" y="2648243"/>
              <a:ext cx="5544616" cy="0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flipH="1">
              <a:off x="2352318" y="2635445"/>
              <a:ext cx="23438" cy="2126525"/>
            </a:xfrm>
            <a:prstGeom prst="line">
              <a:avLst/>
            </a:prstGeom>
            <a:ln w="571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149" name="Picture 5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11960" y="2648243"/>
              <a:ext cx="55563" cy="20970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50" name="Picture 6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2664882"/>
              <a:ext cx="55563" cy="20970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51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64809" y="2660867"/>
              <a:ext cx="55563" cy="20970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52" name="Picture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9368" y="4705384"/>
              <a:ext cx="5657008" cy="565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1" name="Овал 20"/>
          <p:cNvSpPr/>
          <p:nvPr/>
        </p:nvSpPr>
        <p:spPr>
          <a:xfrm>
            <a:off x="2899869" y="3115632"/>
            <a:ext cx="1152128" cy="118987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499992" y="4868440"/>
            <a:ext cx="22322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endParaRPr lang="ru-RU" sz="8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351941" y="4868441"/>
            <a:ext cx="86914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Ё</a:t>
            </a:r>
            <a:endParaRPr lang="ru-RU" sz="8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112035" y="4851264"/>
            <a:ext cx="9492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endParaRPr lang="ru-RU" sz="8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75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2" grpId="0"/>
      <p:bldP spid="23" grpId="0"/>
      <p:bldP spid="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88640"/>
            <a:ext cx="5681663" cy="473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5" y="222599"/>
            <a:ext cx="5681663" cy="473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7" descr="Картинки по запросу роз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9" descr="Картинки по запросу роза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03" name="Picture 11" descr="http://fotocvetov.ru/rozy/55105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254"/>
            <a:ext cx="2567007" cy="3617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780160" y="5373214"/>
            <a:ext cx="8640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8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60244" y="5373214"/>
            <a:ext cx="10081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8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668356" y="5373214"/>
            <a:ext cx="8640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73086" y="5373212"/>
            <a:ext cx="5760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891" y="3284984"/>
            <a:ext cx="1176337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7678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8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88640"/>
            <a:ext cx="5681663" cy="4730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AutoShape 6" descr="Картинки по запросу крыл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6" name="Picture 8" descr="Картинки по запросу крыл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92" y="2285732"/>
            <a:ext cx="2268012" cy="1192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Картинки по запросу птица крыл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05" y="332656"/>
            <a:ext cx="3073524" cy="172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368247" y="5142001"/>
            <a:ext cx="851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endParaRPr lang="ru-RU" sz="8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19310" y="5142003"/>
            <a:ext cx="122413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endParaRPr lang="ru-RU" sz="8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831378" y="5155453"/>
            <a:ext cx="1191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endParaRPr lang="ru-RU" sz="8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838184" y="5140203"/>
            <a:ext cx="79208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endParaRPr lang="ru-RU" sz="8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612980" y="5142002"/>
            <a:ext cx="12781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8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603" y="3284984"/>
            <a:ext cx="1176337" cy="1212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1331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1"/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кругленный прямоугольник 18"/>
          <p:cNvSpPr/>
          <p:nvPr/>
        </p:nvSpPr>
        <p:spPr>
          <a:xfrm>
            <a:off x="2915816" y="5157192"/>
            <a:ext cx="1080120" cy="86409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0" y="116632"/>
            <a:ext cx="91276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Соотнесение </a:t>
            </a:r>
            <a:r>
              <a:rPr lang="ru-RU" sz="32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звука и буквы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082224"/>
            <a:ext cx="9144000" cy="4721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u="sng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1.Ряд гласных</a:t>
            </a:r>
            <a:r>
              <a:rPr lang="ru-RU" sz="3200" kern="0" dirty="0" smtClean="0">
                <a:latin typeface="Arial"/>
              </a:rPr>
              <a:t>—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kern="0" dirty="0">
                <a:latin typeface="Arial"/>
              </a:rPr>
              <a:t> </a:t>
            </a:r>
            <a:r>
              <a:rPr lang="ru-RU" sz="3200" kern="0" dirty="0" smtClean="0">
                <a:latin typeface="Arial"/>
              </a:rPr>
              <a:t>                  </a:t>
            </a:r>
            <a:r>
              <a:rPr lang="ru-RU" sz="3200" kern="0" dirty="0">
                <a:latin typeface="Arial"/>
              </a:rPr>
              <a:t>а, у, о, э, у, а, о, у, о, и, </a:t>
            </a:r>
            <a:r>
              <a:rPr lang="ru-RU" sz="3200" kern="0" dirty="0" smtClean="0">
                <a:latin typeface="Arial"/>
              </a:rPr>
              <a:t>о.</a:t>
            </a:r>
          </a:p>
          <a:p>
            <a:pPr marL="514350" lvl="0" indent="-51435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buAutoNum type="arabicPeriod"/>
              <a:defRPr/>
            </a:pPr>
            <a:endParaRPr lang="ru-RU" sz="3200" kern="0" dirty="0">
              <a:latin typeface="Arial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3200" b="1" i="1" u="sng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Ряд </a:t>
            </a:r>
            <a:r>
              <a:rPr lang="ru-RU" sz="3200" b="1" i="1" u="sng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слогов </a:t>
            </a:r>
            <a:r>
              <a:rPr lang="ru-RU" sz="3200" kern="0" dirty="0">
                <a:latin typeface="Arial"/>
              </a:rPr>
              <a:t>— </a:t>
            </a:r>
            <a:endParaRPr lang="ru-RU" sz="3200" kern="0" dirty="0" smtClean="0">
              <a:latin typeface="Arial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kern="0" dirty="0">
                <a:latin typeface="Arial"/>
              </a:rPr>
              <a:t> </a:t>
            </a:r>
            <a:r>
              <a:rPr lang="ru-RU" sz="3200" kern="0" dirty="0" smtClean="0">
                <a:latin typeface="Arial"/>
              </a:rPr>
              <a:t>              ку</a:t>
            </a:r>
            <a:r>
              <a:rPr lang="ru-RU" sz="3200" kern="0" dirty="0">
                <a:latin typeface="Arial"/>
              </a:rPr>
              <a:t>, со, </a:t>
            </a:r>
            <a:r>
              <a:rPr lang="ru-RU" sz="3200" kern="0" dirty="0" err="1">
                <a:latin typeface="Arial"/>
              </a:rPr>
              <a:t>ра</a:t>
            </a:r>
            <a:r>
              <a:rPr lang="ru-RU" sz="3200" kern="0" dirty="0">
                <a:latin typeface="Arial"/>
              </a:rPr>
              <a:t>, </a:t>
            </a:r>
            <a:r>
              <a:rPr lang="ru-RU" sz="3200" kern="0" dirty="0" err="1">
                <a:latin typeface="Arial"/>
              </a:rPr>
              <a:t>ма</a:t>
            </a:r>
            <a:r>
              <a:rPr lang="ru-RU" sz="3200" kern="0" dirty="0">
                <a:latin typeface="Arial"/>
              </a:rPr>
              <a:t>, от, </a:t>
            </a:r>
            <a:r>
              <a:rPr lang="ru-RU" sz="3200" kern="0" dirty="0" err="1">
                <a:latin typeface="Arial"/>
              </a:rPr>
              <a:t>уг</a:t>
            </a:r>
            <a:r>
              <a:rPr lang="ru-RU" sz="3200" kern="0" dirty="0">
                <a:latin typeface="Arial"/>
              </a:rPr>
              <a:t>, эл, </a:t>
            </a:r>
            <a:r>
              <a:rPr lang="ru-RU" sz="3200" kern="0" dirty="0" err="1">
                <a:latin typeface="Arial"/>
              </a:rPr>
              <a:t>ол</a:t>
            </a:r>
            <a:r>
              <a:rPr lang="ru-RU" sz="3200" kern="0" dirty="0">
                <a:latin typeface="Arial"/>
              </a:rPr>
              <a:t>, </a:t>
            </a:r>
            <a:r>
              <a:rPr lang="ru-RU" sz="3200" kern="0" dirty="0" smtClean="0">
                <a:latin typeface="Arial"/>
              </a:rPr>
              <a:t>во.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endParaRPr lang="ru-RU" sz="3200" kern="0" dirty="0">
              <a:latin typeface="Arial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3200" b="1" i="1" u="sng" kern="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Ряд </a:t>
            </a:r>
            <a:r>
              <a:rPr lang="ru-RU" sz="3200" b="1" i="1" u="sng" kern="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 </a:t>
            </a:r>
            <a:r>
              <a:rPr lang="ru-RU" sz="3200" kern="0" dirty="0">
                <a:latin typeface="Arial"/>
              </a:rPr>
              <a:t>– </a:t>
            </a:r>
            <a:endParaRPr lang="ru-RU" sz="3200" kern="0" dirty="0" smtClean="0">
              <a:latin typeface="Arial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kern="0" dirty="0">
                <a:latin typeface="Arial"/>
              </a:rPr>
              <a:t> </a:t>
            </a:r>
            <a:r>
              <a:rPr lang="ru-RU" sz="3200" kern="0" dirty="0" smtClean="0">
                <a:latin typeface="Arial"/>
              </a:rPr>
              <a:t>     жаба</a:t>
            </a:r>
            <a:r>
              <a:rPr lang="ru-RU" sz="3200" kern="0" dirty="0">
                <a:latin typeface="Arial"/>
              </a:rPr>
              <a:t>, зонт, </a:t>
            </a:r>
            <a:r>
              <a:rPr lang="ru-RU" sz="3200" kern="0" dirty="0" smtClean="0">
                <a:latin typeface="Arial"/>
              </a:rPr>
              <a:t>осёл, </a:t>
            </a:r>
            <a:r>
              <a:rPr lang="ru-RU" sz="3200" kern="0" dirty="0">
                <a:latin typeface="Arial"/>
              </a:rPr>
              <a:t>Оля, бублик, жук, бок.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1196752"/>
            <a:ext cx="23042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75928" y="2996952"/>
            <a:ext cx="23042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39552" y="4775236"/>
            <a:ext cx="230425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7105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4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.pinimg.com/originals/a4/85/6d/a4856de86ba447ba7fd7e9fa802935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24744"/>
            <a:ext cx="9144000" cy="529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123728" y="378242"/>
            <a:ext cx="53605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Превратить лист бумаги в букву О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915667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Лика\Desktop\Скриншот 07-10-2021 03175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374"/>
            <a:ext cx="8963353" cy="665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309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.allday.ru/94/25/1b/1292951462_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3"/>
          <a:stretch/>
        </p:blipFill>
        <p:spPr bwMode="auto">
          <a:xfrm>
            <a:off x="0" y="-3390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2201623"/>
            <a:ext cx="69831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по учебнику стр. 69.</a:t>
            </a:r>
            <a:endParaRPr lang="ru-RU" sz="32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ds04.infourok.ru/uploads/ex/01f3/00165c9a-d22cf7fb/2/img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83"/>
          <a:stretch/>
        </p:blipFill>
        <p:spPr bwMode="auto">
          <a:xfrm>
            <a:off x="2987824" y="3068960"/>
            <a:ext cx="2431125" cy="130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4680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Весёлая МУЛЬТ-зарядка Morning exercises cartoon. Наше_всё!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240" y="15936"/>
            <a:ext cx="9118760" cy="6581416"/>
          </a:xfrm>
        </p:spPr>
      </p:pic>
      <p:pic>
        <p:nvPicPr>
          <p:cNvPr id="5" name="Picture 2" descr="https://fs00.infourok.ru/images/doc/269/274152/img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2096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D:\Лика\Desktop\РАЗВИВАЮЩИЕ ЗАНЯТИЯ\РАЗВИВАШКИ\занятие 3 кошка\Скриншот 19-10-2020 0737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50" y="188640"/>
            <a:ext cx="9131450" cy="6177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987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D:\Лика\Desktop\РАЗВИВАЮЩИЕ ЗАНЯТИЯ\РАЗВИВАШКИ\занятие 3 кошка\Скриншот 19-10-2020 07363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4665"/>
            <a:ext cx="9108504" cy="5800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62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D:\Лика\Desktop\РАЗВИВАЮЩИЕ ЗАНЯТИЯ\РАЗВИВАШКИ\занятие 3 кошка\Скриншот 19-10-2020 073707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60648"/>
            <a:ext cx="9108504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65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.allday.ru/94/25/1b/1292951462_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3"/>
          <a:stretch/>
        </p:blipFill>
        <p:spPr bwMode="auto">
          <a:xfrm>
            <a:off x="0" y="-3390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2201623"/>
            <a:ext cx="69831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рабочей тетради.</a:t>
            </a:r>
            <a:endParaRPr lang="ru-RU" sz="32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ds04.infourok.ru/uploads/ex/01f3/00165c9a-d22cf7fb/2/img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83"/>
          <a:stretch/>
        </p:blipFill>
        <p:spPr bwMode="auto">
          <a:xfrm>
            <a:off x="2987824" y="3068960"/>
            <a:ext cx="2431125" cy="130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972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Лика\Desktop\oWmyng-zfC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19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107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Лика\Desktop\Скриншот 07-10-2021 03201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8898002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5934670"/>
            <a:ext cx="64835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Учусь писать букву О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38793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i.allday.ru/94/25/1b/1292951462_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113"/>
          <a:stretch/>
        </p:blipFill>
        <p:spPr bwMode="auto">
          <a:xfrm>
            <a:off x="0" y="-3390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619672" y="2201623"/>
            <a:ext cx="69831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FFFFCC"/>
              </a:buClr>
              <a:defRPr/>
            </a:pPr>
            <a:r>
              <a:rPr lang="ru-RU" sz="3200" b="1" i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рабочей тетради.</a:t>
            </a:r>
            <a:endParaRPr lang="ru-RU" sz="3200" b="1" i="1" kern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https://ds04.infourok.ru/uploads/ex/01f3/00165c9a-d22cf7fb/2/img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283"/>
          <a:stretch/>
        </p:blipFill>
        <p:spPr bwMode="auto">
          <a:xfrm>
            <a:off x="2987824" y="3068960"/>
            <a:ext cx="2431125" cy="130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715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" y="-17899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1052736"/>
            <a:ext cx="414485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каким звуком 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буквой </a:t>
            </a:r>
          </a:p>
          <a:p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</a:t>
            </a:r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познакомились</a:t>
            </a:r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87624" y="2213283"/>
            <a:ext cx="62646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Что такое звук?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буква?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375756" y="4077072"/>
            <a:ext cx="40324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Было интересно?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653971" y="3411101"/>
            <a:ext cx="3847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нового вы узнали?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570414" y="4797152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Откройте дневники и раскрасьте ячейку успеха на уроке.</a:t>
            </a:r>
            <a:endParaRPr lang="ru-RU" sz="2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806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18724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Сказка «В городе гласных звуков и букв»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1465" y="1129099"/>
            <a:ext cx="8497936" cy="52565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Жил был звук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Любил звук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петь. Он пел много и с душою. Когда звук  О пел, рот его становился похож на небольшой кружок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  О,  О , О 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lvl="0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Звук О был в восторге от всего:</a:t>
            </a:r>
          </a:p>
          <a:p>
            <a:pPr lvl="0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какое красивое облако!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Какое глубокое озеро!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 Какой зелёный остров!»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Очень многим нравился звук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ведь он похож на облако на озеро, на остров.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ещё, звук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любил говорить скороговорки:</a:t>
            </a: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 ,О , О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хорошо,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,О ,О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Оли новое пальто, </a:t>
            </a:r>
          </a:p>
          <a:p>
            <a:pPr lvl="0" algn="ctr"/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,О, О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ходите 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далеко.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 smtClean="0"/>
          </a:p>
          <a:p>
            <a:pPr algn="ctr"/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6631" y="6093296"/>
            <a:ext cx="91276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Прочитать и выполнить рисунок.</a:t>
            </a:r>
          </a:p>
        </p:txBody>
      </p:sp>
    </p:spTree>
    <p:extLst>
      <p:ext uri="{BB962C8B-B14F-4D97-AF65-F5344CB8AC3E}">
        <p14:creationId xmlns:p14="http://schemas.microsoft.com/office/powerpoint/2010/main" val="3629256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382</Words>
  <Application>Microsoft Office PowerPoint</Application>
  <PresentationFormat>Экран (4:3)</PresentationFormat>
  <Paragraphs>69</Paragraphs>
  <Slides>24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Пользователь Windows</cp:lastModifiedBy>
  <cp:revision>45</cp:revision>
  <dcterms:modified xsi:type="dcterms:W3CDTF">2021-10-06T23:27:48Z</dcterms:modified>
</cp:coreProperties>
</file>