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74" r:id="rId4"/>
    <p:sldId id="275" r:id="rId5"/>
    <p:sldId id="257" r:id="rId6"/>
    <p:sldId id="258" r:id="rId7"/>
    <p:sldId id="259" r:id="rId8"/>
    <p:sldId id="261" r:id="rId9"/>
    <p:sldId id="262" r:id="rId10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F3442-6F27-4AF8-9598-D6D3FAA83B90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D644C7-31B5-4E2B-A121-199B4BCD07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790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6455" y="404664"/>
            <a:ext cx="8784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 «Детский сад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«Радуга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2018251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Родительское собрание на тему: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Финансовая грамотность детей старшего дошкольного возраста посредством экономического</a:t>
            </a:r>
          </a:p>
          <a:p>
            <a:pPr algn="ctr"/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воспитания»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54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43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622429"/>
            <a:ext cx="77768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привлечение родителей к реализации программы по финансовой грамотности.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 Познакомить родителей с программой экономического воспитания и его возможностями.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ознакомить родителей со способами формирования  первичных экономических знаний у дошкольников.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81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306868" y="218739"/>
            <a:ext cx="7736387" cy="1948328"/>
            <a:chOff x="156401" y="-63121"/>
            <a:chExt cx="7736387" cy="194832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56402" y="-63121"/>
              <a:ext cx="7736386" cy="1889760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156401" y="106145"/>
              <a:ext cx="7505491" cy="17790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      1. Организационный  ( подготовительный). </a:t>
              </a:r>
            </a:p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 Изучение методических рекомендации. </a:t>
              </a:r>
            </a:p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 Разработка конспекта (сценария) </a:t>
              </a:r>
            </a:p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Создание образовательной среды(познакомить родителей с программой </a:t>
              </a:r>
              <a:r>
                <a:rPr lang="en-US" sz="1400" i="1" kern="1200" dirty="0" smtClean="0">
                  <a:latin typeface="Times New Roman" pitchFamily="18" charset="0"/>
                  <a:cs typeface="Times New Roman" pitchFamily="18" charset="0"/>
                </a:rPr>
                <a:t>ZOOM)</a:t>
              </a: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Подбор методического материала по данной теме(презентации, памятки,  </a:t>
              </a:r>
            </a:p>
            <a:p>
              <a:pPr lvl="0" algn="l" defTabSz="7112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i="1" dirty="0" smtClean="0">
                  <a:latin typeface="Times New Roman" pitchFamily="18" charset="0"/>
                  <a:cs typeface="Times New Roman" pitchFamily="18" charset="0"/>
                </a:rPr>
                <a:t>                     </a:t>
              </a: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рекомендации)</a:t>
              </a: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441778" y="2400488"/>
            <a:ext cx="7892175" cy="2057024"/>
            <a:chOff x="673268" y="2097910"/>
            <a:chExt cx="8055063" cy="2455673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707698" y="2097910"/>
              <a:ext cx="8020633" cy="223504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673268" y="2144431"/>
              <a:ext cx="7342551" cy="24091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l" defTabSz="533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2. Основной. </a:t>
              </a:r>
              <a:endParaRPr lang="ru-RU" sz="1400" kern="1200" dirty="0" smtClean="0"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Стратегия. Цели, задачи, результат ( по дошкольникам) </a:t>
              </a:r>
            </a:p>
            <a:p>
              <a:pPr lvl="0" algn="l" defTabSz="533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  </a:t>
              </a:r>
              <a:r>
                <a:rPr lang="ru-RU" sz="1400" i="1" dirty="0"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нструментарий  ( программа «Экономическое образование  ФГ гражданина)</a:t>
              </a:r>
            </a:p>
            <a:p>
              <a:pPr lvl="0" algn="l" defTabSz="533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      Программа </a:t>
              </a:r>
            </a:p>
            <a:p>
              <a:pPr lvl="0" algn="l" defTabSz="533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endParaRPr lang="ru-RU" sz="1200" kern="1200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54059" y="4661671"/>
            <a:ext cx="7696365" cy="1698264"/>
            <a:chOff x="253810" y="4504089"/>
            <a:chExt cx="7696365" cy="1698264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253810" y="4504089"/>
              <a:ext cx="7696365" cy="1698264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253811" y="4855594"/>
              <a:ext cx="5712004" cy="1346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kern="1200" dirty="0" smtClean="0">
                  <a:latin typeface="Times New Roman" pitchFamily="18" charset="0"/>
                  <a:cs typeface="Times New Roman" pitchFamily="18" charset="0"/>
                </a:rPr>
                <a:t>     3. Заключительный. </a:t>
              </a:r>
            </a:p>
            <a:p>
              <a:pPr lvl="0" algn="l" defTabSz="8001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600" i="1" kern="1200" dirty="0" smtClean="0">
                  <a:latin typeface="Times New Roman" pitchFamily="18" charset="0"/>
                  <a:cs typeface="Times New Roman" pitchFamily="18" charset="0"/>
                </a:rPr>
                <a:t>             </a:t>
              </a: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Рефлексия. </a:t>
              </a:r>
            </a:p>
            <a:p>
              <a:pPr lvl="0" algn="l" defTabSz="8001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i="1" kern="1200" dirty="0" smtClean="0">
                  <a:latin typeface="Times New Roman" pitchFamily="18" charset="0"/>
                  <a:cs typeface="Times New Roman" pitchFamily="18" charset="0"/>
                </a:rPr>
                <a:t>             Постановка вопроса для дальнейшего изучения </a:t>
              </a:r>
              <a:endParaRPr lang="ru-RU" sz="1400" i="1" kern="1200" dirty="0"/>
            </a:p>
          </p:txBody>
        </p:sp>
      </p:grpSp>
      <p:sp>
        <p:nvSpPr>
          <p:cNvPr id="3" name="Стрелка вниз 2"/>
          <p:cNvSpPr/>
          <p:nvPr/>
        </p:nvSpPr>
        <p:spPr>
          <a:xfrm>
            <a:off x="6010196" y="2060848"/>
            <a:ext cx="1514132" cy="1188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6121717" y="4321919"/>
            <a:ext cx="1514132" cy="1188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1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43"/>
            <a:ext cx="9144000" cy="6858000"/>
          </a:xfrm>
          <a:prstGeom prst="rect">
            <a:avLst/>
          </a:prstGeom>
        </p:spPr>
      </p:pic>
      <p:pic>
        <p:nvPicPr>
          <p:cNvPr id="4" name="Picture 2" descr="C:\Users\Радуга1\Desktop\Документы ПК ФГ\img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5" y="601148"/>
            <a:ext cx="8482650" cy="574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16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" y="0"/>
            <a:ext cx="9144000" cy="685800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179511" y="728594"/>
            <a:ext cx="3250111" cy="507667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Финансовая грамотность -  это  умение использовать знания и навыки для принятия правильных решений, связанных с  деньгами и  тратами.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(Программа экономического воспитания. Центробанк)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03471" y="1844824"/>
            <a:ext cx="2232248" cy="1368152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Деньги и цена(стоимость)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56615" y="5373216"/>
            <a:ext cx="2232248" cy="1368152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Полезные экономические навыки и привычки в быту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319972" y="3568824"/>
            <a:ext cx="2232248" cy="1368152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Реклама</a:t>
            </a:r>
          </a:p>
          <a:p>
            <a:pPr algn="ctr"/>
            <a:r>
              <a:rPr lang="ru-RU" dirty="0" smtClean="0"/>
              <a:t>(правда и ложь)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61908" y="188430"/>
            <a:ext cx="2232248" cy="1368152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Труд и продукт(товар)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948264" y="188430"/>
            <a:ext cx="1944216" cy="108032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Достаток людей(есть работа-есть достаток)</a:t>
            </a:r>
            <a:endParaRPr lang="ru-RU" sz="1600" dirty="0"/>
          </a:p>
        </p:txBody>
      </p:sp>
      <p:sp>
        <p:nvSpPr>
          <p:cNvPr id="11" name="Овал 10"/>
          <p:cNvSpPr/>
          <p:nvPr/>
        </p:nvSpPr>
        <p:spPr>
          <a:xfrm>
            <a:off x="6876256" y="1844824"/>
            <a:ext cx="2016224" cy="136815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Бюджет семьи(доходы и расходы, карманные деньги</a:t>
            </a:r>
            <a:endParaRPr lang="ru-RU" sz="1600" dirty="0"/>
          </a:p>
        </p:txBody>
      </p:sp>
      <p:sp>
        <p:nvSpPr>
          <p:cNvPr id="12" name="Овал 11"/>
          <p:cNvSpPr/>
          <p:nvPr/>
        </p:nvSpPr>
        <p:spPr>
          <a:xfrm>
            <a:off x="6948264" y="3568824"/>
            <a:ext cx="1944216" cy="108012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Полезная реклама  или нет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6773344" y="5226852"/>
            <a:ext cx="2191144" cy="136815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Правильное распределение семейного бюджета, бережливость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экономия,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2483768" y="908511"/>
            <a:ext cx="1772847" cy="162038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6" idx="1"/>
          </p:cNvCxnSpPr>
          <p:nvPr/>
        </p:nvCxnSpPr>
        <p:spPr>
          <a:xfrm flipV="1">
            <a:off x="2555775" y="2528900"/>
            <a:ext cx="1747696" cy="27013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555776" y="3212976"/>
            <a:ext cx="1772847" cy="7199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7" idx="1"/>
          </p:cNvCxnSpPr>
          <p:nvPr/>
        </p:nvCxnSpPr>
        <p:spPr>
          <a:xfrm>
            <a:off x="2555776" y="3429000"/>
            <a:ext cx="1700839" cy="262829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488863" y="872506"/>
            <a:ext cx="534055" cy="1801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6414209" y="2573905"/>
            <a:ext cx="534055" cy="1801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506317" y="4162838"/>
            <a:ext cx="534055" cy="1801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6452235" y="5967230"/>
            <a:ext cx="534055" cy="1801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833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" y="4727"/>
            <a:ext cx="9144000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059329" y="2036021"/>
            <a:ext cx="5472608" cy="136815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Финансовое образование-</a:t>
            </a:r>
          </a:p>
          <a:p>
            <a:pPr algn="ctr"/>
            <a:r>
              <a:rPr lang="ru-RU" dirty="0"/>
              <a:t>с</a:t>
            </a:r>
            <a:r>
              <a:rPr lang="ru-RU" dirty="0" smtClean="0"/>
              <a:t>пособы формирования первичных представлений финансовой грамотности</a:t>
            </a:r>
          </a:p>
          <a:p>
            <a:pPr algn="ctr"/>
            <a:r>
              <a:rPr lang="ru-RU" dirty="0" smtClean="0"/>
              <a:t>(детский сад + семья) 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93319" y="212705"/>
            <a:ext cx="2160240" cy="17281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игра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059329" y="4920386"/>
            <a:ext cx="2160240" cy="17281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Экскурсия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51520" y="3192194"/>
            <a:ext cx="2160240" cy="17281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сказка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795633" y="4941168"/>
            <a:ext cx="2160240" cy="17281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в конкурсе  творческого мастерства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6660232" y="3394720"/>
            <a:ext cx="2160240" cy="17281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поручения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641442" y="99445"/>
            <a:ext cx="2304256" cy="165618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Планирование семейного бюджета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2059329" y="1556792"/>
            <a:ext cx="562717" cy="7200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2253559" y="3192194"/>
            <a:ext cx="368487" cy="353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3139449" y="3355774"/>
            <a:ext cx="218893" cy="15646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292080" y="3433727"/>
            <a:ext cx="583673" cy="148665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9" idx="1"/>
          </p:cNvCxnSpPr>
          <p:nvPr/>
        </p:nvCxnSpPr>
        <p:spPr>
          <a:xfrm>
            <a:off x="6660232" y="3192194"/>
            <a:ext cx="316360" cy="4556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10" idx="3"/>
          </p:cNvCxnSpPr>
          <p:nvPr/>
        </p:nvCxnSpPr>
        <p:spPr>
          <a:xfrm flipV="1">
            <a:off x="6372200" y="1513086"/>
            <a:ext cx="606692" cy="652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364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699792" y="1736812"/>
            <a:ext cx="3744417" cy="234026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навыки,  приобретаемые детьми,  в ходе обучения по программе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"основы финансово грамотного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поведения»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7600" y="332656"/>
            <a:ext cx="1918467" cy="15841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В играх используют знакомые экономические понятия(товар, цена, расход, приход и др.)</a:t>
            </a:r>
            <a:endParaRPr lang="ru-RU" sz="1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37600" y="2744924"/>
            <a:ext cx="2248251" cy="15827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Проявляют интерес к экономической деятельности взрослых(кем работают родители, как ведут хозяйство и др.)</a:t>
            </a:r>
            <a:endParaRPr lang="ru-RU" sz="1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1307" y="5085184"/>
            <a:ext cx="2425143" cy="15841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Понимают  суть процесса обмена валюты(например в путешествии, покупка в магазине)</a:t>
            </a:r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69993" y="5085184"/>
            <a:ext cx="2218572" cy="15121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Бережно, экономно используют расходные материалы для игр и занятий(карандаши, краски, бумагу и др.)</a:t>
            </a:r>
            <a:endParaRPr lang="ru-RU" sz="14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48636" y="3019337"/>
            <a:ext cx="2039117" cy="153503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Любят трудиться, делать полезные предметы для себя и радовать других</a:t>
            </a:r>
            <a:endParaRPr lang="ru-RU" sz="14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60082" y="295133"/>
            <a:ext cx="2016224" cy="16561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Сочувствуют и проявляют жалость к слабым, больным, пожилым людям, ко всем живым существам, бережно относятся к природе</a:t>
            </a:r>
            <a:endParaRPr lang="ru-RU" sz="1400" dirty="0"/>
          </a:p>
        </p:txBody>
      </p:sp>
      <p:cxnSp>
        <p:nvCxnSpPr>
          <p:cNvPr id="13" name="Прямая со стрелкой 12"/>
          <p:cNvCxnSpPr>
            <a:stCxn id="3" idx="1"/>
          </p:cNvCxnSpPr>
          <p:nvPr/>
        </p:nvCxnSpPr>
        <p:spPr>
          <a:xfrm flipH="1" flipV="1">
            <a:off x="2156068" y="1268761"/>
            <a:ext cx="1092081" cy="8107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485854" y="3535919"/>
            <a:ext cx="518024" cy="2509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3275856" y="3933056"/>
            <a:ext cx="432048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9" idx="0"/>
          </p:cNvCxnSpPr>
          <p:nvPr/>
        </p:nvCxnSpPr>
        <p:spPr>
          <a:xfrm>
            <a:off x="5220072" y="4077072"/>
            <a:ext cx="359207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076008" y="3535919"/>
            <a:ext cx="572628" cy="3971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796136" y="1268760"/>
            <a:ext cx="863946" cy="68255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868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2420888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инансовая грамотность -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 умение использовать знания и навыки для принятия правильных решений, связанных с  деньгами и  тратами.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68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2421787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95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379</Words>
  <Application>Microsoft Office PowerPoint</Application>
  <PresentationFormat>Экран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Группа 10</dc:creator>
  <cp:lastModifiedBy>Группа 10</cp:lastModifiedBy>
  <cp:revision>30</cp:revision>
  <cp:lastPrinted>2020-10-01T10:14:36Z</cp:lastPrinted>
  <dcterms:created xsi:type="dcterms:W3CDTF">2020-09-30T09:21:25Z</dcterms:created>
  <dcterms:modified xsi:type="dcterms:W3CDTF">2020-10-02T10:16:56Z</dcterms:modified>
</cp:coreProperties>
</file>