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1"/>
  </p:notesMasterIdLst>
  <p:sldIdLst>
    <p:sldId id="256" r:id="rId2"/>
    <p:sldId id="287" r:id="rId3"/>
    <p:sldId id="288" r:id="rId4"/>
    <p:sldId id="258" r:id="rId5"/>
    <p:sldId id="289" r:id="rId6"/>
    <p:sldId id="290" r:id="rId7"/>
    <p:sldId id="291" r:id="rId8"/>
    <p:sldId id="308" r:id="rId9"/>
    <p:sldId id="298" r:id="rId10"/>
    <p:sldId id="299" r:id="rId11"/>
    <p:sldId id="292" r:id="rId12"/>
    <p:sldId id="300" r:id="rId13"/>
    <p:sldId id="301" r:id="rId14"/>
    <p:sldId id="302" r:id="rId15"/>
    <p:sldId id="303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9" r:id="rId25"/>
    <p:sldId id="320" r:id="rId26"/>
    <p:sldId id="321" r:id="rId27"/>
    <p:sldId id="323" r:id="rId28"/>
    <p:sldId id="277" r:id="rId29"/>
    <p:sldId id="322" r:id="rId30"/>
  </p:sldIdLst>
  <p:sldSz cx="10080625" cy="7559675"/>
  <p:notesSz cx="7559675" cy="10691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/>
        </p:nvSpPr>
        <p:spPr>
          <a:xfrm>
            <a:off x="0" y="0"/>
            <a:ext cx="7559675" cy="10691812"/>
          </a:xfrm>
          <a:prstGeom prst="roundRect">
            <a:avLst>
              <a:gd name="adj" fmla="val 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;n"/>
          <p:cNvSpPr/>
          <p:nvPr/>
        </p:nvSpPr>
        <p:spPr>
          <a:xfrm>
            <a:off x="0" y="0"/>
            <a:ext cx="7559675" cy="10691812"/>
          </a:xfrm>
          <a:prstGeom prst="roundRect">
            <a:avLst>
              <a:gd name="adj" fmla="val 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5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6;n"/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;n"/>
          <p:cNvSpPr txBox="1"/>
          <p:nvPr/>
        </p:nvSpPr>
        <p:spPr>
          <a:xfrm>
            <a:off x="3884612" y="0"/>
            <a:ext cx="2968625" cy="4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8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77862"/>
            <a:ext cx="4567237" cy="34401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" name="Google Shape;9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7" cy="4110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n"/>
          <p:cNvSpPr txBox="1"/>
          <p:nvPr/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67037" cy="452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/>
        </p:nvSpPr>
        <p:spPr>
          <a:xfrm>
            <a:off x="3884612" y="8685212"/>
            <a:ext cx="2967037" cy="452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</a:t>
            </a:fld>
            <a:endParaRPr/>
          </a:p>
        </p:txBody>
      </p:sp>
      <p:sp>
        <p:nvSpPr>
          <p:cNvPr id="67" name="Google Shape;67;p1:notes"/>
          <p:cNvSpPr txBox="1"/>
          <p:nvPr/>
        </p:nvSpPr>
        <p:spPr>
          <a:xfrm>
            <a:off x="3884612" y="8685212"/>
            <a:ext cx="2968625" cy="4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</a:t>
            </a:fld>
            <a:endParaRPr/>
          </a:p>
        </p:txBody>
      </p:sp>
      <p:sp>
        <p:nvSpPr>
          <p:cNvPr id="68" name="Google Shape;6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677863"/>
            <a:ext cx="4591050" cy="34448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69" name="Google Shape;6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1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/>
              <a:t>Можно добавить картинку, отражающую суть проекта и название команды; кто работал над презентацией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/>
          <p:nvPr/>
        </p:nvSpPr>
        <p:spPr>
          <a:xfrm>
            <a:off x="3884612" y="8685212"/>
            <a:ext cx="2967037" cy="452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</a:t>
            </a:fld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677863"/>
            <a:ext cx="4587875" cy="3441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76" name="Google Shape;7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2:notes"/>
          <p:cNvSpPr txBox="1"/>
          <p:nvPr/>
        </p:nvSpPr>
        <p:spPr>
          <a:xfrm>
            <a:off x="3884612" y="8685212"/>
            <a:ext cx="2968625" cy="4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 txBox="1"/>
          <p:nvPr/>
        </p:nvSpPr>
        <p:spPr>
          <a:xfrm>
            <a:off x="3884612" y="8685212"/>
            <a:ext cx="2967037" cy="452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4</a:t>
            </a:fld>
            <a:endParaRPr/>
          </a:p>
        </p:txBody>
      </p:sp>
      <p:sp>
        <p:nvSpPr>
          <p:cNvPr id="83" name="Google Shape;8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677863"/>
            <a:ext cx="4587875" cy="3441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4" name="Google Shape;8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3:notes"/>
          <p:cNvSpPr txBox="1"/>
          <p:nvPr/>
        </p:nvSpPr>
        <p:spPr>
          <a:xfrm>
            <a:off x="3884612" y="8685212"/>
            <a:ext cx="2968625" cy="4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4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 txBox="1"/>
          <p:nvPr/>
        </p:nvSpPr>
        <p:spPr>
          <a:xfrm>
            <a:off x="3884612" y="8685212"/>
            <a:ext cx="2967037" cy="452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5</a:t>
            </a:fld>
            <a:endParaRPr/>
          </a:p>
        </p:txBody>
      </p:sp>
      <p:sp>
        <p:nvSpPr>
          <p:cNvPr id="83" name="Google Shape;8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677863"/>
            <a:ext cx="4587875" cy="3441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4" name="Google Shape;8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3:notes"/>
          <p:cNvSpPr txBox="1"/>
          <p:nvPr/>
        </p:nvSpPr>
        <p:spPr>
          <a:xfrm>
            <a:off x="3884612" y="8685212"/>
            <a:ext cx="2968625" cy="454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 txBox="1"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ctr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2400"/>
              <a:buNone/>
              <a:defRPr/>
            </a:lvl3pPr>
            <a:lvl4pPr lvl="3" algn="ctr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2000"/>
              <a:buNone/>
              <a:defRPr/>
            </a:lvl4pPr>
            <a:lvl5pPr lvl="4" algn="ctr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2000"/>
              <a:buNone/>
              <a:defRPr/>
            </a:lvl5pPr>
            <a:lvl6pPr lvl="5" algn="ctr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2000"/>
              <a:buNone/>
              <a:defRPr/>
            </a:lvl6pPr>
            <a:lvl7pPr lvl="6" algn="ctr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2000"/>
              <a:buNone/>
              <a:defRPr/>
            </a:lvl7pPr>
            <a:lvl8pPr lvl="7" algn="ctr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2000"/>
              <a:buNone/>
              <a:defRPr/>
            </a:lvl8pPr>
            <a:lvl9pPr lvl="8" algn="ctr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 txBox="1">
            <a:spLocks noGrp="1"/>
          </p:cNvSpPr>
          <p:nvPr>
            <p:ph type="title"/>
          </p:nvPr>
        </p:nvSpPr>
        <p:spPr>
          <a:xfrm>
            <a:off x="503237" y="301625"/>
            <a:ext cx="9066212" cy="12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1"/>
          </p:nvPr>
        </p:nvSpPr>
        <p:spPr>
          <a:xfrm>
            <a:off x="503237" y="1768475"/>
            <a:ext cx="9066212" cy="498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 rot="5400000">
            <a:off x="5210969" y="2394744"/>
            <a:ext cx="6451600" cy="2265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 rot="5400000">
            <a:off x="601663" y="203200"/>
            <a:ext cx="6451600" cy="6648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503237" y="301625"/>
            <a:ext cx="9066212" cy="12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 rot="5400000">
            <a:off x="2543968" y="-272256"/>
            <a:ext cx="4984750" cy="9066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>
            <a:spLocks noGrp="1"/>
          </p:cNvSpPr>
          <p:nvPr>
            <p:ph type="pic" idx="2"/>
          </p:nvPr>
        </p:nvSpPr>
        <p:spPr>
          <a:xfrm>
            <a:off x="1976438" y="674688"/>
            <a:ext cx="6048375" cy="4537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R="0" lvl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None/>
              <a:defRPr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Times New Roman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Clr>
                <a:srgbClr val="000000"/>
              </a:buClr>
              <a:buSzPts val="2000"/>
              <a:buFont typeface="Times New Roman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1976438" y="5916613"/>
            <a:ext cx="6048375" cy="887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1"/>
          </p:nvPr>
        </p:nvSpPr>
        <p:spPr>
          <a:xfrm>
            <a:off x="3941763" y="301625"/>
            <a:ext cx="5635625" cy="64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 sz="28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 sz="24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20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20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20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20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20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2000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2"/>
          </p:nvPr>
        </p:nvSpPr>
        <p:spPr>
          <a:xfrm>
            <a:off x="504825" y="1581150"/>
            <a:ext cx="3316288" cy="517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b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2"/>
          </p:nvPr>
        </p:nvSpPr>
        <p:spPr>
          <a:xfrm>
            <a:off x="504825" y="2397125"/>
            <a:ext cx="4452938" cy="4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 sz="20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 sz="18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16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16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6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6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6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body" idx="3"/>
          </p:nvPr>
        </p:nvSpPr>
        <p:spPr>
          <a:xfrm>
            <a:off x="5121275" y="1692275"/>
            <a:ext cx="4456113" cy="70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b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body" idx="4"/>
          </p:nvPr>
        </p:nvSpPr>
        <p:spPr>
          <a:xfrm>
            <a:off x="5121275" y="2397125"/>
            <a:ext cx="4456113" cy="435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 sz="20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 sz="18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16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16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6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6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6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1"/>
          <p:cNvSpPr txBox="1">
            <a:spLocks noGrp="1"/>
          </p:cNvSpPr>
          <p:nvPr>
            <p:ph type="title"/>
          </p:nvPr>
        </p:nvSpPr>
        <p:spPr>
          <a:xfrm>
            <a:off x="503237" y="301625"/>
            <a:ext cx="9066212" cy="12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503238" y="1768475"/>
            <a:ext cx="4456112" cy="498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8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 sz="24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 sz="20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18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18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8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8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8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2"/>
          </p:nvPr>
        </p:nvSpPr>
        <p:spPr>
          <a:xfrm>
            <a:off x="5111750" y="1768475"/>
            <a:ext cx="4457700" cy="498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8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 sz="24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 sz="20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18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18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8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8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8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b" anchorCtr="0">
            <a:noAutofit/>
          </a:bodyPr>
          <a:lstStyle>
            <a:lvl1pPr marL="457200" lvl="0" indent="-22860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marL="914400" lvl="1" indent="-228600" algn="l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600"/>
              <a:buNone/>
              <a:defRPr sz="1600"/>
            </a:lvl3pPr>
            <a:lvl4pPr marL="1828800" lvl="3" indent="-228600" algn="l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400"/>
            </a:lvl6pPr>
            <a:lvl7pPr marL="3200400" lvl="6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400"/>
            </a:lvl7pPr>
            <a:lvl8pPr marL="3657600" lvl="7" indent="-228600" algn="l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1400"/>
            </a:lvl8pPr>
            <a:lvl9pPr marL="4114800" lvl="8" indent="-228600" algn="l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"/>
          <p:cNvSpPr txBox="1">
            <a:spLocks noGrp="1"/>
          </p:cNvSpPr>
          <p:nvPr>
            <p:ph type="title"/>
          </p:nvPr>
        </p:nvSpPr>
        <p:spPr>
          <a:xfrm>
            <a:off x="503237" y="301625"/>
            <a:ext cx="9066212" cy="12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body" idx="1"/>
          </p:nvPr>
        </p:nvSpPr>
        <p:spPr>
          <a:xfrm>
            <a:off x="503237" y="1768475"/>
            <a:ext cx="9066212" cy="4984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28075" rIns="0" bIns="0" anchor="t" anchorCtr="0">
            <a:noAutofit/>
          </a:bodyPr>
          <a:lstStyle>
            <a:lvl1pPr marL="457200" marR="0" lvl="0" indent="-22860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3000"/>
              </a:lnSpc>
              <a:spcBef>
                <a:spcPts val="1413"/>
              </a:spcBef>
              <a:spcAft>
                <a:spcPts val="0"/>
              </a:spcAft>
              <a:buSzPts val="1400"/>
              <a:buNone/>
              <a:defRPr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3000"/>
              </a:lnSpc>
              <a:spcBef>
                <a:spcPts val="1138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3000"/>
              </a:lnSpc>
              <a:spcBef>
                <a:spcPts val="85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3000"/>
              </a:lnSpc>
              <a:spcBef>
                <a:spcPts val="575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3000"/>
              </a:lnSpc>
              <a:spcBef>
                <a:spcPts val="288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3000"/>
              </a:lnSpc>
              <a:spcBef>
                <a:spcPts val="288"/>
              </a:spcBef>
              <a:spcAft>
                <a:spcPts val="288"/>
              </a:spcAft>
              <a:buSzPts val="1400"/>
              <a:buNone/>
              <a:defRPr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/>
          <p:nvPr/>
        </p:nvSpPr>
        <p:spPr>
          <a:xfrm>
            <a:off x="503237" y="6886575"/>
            <a:ext cx="2344737" cy="517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1"/>
          <p:cNvSpPr txBox="1"/>
          <p:nvPr/>
        </p:nvSpPr>
        <p:spPr>
          <a:xfrm>
            <a:off x="3448050" y="6886575"/>
            <a:ext cx="3192462" cy="517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1"/>
          <p:cNvSpPr txBox="1">
            <a:spLocks noGrp="1"/>
          </p:cNvSpPr>
          <p:nvPr>
            <p:ph type="sldNum" idx="12"/>
          </p:nvPr>
        </p:nvSpPr>
        <p:spPr>
          <a:xfrm>
            <a:off x="7227887" y="6886575"/>
            <a:ext cx="2343150" cy="515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5.jpe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user\Desktop\мусор2021\фото\1803\82cbc6c6-c1c3-47ed-b149-c00a91bdec2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31229" y="1913733"/>
            <a:ext cx="5149396" cy="386204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1" name="Google Shape;71;p13"/>
          <p:cNvSpPr txBox="1"/>
          <p:nvPr/>
        </p:nvSpPr>
        <p:spPr>
          <a:xfrm>
            <a:off x="489630" y="199572"/>
            <a:ext cx="9324975" cy="157184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90000" tIns="46800" rIns="90000" bIns="46800" anchor="t" anchorCtr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Экологическая обстановка и пути её улучшения в области сбора и вывоза твёрдых бытовых отходов </a:t>
            </a:r>
          </a:p>
        </p:txBody>
      </p:sp>
      <p:sp>
        <p:nvSpPr>
          <p:cNvPr id="72" name="Google Shape;72;p13"/>
          <p:cNvSpPr txBox="1"/>
          <p:nvPr/>
        </p:nvSpPr>
        <p:spPr>
          <a:xfrm>
            <a:off x="214312" y="1143000"/>
            <a:ext cx="8643937" cy="2041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spAutoFit/>
          </a:bodyPr>
          <a:lstStyle/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1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38137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</a:pPr>
            <a:endParaRPr sz="16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b="0" i="0" u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2273" y="2008415"/>
            <a:ext cx="5421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ts val="4800"/>
            </a:pPr>
            <a:r>
              <a:rPr lang="ru-RU" sz="2800" b="1" dirty="0" smtClean="0">
                <a:latin typeface="Arial Black" pitchFamily="34" charset="0"/>
                <a:ea typeface="Calibri"/>
                <a:cs typeface="Calibri"/>
                <a:sym typeface="Calibri"/>
              </a:rPr>
              <a:t>проект команды</a:t>
            </a:r>
          </a:p>
          <a:p>
            <a:pPr algn="ctr">
              <a:buSzPts val="4800"/>
            </a:pPr>
            <a:r>
              <a:rPr lang="ru-RU" sz="2800" b="1" dirty="0" smtClean="0">
                <a:latin typeface="Arial Black" pitchFamily="34" charset="0"/>
                <a:ea typeface="Calibri"/>
                <a:cs typeface="Calibri"/>
                <a:sym typeface="Calibri"/>
              </a:rPr>
              <a:t>  </a:t>
            </a:r>
            <a:r>
              <a:rPr lang="ru-RU" sz="4400" b="1" dirty="0" smtClean="0">
                <a:latin typeface="Arial Black" pitchFamily="34" charset="0"/>
                <a:ea typeface="Calibri"/>
                <a:cs typeface="Calibri"/>
                <a:sym typeface="Calibri"/>
              </a:rPr>
              <a:t>«Р</a:t>
            </a:r>
            <a:r>
              <a:rPr lang="en-US" sz="4400" b="1" dirty="0" smtClean="0">
                <a:latin typeface="Arial Black" pitchFamily="34" charset="0"/>
                <a:ea typeface="Calibri"/>
                <a:cs typeface="Calibri"/>
                <a:sym typeface="Calibri"/>
              </a:rPr>
              <a:t>&amp;</a:t>
            </a:r>
            <a:r>
              <a:rPr lang="ru-RU" sz="4400" b="1" dirty="0" smtClean="0">
                <a:latin typeface="Arial Black" pitchFamily="34" charset="0"/>
                <a:ea typeface="Calibri"/>
                <a:cs typeface="Calibri"/>
                <a:sym typeface="Calibri"/>
              </a:rPr>
              <a:t> СМЕНА»</a:t>
            </a:r>
            <a:endParaRPr lang="ru-RU" sz="2800" dirty="0" smtClean="0"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8568" y="5959928"/>
            <a:ext cx="66620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7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60209" y="3134633"/>
            <a:ext cx="1611691" cy="120876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89858" y="5899795"/>
            <a:ext cx="9192984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Муниципальное  бюджетное общеобразовательное учреждение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latin typeface="Times New Roman" pitchFamily="18" charset="0"/>
                <a:cs typeface="Arial" pitchFamily="34" charset="0"/>
              </a:rPr>
              <a:t>с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редняя общеобразовательная школа № 23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имени С.З. Дьяченко  муниципального образования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Усть-Лабинский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 район </a:t>
            </a:r>
            <a:r>
              <a:rPr kumimoji="0" lang="en-US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Arial" pitchFamily="34" charset="0"/>
              </a:rPr>
              <a:t>Краснодарского края</a:t>
            </a:r>
            <a:endParaRPr lang="ru-RU" sz="2200" dirty="0"/>
          </a:p>
        </p:txBody>
      </p:sp>
      <p:sp>
        <p:nvSpPr>
          <p:cNvPr id="11" name="TextBox 10"/>
          <p:cNvSpPr txBox="1"/>
          <p:nvPr/>
        </p:nvSpPr>
        <p:spPr>
          <a:xfrm>
            <a:off x="4669971" y="1632858"/>
            <a:ext cx="51761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Arial Black" pitchFamily="34" charset="0"/>
              </a:rPr>
              <a:t>«Мы за раздельный сбор мусора!» </a:t>
            </a:r>
            <a:endParaRPr lang="ru-RU" sz="32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/>
          <p:nvPr/>
        </p:nvSpPr>
        <p:spPr>
          <a:xfrm>
            <a:off x="470580" y="219982"/>
            <a:ext cx="9067800" cy="7760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Calibri"/>
              <a:buNone/>
            </a:pPr>
            <a:r>
              <a:rPr lang="en-US" sz="3600" b="1" i="0" u="none" dirty="0">
                <a:solidFill>
                  <a:srgbClr val="000000"/>
                </a:solidFill>
                <a:latin typeface="Arial Black" pitchFamily="34" charset="0"/>
                <a:ea typeface="Calibri"/>
                <a:cs typeface="Calibri"/>
                <a:sym typeface="Calibri"/>
              </a:rPr>
              <a:t>Наша команда</a:t>
            </a:r>
            <a:r>
              <a:rPr lang="en-US" sz="3600" b="1" i="0" u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3600" b="1" i="0" u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80" name="Google Shape;80;p14"/>
          <p:cNvSpPr txBox="1"/>
          <p:nvPr/>
        </p:nvSpPr>
        <p:spPr>
          <a:xfrm>
            <a:off x="195944" y="1968729"/>
            <a:ext cx="9666513" cy="528115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1" wrap="square" lIns="0" tIns="28075" rIns="0" bIns="0" anchor="t" anchorCtr="0">
            <a:noAutofit/>
          </a:bodyPr>
          <a:lstStyle/>
          <a:p>
            <a:pPr marL="80963" lvl="0" algn="just">
              <a:buSzPts val="3200"/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Руководитель  проекта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: </a:t>
            </a:r>
          </a:p>
          <a:p>
            <a:pPr marL="80963" lvl="0" algn="just">
              <a:buSzPts val="3200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Фоминова Елена Владимировна, </a:t>
            </a:r>
          </a:p>
          <a:p>
            <a:pPr marL="80963" lvl="0" algn="just">
              <a:buSzPts val="3200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учитель физики и информатики.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  <a:sym typeface="Calibri"/>
            </a:endParaRPr>
          </a:p>
          <a:p>
            <a:pPr lvl="0" algn="just"/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Список  участников команды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: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Шабалин Роман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«координатор» команды  - согласует действия, мнения и точки зрения членов команды, учитывая любые предложения.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Забияка Светлана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мотиватор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команды – человек, который побуждает команду к действию вперед.</a:t>
            </a:r>
          </a:p>
          <a:p>
            <a:pPr algn="just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Бородинов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Никита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программист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занимался обработкой материала на компьютере,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Киш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Анна,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Каприян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Мария,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Клименченко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Никита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«аналитики» команды, ребята оценивали результаты и процесс работы, предлагали новые способы работы.</a:t>
            </a:r>
          </a:p>
          <a:p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Слесаренко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Софья и Ермоленко Екатерина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дизайнеры,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Игнатенко Марина,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Самойленко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Софья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редакторы,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Яровая Елена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это «финишер» команды. Она пытается довести до совершенства результаты работы, прорабатывает все детали.</a:t>
            </a:r>
            <a:endParaRPr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Pictures\2021\8класс2021\мусор\ea3816d2-8e89-4882-9355-8cd4f282d533.jpg"/>
          <p:cNvPicPr>
            <a:picLocks noChangeAspect="1" noChangeArrowheads="1"/>
          </p:cNvPicPr>
          <p:nvPr/>
        </p:nvPicPr>
        <p:blipFill>
          <a:blip r:embed="rId3" cstate="screen"/>
          <a:srcRect b="8065"/>
          <a:stretch>
            <a:fillRect/>
          </a:stretch>
        </p:blipFill>
        <p:spPr bwMode="auto">
          <a:xfrm>
            <a:off x="5035842" y="-195943"/>
            <a:ext cx="4832837" cy="37229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643916" y="899078"/>
            <a:ext cx="40547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Calibri"/>
                <a:cs typeface="Calibri"/>
                <a:sym typeface="Calibri"/>
              </a:rPr>
              <a:t>«Р</a:t>
            </a:r>
            <a:r>
              <a:rPr lang="en-US" sz="4000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Calibri"/>
                <a:cs typeface="Calibri"/>
                <a:sym typeface="Calibri"/>
              </a:rPr>
              <a:t>&amp;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Calibri"/>
                <a:cs typeface="Calibri"/>
                <a:sym typeface="Calibri"/>
              </a:rPr>
              <a:t> СМЕНА»</a:t>
            </a:r>
            <a:endParaRPr lang="ru-RU" sz="44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Рамка 5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685348"/>
            <a:ext cx="1829402" cy="13720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ds04.infourok.ru/uploads/ex/0049/000c6fe0-6ebf74ff/img1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854" y="0"/>
            <a:ext cx="3918857" cy="478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228" y="195943"/>
            <a:ext cx="529045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Маленький принц из сказочной повести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Антуана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Сент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Экзюпери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сказал очень важные слова: "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Есть такое правило. Встал поутру, умылся, привел себя в порядок - и сразу же приведи в порядок свою планету...</a:t>
            </a:r>
          </a:p>
          <a:p>
            <a:pPr algn="just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Это очень скучная работа, но совсем не трудная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".</a:t>
            </a:r>
          </a:p>
          <a:p>
            <a:endParaRPr lang="ru-RU" sz="1600" dirty="0"/>
          </a:p>
        </p:txBody>
      </p:sp>
      <p:pic>
        <p:nvPicPr>
          <p:cNvPr id="7" name="Picture 2" descr="C:\Users\user\Pictures\2021\8класс2021\мусор\ea3816d2-8e89-4882-9355-8cd4f282d53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94471" y="3063900"/>
            <a:ext cx="5708358" cy="44957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" name="Picture 3" descr="C:\Users\user\Desktop\мусор2021\фото\1803\c2a34025-e05e-4451-8a0f-c7532f6abd8d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992587" y="4195990"/>
            <a:ext cx="4088038" cy="336368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8557" y="5539012"/>
            <a:ext cx="2172307" cy="1629230"/>
          </a:xfrm>
          <a:prstGeom prst="rect">
            <a:avLst/>
          </a:prstGeom>
          <a:noFill/>
        </p:spPr>
      </p:pic>
      <p:pic>
        <p:nvPicPr>
          <p:cNvPr id="1027" name="Picture 3" descr="C:\Users\user\Desktop\мусор2021\фото\1803\c2a34025-e05e-4451-8a0f-c7532f6abd8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20102" y="3282044"/>
            <a:ext cx="5289023" cy="391770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TextBox 6"/>
          <p:cNvSpPr txBox="1"/>
          <p:nvPr/>
        </p:nvSpPr>
        <p:spPr>
          <a:xfrm>
            <a:off x="277585" y="293915"/>
            <a:ext cx="943791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Цель  проекта: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изучить проблему вывоза и утилизации твердых бытовых отходов в сельской местности, установить в нашей школе  контейнеры для разделения мусора, и донести до людей необходимость этой процедуры.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Другими словами: повысить сознательность школьников и привлечь к раздельному сбору мусора.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3481" y="0"/>
            <a:ext cx="9405258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 проекта: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Изучить состав твердых бытовых отходов, которые накапливаются в нашей школе.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меры  по улучшению экологической обстановки.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Подготовить дорожную карту по внедрению раздельного сбора мусора в школе.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Изучить точки сбора, занимающиеся приемом макулатуры, маршрут и логистику перемещения отходов, изучить стоимость сдаваемых отходов. 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Посчитать экономический эффект для школы от доходов, полученных от сдачи макулатуры. 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8557" y="5539012"/>
            <a:ext cx="2172307" cy="1629230"/>
          </a:xfrm>
          <a:prstGeom prst="rect">
            <a:avLst/>
          </a:prstGeom>
          <a:noFill/>
        </p:spPr>
      </p:pic>
      <p:pic>
        <p:nvPicPr>
          <p:cNvPr id="1027" name="Picture 3" descr="C:\Users\user\Desktop\мусор2021\фото\1803\c2a34025-e05e-4451-8a0f-c7532f6abd8d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617028" y="4250261"/>
            <a:ext cx="4202339" cy="311277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581" y="228600"/>
            <a:ext cx="9066212" cy="465818"/>
          </a:xfrm>
        </p:spPr>
        <p:txBody>
          <a:bodyPr/>
          <a:lstStyle/>
          <a:p>
            <a:r>
              <a:rPr lang="ru-RU" sz="3200" dirty="0" smtClean="0">
                <a:latin typeface="Arial Black" pitchFamily="34" charset="0"/>
              </a:rPr>
              <a:t>План работы по проекту</a:t>
            </a:r>
            <a:endParaRPr lang="ru-RU" sz="3200" dirty="0"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95943" y="928164"/>
          <a:ext cx="9584872" cy="6631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0994"/>
                <a:gridCol w="4741331"/>
                <a:gridCol w="1236329"/>
                <a:gridCol w="2396218"/>
              </a:tblGrid>
              <a:tr h="874583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Этапы работы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Мероприятия 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55771">
                <a:tc>
                  <a:txBody>
                    <a:bodyPr/>
                    <a:lstStyle/>
                    <a:p>
                      <a:r>
                        <a:rPr lang="ru-RU" sz="24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Теоретический</a:t>
                      </a:r>
                      <a:endParaRPr lang="ru-RU" sz="4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Изучение  н</a:t>
                      </a:r>
                      <a:r>
                        <a:rPr lang="ru-RU" sz="22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ормативных актов,  регламентирующих обращение с ТБО населения , документации по сбору макулатуры,  информации о раздельном сборе мусора,</a:t>
                      </a:r>
                      <a:r>
                        <a:rPr lang="ru-RU" sz="2200" b="0" i="0" u="none" strike="noStrike" cap="none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 </a:t>
                      </a:r>
                      <a:endParaRPr lang="ru-RU" sz="2200" b="0" i="0" u="none" strike="noStrike" cap="none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Киш</a:t>
                      </a:r>
                      <a:r>
                        <a:rPr lang="ru-RU" sz="2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Анна, </a:t>
                      </a:r>
                      <a:r>
                        <a:rPr lang="ru-RU" sz="22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Каприян</a:t>
                      </a:r>
                      <a:r>
                        <a:rPr lang="ru-RU" sz="2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Мария, </a:t>
                      </a:r>
                      <a:r>
                        <a:rPr lang="ru-RU" sz="22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Клименченко</a:t>
                      </a:r>
                      <a:r>
                        <a:rPr lang="ru-RU" sz="2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Никита </a:t>
                      </a:r>
                      <a:endParaRPr lang="ru-RU" sz="22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22423">
                <a:tc rowSpan="2"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Исследовние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200" b="0" i="0" u="none" strike="noStrike" cap="none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Исследование экологического состояния территории хутора Братского; </a:t>
                      </a:r>
                      <a:r>
                        <a:rPr lang="ru-RU" sz="22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категории мусора, который образуется в школе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Февраль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r>
                        <a:rPr lang="ru-RU" sz="2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класс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78734"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200" b="0" i="0" u="non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Разработка анкеты</a:t>
                      </a:r>
                      <a:r>
                        <a:rPr lang="ru-RU" sz="2200" b="0" i="0" u="non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 </a:t>
                      </a:r>
                      <a:r>
                        <a:rPr lang="ru-RU" sz="22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«Я ЗА разделения мусора» </a:t>
                      </a:r>
                      <a:r>
                        <a:rPr lang="en-US" sz="2200" b="0" i="0" u="non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 и проведение опроса</a:t>
                      </a:r>
                      <a:r>
                        <a:rPr lang="ru-RU" sz="2200" b="0" i="0" u="non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 среди учащихся</a:t>
                      </a:r>
                      <a:r>
                        <a:rPr lang="ru-RU" sz="2200" b="0" i="0" u="non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 6-11 классов.</a:t>
                      </a:r>
                    </a:p>
                    <a:p>
                      <a:r>
                        <a:rPr lang="ru-RU" sz="2200" b="0" i="0" u="non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  <a:sym typeface="Calibri"/>
                        </a:rPr>
                        <a:t>Анкетирование «Вы сортируете мусор?»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  <a:p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Забияка</a:t>
                      </a:r>
                      <a:r>
                        <a:rPr lang="ru-RU" sz="2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Светлана</a:t>
                      </a:r>
                    </a:p>
                    <a:p>
                      <a:endParaRPr lang="ru-RU" sz="2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Шабалин Роман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51223" y="3771448"/>
            <a:ext cx="1829402" cy="1372052"/>
          </a:xfrm>
          <a:prstGeom prst="rect">
            <a:avLst/>
          </a:prstGeom>
          <a:noFill/>
        </p:spPr>
      </p:pic>
      <p:sp>
        <p:nvSpPr>
          <p:cNvPr id="6" name="Рамка 5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553" y="293914"/>
            <a:ext cx="9066212" cy="465818"/>
          </a:xfrm>
        </p:spPr>
        <p:txBody>
          <a:bodyPr/>
          <a:lstStyle/>
          <a:p>
            <a:r>
              <a:rPr lang="ru-RU" sz="3200" dirty="0" smtClean="0">
                <a:latin typeface="Arial Black" pitchFamily="34" charset="0"/>
              </a:rPr>
              <a:t>План работы по проекту</a:t>
            </a:r>
            <a:endParaRPr lang="ru-RU" sz="3200" dirty="0"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34498" y="1022666"/>
          <a:ext cx="9546318" cy="62598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774"/>
                <a:gridCol w="4425043"/>
                <a:gridCol w="1211510"/>
                <a:gridCol w="2788991"/>
              </a:tblGrid>
              <a:tr h="897978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Этапы работы</a:t>
                      </a:r>
                      <a:endParaRPr lang="ru-RU" sz="2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Мероприятия 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lang="ru-RU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26140">
                <a:tc rowSpan="5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Проектирование</a:t>
                      </a:r>
                      <a:endParaRPr lang="ru-RU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r>
                        <a:rPr lang="ru-RU" sz="20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Акция «Сбор  макулатуры»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Участники команды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26140"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Акции «Бумажный БУМ – ВЕСНА 2021»</a:t>
                      </a:r>
                      <a:endParaRPr lang="ru-RU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 2021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Участники команды</a:t>
                      </a:r>
                    </a:p>
                  </a:txBody>
                  <a:tcPr/>
                </a:tc>
              </a:tr>
              <a:tr h="1544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плакатов «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Мы за раздельный сбор мусора!»</a:t>
                      </a:r>
                      <a:endParaRPr lang="ru-RU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 2020 –февраль 2021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Слесаренко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Софья,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Самойленко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Софья,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Ермоленко Екатерина</a:t>
                      </a:r>
                    </a:p>
                  </a:txBody>
                  <a:tcPr/>
                </a:tc>
              </a:tr>
              <a:tr h="826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буклета</a:t>
                      </a:r>
                      <a:endParaRPr lang="ru-RU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Февраль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Бородинов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Никита</a:t>
                      </a:r>
                    </a:p>
                  </a:txBody>
                  <a:tcPr/>
                </a:tc>
              </a:tr>
              <a:tr h="1338956"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Эксперимент «Разделяй мусор»</a:t>
                      </a:r>
                      <a:endParaRPr lang="ru-RU" sz="2000" b="0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Забияка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Светлана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Яровая Елена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Ермоленко Екатерина</a:t>
                      </a: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991680"/>
            <a:ext cx="1829402" cy="1372052"/>
          </a:xfrm>
          <a:prstGeom prst="rect">
            <a:avLst/>
          </a:prstGeom>
          <a:noFill/>
        </p:spPr>
      </p:pic>
      <p:sp>
        <p:nvSpPr>
          <p:cNvPr id="6" name="Рамка 5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224" y="228600"/>
            <a:ext cx="9066212" cy="465818"/>
          </a:xfrm>
        </p:spPr>
        <p:txBody>
          <a:bodyPr/>
          <a:lstStyle/>
          <a:p>
            <a:r>
              <a:rPr lang="ru-RU" sz="3200" dirty="0" smtClean="0">
                <a:latin typeface="Arial Black" pitchFamily="34" charset="0"/>
              </a:rPr>
              <a:t>План работы по проекту</a:t>
            </a:r>
            <a:endParaRPr lang="ru-RU" sz="3200" dirty="0"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34307" y="1133838"/>
          <a:ext cx="9546318" cy="5342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774"/>
                <a:gridCol w="4425043"/>
                <a:gridCol w="1211510"/>
                <a:gridCol w="2788991"/>
              </a:tblGrid>
              <a:tr h="1377392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Этапы работы</a:t>
                      </a:r>
                      <a:endParaRPr lang="ru-RU" sz="2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Мероприятия 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Ответственные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7770">
                <a:tc rowSpan="2"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Прототипирование</a:t>
                      </a:r>
                      <a:endParaRPr lang="ru-RU" sz="2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r>
                        <a:rPr lang="ru-RU" sz="22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1. Рекомендации по раздельному сбору мусора.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Март 2021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Шабалин Роман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Забияка Светлана</a:t>
                      </a:r>
                    </a:p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Яровая Елена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58842">
                <a:tc vMerge="1">
                  <a:txBody>
                    <a:bodyPr/>
                    <a:lstStyle/>
                    <a:p>
                      <a:pPr algn="ctr"/>
                      <a:endParaRPr lang="ru-RU" sz="2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200" b="0" i="0" u="none" strike="noStrike" cap="none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Arial"/>
                        </a:rPr>
                        <a:t>2. Дорожная карта по внедрению раздельного сбора мусора в школе.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ru-RU" sz="2200" b="0" i="0" u="none" strike="noStrike" cap="none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Март 2021</a:t>
                      </a:r>
                    </a:p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Шабалин Роман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Забияка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Светлана</a:t>
                      </a: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51223" y="6433005"/>
            <a:ext cx="1829402" cy="1372052"/>
          </a:xfrm>
          <a:prstGeom prst="rect">
            <a:avLst/>
          </a:prstGeom>
          <a:noFill/>
        </p:spPr>
      </p:pic>
      <p:sp>
        <p:nvSpPr>
          <p:cNvPr id="6" name="Рамка 5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«Теоретический»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Picture 2" descr="C:\Users\user\Pictures\Фото8класс2020\ФОТО_8класс\бунинский диктант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386868" y="840524"/>
            <a:ext cx="5693757" cy="342123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C:\Users\user\Desktop\мусор2021\фото\1803\82cbc6c6-c1c3-47ed-b149-c00a91bdec2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10243" y="885033"/>
            <a:ext cx="4833257" cy="347469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TextBox 7"/>
          <p:cNvSpPr txBox="1"/>
          <p:nvPr/>
        </p:nvSpPr>
        <p:spPr>
          <a:xfrm>
            <a:off x="3402239" y="4506685"/>
            <a:ext cx="6411232" cy="21544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Изучение  н</a:t>
            </a:r>
            <a:r>
              <a:rPr lang="ru-RU" sz="24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ормативных актов,  регламентирующих обращение с ТБО населения, документации по сбору макулатуры,  информации о раздельном сборе мусора.</a:t>
            </a:r>
          </a:p>
          <a:p>
            <a:pPr algn="just"/>
            <a:endParaRPr lang="ru-RU" dirty="0"/>
          </a:p>
        </p:txBody>
      </p:sp>
      <p:pic>
        <p:nvPicPr>
          <p:cNvPr id="9" name="Picture 3" descr="C:\Users\user\Pictures\Фото8класс2020\кл_час\5a001eda-9e4c-4cad-819d-c88357b5124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69471" y="3608614"/>
            <a:ext cx="2563586" cy="374075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ser\Desktop\ШРД\МУСОРКА\DSC0204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69065" y="4249258"/>
            <a:ext cx="3868249" cy="2901186"/>
          </a:xfrm>
          <a:prstGeom prst="rect">
            <a:avLst/>
          </a:prstGeom>
          <a:noFill/>
        </p:spPr>
      </p:pic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«Теоретический»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1900" y="6645729"/>
            <a:ext cx="604157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 твёрдых бытовых отходов </a:t>
            </a:r>
          </a:p>
          <a:p>
            <a:pPr algn="ctr"/>
            <a:r>
              <a:rPr lang="ru-RU" sz="2400" b="1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Братском поселении</a:t>
            </a:r>
            <a:endParaRPr lang="ru-RU" dirty="0"/>
          </a:p>
        </p:txBody>
      </p:sp>
      <p:pic>
        <p:nvPicPr>
          <p:cNvPr id="2050" name="Диаграмма 13"/>
          <p:cNvPicPr>
            <a:picLocks noChangeArrowheads="1"/>
          </p:cNvPicPr>
          <p:nvPr/>
        </p:nvPicPr>
        <p:blipFill>
          <a:blip r:embed="rId3"/>
          <a:srcRect b="-12"/>
          <a:stretch>
            <a:fillRect/>
          </a:stretch>
        </p:blipFill>
        <p:spPr bwMode="auto">
          <a:xfrm>
            <a:off x="4849586" y="914401"/>
            <a:ext cx="4490357" cy="5519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User\Desktop\ШРД\МУСОРКА\DSC02026.JPG"/>
          <p:cNvPicPr>
            <a:picLocks noChangeAspect="1" noChangeArrowheads="1"/>
          </p:cNvPicPr>
          <p:nvPr/>
        </p:nvPicPr>
        <p:blipFill>
          <a:blip r:embed="rId4" cstate="screen"/>
          <a:stretch>
            <a:fillRect/>
          </a:stretch>
        </p:blipFill>
        <p:spPr bwMode="auto">
          <a:xfrm>
            <a:off x="696246" y="964400"/>
            <a:ext cx="3936437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«Исследование»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33156" y="6302828"/>
            <a:ext cx="5796643" cy="10464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Экологическое состояние территории хуторов Братского сельского поселения</a:t>
            </a:r>
          </a:p>
          <a:p>
            <a:pPr algn="just"/>
            <a:endParaRPr lang="ru-RU" dirty="0"/>
          </a:p>
        </p:txBody>
      </p:sp>
      <p:pic>
        <p:nvPicPr>
          <p:cNvPr id="1026" name="Рисунок 10" descr="C:\Users\user\Pictures\2021\8класс2021\мусор\6045da57-ba02-409e-bb80-e0be009e8b2b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44751" y="849086"/>
            <a:ext cx="2165541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28" name="Picture 4" descr="C:\Users\user\Pictures\2021\8класс2021\мусор\c029e144-f19e-4cda-bb97-c898b314a05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922814" y="708583"/>
            <a:ext cx="2694338" cy="322614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" name="Picture 3" descr="C:\Users\User\Desktop\ШРД\фото тбо\DSC01871.JPG"/>
          <p:cNvPicPr>
            <a:picLocks noChangeAspect="1" noChangeArrowheads="1"/>
          </p:cNvPicPr>
          <p:nvPr/>
        </p:nvPicPr>
        <p:blipFill>
          <a:blip r:embed="rId4" cstate="screen"/>
          <a:stretch>
            <a:fillRect/>
          </a:stretch>
        </p:blipFill>
        <p:spPr bwMode="auto">
          <a:xfrm>
            <a:off x="5895865" y="881743"/>
            <a:ext cx="3607364" cy="2418505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1" name="Picture 4" descr="C:\Users\User\Desktop\ШРД\МУСОРКА\DSC0202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069771" y="3971139"/>
            <a:ext cx="2520482" cy="189036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029" name="Picture 5" descr="C:\Users\user\Pictures\2021\8класс2021\мусор\b54cb174-cfa5-4e68-866e-efbe8a045fe4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927271" y="3461655"/>
            <a:ext cx="3613982" cy="2759075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«Исследование»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5958" y="6106885"/>
            <a:ext cx="630282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Разработка анкеты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«Я ЗА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разделение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мусора»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 и проведение опроса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  <a:sym typeface="Calibri"/>
              </a:rPr>
              <a:t> среди учащихся 6-11 классов.</a:t>
            </a:r>
            <a:endParaRPr lang="ru-RU" dirty="0"/>
          </a:p>
        </p:txBody>
      </p:sp>
      <p:pic>
        <p:nvPicPr>
          <p:cNvPr id="12" name="Picture 2" descr="C:\Users\user\Pictures\2021\8класс2021\февраль2021\IMG_20210122_12312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42900" y="653144"/>
            <a:ext cx="4232162" cy="3151414"/>
          </a:xfrm>
          <a:prstGeom prst="rect">
            <a:avLst/>
          </a:prstGeom>
          <a:noFill/>
        </p:spPr>
      </p:pic>
      <p:pic>
        <p:nvPicPr>
          <p:cNvPr id="3074" name="Диаграмма 8"/>
          <p:cNvPicPr>
            <a:picLocks noChangeArrowheads="1"/>
          </p:cNvPicPr>
          <p:nvPr/>
        </p:nvPicPr>
        <p:blipFill>
          <a:blip r:embed="rId3"/>
          <a:srcRect b="-116"/>
          <a:stretch>
            <a:fillRect/>
          </a:stretch>
        </p:blipFill>
        <p:spPr bwMode="auto">
          <a:xfrm>
            <a:off x="4686301" y="656092"/>
            <a:ext cx="5143498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4425043" y="3706585"/>
            <a:ext cx="543741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441325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Можно сделать выводы.</a:t>
            </a:r>
          </a:p>
          <a:p>
            <a:pPr algn="just">
              <a:tabLst>
                <a:tab pos="441325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	Почти все опрошенные готовы разделять мусор и сдавать его в переработку;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	Большинство не знают где находятся пункты приема раздельного мусора;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	Большинство не участвовали в акции «Раздельный сбор».</a:t>
            </a:r>
          </a:p>
          <a:p>
            <a:endParaRPr lang="ru-RU" dirty="0"/>
          </a:p>
        </p:txBody>
      </p:sp>
      <p:pic>
        <p:nvPicPr>
          <p:cNvPr id="15" name="Рисунок 10" descr="C:\Users\user\Pictures\2021\8класс2021\мусор\6045da57-ba02-409e-bb80-e0be009e8b2b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49087" y="3943945"/>
            <a:ext cx="2498270" cy="3325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2021\8класс2021\мусор\c18ad589-ba90-4004-bfe8-04c865f6156d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733715" y="3493861"/>
            <a:ext cx="2487470" cy="40658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TextBox 3"/>
          <p:cNvSpPr txBox="1"/>
          <p:nvPr/>
        </p:nvSpPr>
        <p:spPr>
          <a:xfrm>
            <a:off x="587828" y="669472"/>
            <a:ext cx="90296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изучили ситуацию со сбором мусора дома, затем наблюдали в классе, в школе и выяснилось, что раздельный сбор мусора не производится.</a:t>
            </a:r>
          </a:p>
          <a:p>
            <a:pPr algn="just" fontAlgn="base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Выдвинули гипотезу: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 Перейти на раздельный сбор бытового мусора возможно.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74" name="Picture 2" descr="C:\Users\user\Pictures\2021\8класс2021\мусор\6752138e-2297-420a-a0fd-946177a1cdc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39959" y="2235187"/>
            <a:ext cx="4040060" cy="37084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TextBox 5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«Исследование»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7" name="Picture 2" descr="C:\Users\user\Pictures\2021\8класс2021\мусор\0c85ff3c-4490-43a9-a935-1e22d838b3c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93913" y="3603346"/>
            <a:ext cx="3412671" cy="371636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16437" y="5780316"/>
            <a:ext cx="1829402" cy="13720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586" y="783772"/>
            <a:ext cx="682534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Чтобы подтвердить или опровергнуть нашу гипотезу, мы провели анкетирование среди обучающихся нашей  школы с 5-го по 11 класс, задав 2 вопроса.</a:t>
            </a:r>
          </a:p>
          <a:p>
            <a:pPr algn="just" fontAlgn="base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Первый вопрос: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сортируют ли у вас дома мусор?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fontAlgn="base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Как мы и предполагали, большая часть из опрашиваемых дома мусор не сортирует.</a:t>
            </a: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098" name="Picture 2" descr="C:\Users\user\Pictures\2021\8класс2021\мусор\ee43f406-6a37-4f23-86d1-f629f75ec0a9 (1)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069772" y="2726871"/>
            <a:ext cx="3690257" cy="305338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3" descr="C:\Users\user\Pictures\2021\8класс2021\мусор\2fb681d2-1f49-419f-aa80-31ddcaf4c13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61256" y="2971800"/>
            <a:ext cx="3771746" cy="422909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TextBox 6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«Исследование»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8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16037" y="5845630"/>
            <a:ext cx="1829402" cy="1372052"/>
          </a:xfrm>
          <a:prstGeom prst="rect">
            <a:avLst/>
          </a:prstGeom>
          <a:noFill/>
        </p:spPr>
      </p:pic>
      <p:pic>
        <p:nvPicPr>
          <p:cNvPr id="5122" name="Picture 2" descr="C:\Users\user\Pictures\2021\8класс2021\мусор\876c5c33-bd89-4384-b89d-1073ff8f8cfe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829301" y="2792186"/>
            <a:ext cx="3532868" cy="43756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3" name="Picture 3" descr="C:\Users\user\Desktop\мусор2021\фото\Мусор\Поддубная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7044587" y="489857"/>
            <a:ext cx="2815602" cy="406581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586" y="620486"/>
            <a:ext cx="94705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Второй вопрос: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знаете ли вы, как идёт сбор мусора в других странах?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знаем: ответило 86% учащихся, а 14% учеников написали, что весь мусор в других странах подлежит переработке.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887" y="2155371"/>
            <a:ext cx="3314700" cy="219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718457" y="3755571"/>
            <a:ext cx="2547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Япония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2732" y="3119508"/>
            <a:ext cx="3227153" cy="2219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082142" y="4882242"/>
            <a:ext cx="2547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Франция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94528" y="5009967"/>
            <a:ext cx="3369958" cy="2027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6482442" y="6596742"/>
            <a:ext cx="2547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Германия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«Исследование»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13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45037" y="2432959"/>
            <a:ext cx="1829402" cy="1372052"/>
          </a:xfrm>
          <a:prstGeom prst="rect">
            <a:avLst/>
          </a:prstGeom>
          <a:noFill/>
        </p:spPr>
      </p:pic>
      <p:pic>
        <p:nvPicPr>
          <p:cNvPr id="14" name="Picture 3" descr="C:\Users\user\Pictures\2021\8класс2021\февраль2021\IMG_20210122_123159_1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11319" y="4408714"/>
            <a:ext cx="3652451" cy="28411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586" y="620486"/>
            <a:ext cx="9470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изучили категории мусора, который образуется в школе.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«Исследование»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7171" name="Picture 3" descr="C:\Users\user\Pictures\2021\8класс2021\мусор\eb83b6a7-5fed-41c9-97c5-5da3a3a9ff8f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1887" y="3912374"/>
            <a:ext cx="3902528" cy="3314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0" name="Диаграмма 15"/>
          <p:cNvPicPr>
            <a:picLocks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8214" y="783772"/>
            <a:ext cx="6025243" cy="32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408715" y="4751613"/>
            <a:ext cx="12083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/>
              <a:t>?</a:t>
            </a:r>
            <a:endParaRPr lang="ru-RU" sz="6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332968" y="6636345"/>
            <a:ext cx="5339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Стоимость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контейнера для раздельного сбора отходов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1150х850х850мм от 12 000 рублей.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874330" y="2906486"/>
            <a:ext cx="2922813" cy="307776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Сдавая бумагу, мы сможем внеси свой вклад в сохранение леса, так как собранная бумага может пойти на новые бумажные изделия, а так же создать Ученический фонд для нужд школы.</a:t>
            </a:r>
          </a:p>
          <a:p>
            <a:endParaRPr lang="ru-RU" dirty="0"/>
          </a:p>
        </p:txBody>
      </p:sp>
      <p:pic>
        <p:nvPicPr>
          <p:cNvPr id="13" name="Рисунок 12" descr="контейнер для раздельного сбора отходов № 01 (v 0,75) в*ш*г-1150х850х850мм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45529" y="3837214"/>
            <a:ext cx="1861457" cy="2753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3152" y="1191987"/>
            <a:ext cx="1829402" cy="13720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ФОТО\класс7\ноябрь2019\IMG-20191122-WA0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286" y="3135085"/>
            <a:ext cx="6340625" cy="382473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71800" y="6944122"/>
            <a:ext cx="684167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Подготовка к акции «Сбор  макулатуры» в ноябре 2020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«Проектирование»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347209" y="387350"/>
            <a:ext cx="9482591" cy="3302908"/>
          </a:xfrm>
          <a:prstGeom prst="horizontalScroll">
            <a:avLst>
              <a:gd name="adj" fmla="val 12500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ВНИМАНИЕ!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нашей школе решено организовать сбор макулатуры!!!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Начало акции по сбору макулатуры –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уже сейчас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Пока вы только её собираете. Сдать можно будет 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 5 по 15 ноября 2020 года. Пункт приёма макулатуры – фойе 1 корпуса.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После сдачи, вся бумага будет направлена в пункты приёма макулатуры. Победители будут определяться по количеству сданной бумаги.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38152" y="5453744"/>
            <a:ext cx="1829402" cy="13720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63807"/>
            <a:ext cx="398417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Подготовка к акция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«Бумажный БУМ – ВЕСНА 2021»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«Проектирование»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Picture 3" descr="C:\Users\user\Pictures\ФОТО\класс7\ноябрь2019\IMG-20191030-WA002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29441" y="669245"/>
            <a:ext cx="5835045" cy="437628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3" descr="C:\Users\user\Pictures\ФОТО\класс7\ноябрь2019\IMG-20191030-WA00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928" y="3967843"/>
            <a:ext cx="5878285" cy="3200399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3" descr="C:\Users\user\Desktop\vtoroe_dihanye-1024x768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8609" y="5339444"/>
            <a:ext cx="1829402" cy="13720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586" y="604157"/>
            <a:ext cx="507818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плакатов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«Мы за раздельный сбор мусора!»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«Проектирование»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223" name="Picture 7" descr="C:\Users\user\Desktop\мусор2021\фото\1803\Бородинов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353421" y="620487"/>
            <a:ext cx="4441227" cy="3543299"/>
          </a:xfrm>
          <a:prstGeom prst="rect">
            <a:avLst/>
          </a:prstGeom>
          <a:noFill/>
        </p:spPr>
      </p:pic>
      <p:pic>
        <p:nvPicPr>
          <p:cNvPr id="9222" name="Picture 6" descr="C:\Users\user\Desktop\мусор2021\фото\IMG_20191011_1412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758" y="1585118"/>
            <a:ext cx="3641270" cy="5683591"/>
          </a:xfrm>
          <a:prstGeom prst="rect">
            <a:avLst/>
          </a:prstGeom>
          <a:noFill/>
        </p:spPr>
      </p:pic>
      <p:pic>
        <p:nvPicPr>
          <p:cNvPr id="18" name="Picture 4" descr="C:\Users\user\Desktop\мусор2021\фото\IMG_20191011_14104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23114" y="3264948"/>
            <a:ext cx="4441371" cy="429472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59329" y="718457"/>
            <a:ext cx="8001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плакатов «Мы за раздельный сбор мусора!»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«Проектирование»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4" name="Picture 2" descr="C:\Users\user\Pictures\2021\8класс2021\мусор\IMG_20210219_135439_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14401" y="1175840"/>
            <a:ext cx="8098972" cy="60735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75643" y="784779"/>
            <a:ext cx="25234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Создание буклета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3529" y="212271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«Проектирование»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4" name="Picture 4" descr="C:\Users\user\Pictures\2021\8класс2021\сентябрь2020\IMG_20201008_095149_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949496" y="1567544"/>
            <a:ext cx="3755572" cy="3379560"/>
          </a:xfrm>
          <a:prstGeom prst="rect">
            <a:avLst/>
          </a:prstGeom>
          <a:noFill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9621" y="3869871"/>
            <a:ext cx="6232731" cy="3689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1500"/>
            <a:ext cx="5661025" cy="401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Рамка 7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85800" y="669472"/>
          <a:ext cx="8899070" cy="3810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0442"/>
                <a:gridCol w="3755572"/>
                <a:gridCol w="1404257"/>
                <a:gridCol w="1828799"/>
              </a:tblGrid>
              <a:tr h="8902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Times New Roman"/>
                          <a:ea typeface="Times New Roman"/>
                        </a:rPr>
                        <a:t>Цвет контейнера</a:t>
                      </a:r>
                      <a:endParaRPr lang="ru-RU" sz="2400" dirty="0">
                        <a:latin typeface="Times New Roman"/>
                        <a:ea typeface="Times New Roman"/>
                      </a:endParaRPr>
                    </a:p>
                  </a:txBody>
                  <a:tcPr marL="73025" marR="73025" marT="73025" marB="730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>
                          <a:latin typeface="Times New Roman"/>
                          <a:ea typeface="Times New Roman"/>
                        </a:rPr>
                        <a:t>Категория мусора</a:t>
                      </a: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73025" marR="73025" marT="73025" marB="730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>
                          <a:latin typeface="Times New Roman"/>
                          <a:ea typeface="Times New Roman"/>
                        </a:rPr>
                        <a:t>Вес в кг за 7 дней</a:t>
                      </a: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73025" marR="73025" marT="73025" marB="730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i="1">
                          <a:latin typeface="Times New Roman"/>
                          <a:ea typeface="Times New Roman"/>
                        </a:rPr>
                        <a:t>Перерасчёт на год</a:t>
                      </a:r>
                      <a:endParaRPr lang="ru-RU" sz="2400">
                        <a:latin typeface="Times New Roman"/>
                        <a:ea typeface="Times New Roman"/>
                      </a:endParaRPr>
                    </a:p>
                  </a:txBody>
                  <a:tcPr marL="73025" marR="73025" marT="73025" marB="73025" anchor="ctr"/>
                </a:tc>
              </a:tr>
              <a:tr h="4299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Желтый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Бумага и картон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660 г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34,32 кг</a:t>
                      </a:r>
                    </a:p>
                  </a:txBody>
                  <a:tcPr marL="36830" marR="36830" marT="36830" marB="36830" anchor="ctr"/>
                </a:tc>
              </a:tr>
              <a:tr h="4299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Зеленый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Стеклотара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150 г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7,8 кг</a:t>
                      </a:r>
                    </a:p>
                  </a:txBody>
                  <a:tcPr marL="36830" marR="36830" marT="36830" marB="36830" anchor="ctr"/>
                </a:tc>
              </a:tr>
              <a:tr h="1012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Синий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Пластик, пакеты полиэтиленовые, упаковка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960 г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49,8 кг</a:t>
                      </a:r>
                    </a:p>
                  </a:txBody>
                  <a:tcPr marL="36830" marR="36830" marT="36830" marB="36830" anchor="ctr"/>
                </a:tc>
              </a:tr>
              <a:tr h="8226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</a:rPr>
                        <a:t>Красный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консервные банки и металл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</a:rPr>
                        <a:t>90 г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</a:rPr>
                        <a:t>4,5 кг</a:t>
                      </a:r>
                    </a:p>
                  </a:txBody>
                  <a:tcPr marL="36830" marR="36830" marT="36830" marB="3683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51225" y="4666575"/>
            <a:ext cx="641712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подсчитали, что каждая семья может заработать на картоне и бумаге – 67 руб., на полимерных материалах – 26 руб. Итого, около 100 руб. – прибыль семьи, которую можно заработать на отходах. В нашей школе более 180 семей и прибыль за год может составить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18000 руб.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«Проектирование»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6146" name="Picture 2" descr="C:\Users\user\Pictures\2021\8класс2021\мусор\a9358353-1252-44a7-b710-df47d2013aad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0486" y="4408395"/>
            <a:ext cx="2318657" cy="29068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«Прототипирование»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12291" name="Picture 3" descr="C:\Users\user\Pictures\2021\8класс2021\мусор\ab602d24-3876-46e2-afcc-6bd0e2b2ba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208314"/>
            <a:ext cx="9584871" cy="635136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TextBox 9"/>
          <p:cNvSpPr txBox="1"/>
          <p:nvPr/>
        </p:nvSpPr>
        <p:spPr>
          <a:xfrm>
            <a:off x="457200" y="783773"/>
            <a:ext cx="9046028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 разработали рекомендации:</a:t>
            </a:r>
          </a:p>
          <a:p>
            <a:pPr algn="just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1. Чтобы сократить количество отходов необходимо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 брать лишних бумажных и целлофановых мешков в магазине или использовать их повторно.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Писать и рисовать на обеих сторонах бумаги.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Стараться покупать напитки в бутылках, которые можно сдать.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 покупать больше, чем может понадобиться.</a:t>
            </a:r>
            <a:endParaRPr lang="ru-RU" sz="1600" dirty="0"/>
          </a:p>
        </p:txBody>
      </p:sp>
      <p:pic>
        <p:nvPicPr>
          <p:cNvPr id="12293" name="Picture 5" descr="C:\Users\user\Desktop\мусор2021\для презентации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21184405">
            <a:off x="6464062" y="4987430"/>
            <a:ext cx="1450940" cy="102667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«Прототипирование»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12291" name="Picture 3" descr="C:\Users\user\Pictures\2021\8класс2021\мусор\ab602d24-3876-46e2-afcc-6bd0e2b2ba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208314"/>
            <a:ext cx="9584871" cy="635136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TextBox 9"/>
          <p:cNvSpPr txBox="1"/>
          <p:nvPr/>
        </p:nvSpPr>
        <p:spPr>
          <a:xfrm>
            <a:off x="424542" y="685801"/>
            <a:ext cx="9290958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2. Уметь выбрасывать мусор: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Дома мусор выбрасывать в мусорный мешок.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Ведро должно обязательно закрываться крышкой, т.к. отходы могут быть токсичны.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Выбрасываемый мусор плотно закрыть, чтобы не рассыпался по дороге.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Выбрасывать мусор в специально отведённые места.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Мелкий мусор на улице выбрасывать только в урны.</a:t>
            </a:r>
          </a:p>
        </p:txBody>
      </p:sp>
      <p:pic>
        <p:nvPicPr>
          <p:cNvPr id="12293" name="Picture 5" descr="C:\Users\user\Desktop\мусор2021\для презентации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21184405">
            <a:off x="6464062" y="4987430"/>
            <a:ext cx="1450940" cy="102667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амка 4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229" y="228600"/>
            <a:ext cx="9225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«Прототипирование»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12291" name="Picture 3" descr="C:\Users\user\Pictures\2021\8класс2021\мусор\ab602d24-3876-46e2-afcc-6bd0e2b2ba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208314"/>
            <a:ext cx="9584871" cy="635136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TextBox 9"/>
          <p:cNvSpPr txBox="1"/>
          <p:nvPr/>
        </p:nvSpPr>
        <p:spPr>
          <a:xfrm>
            <a:off x="424542" y="685801"/>
            <a:ext cx="9290958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3. Вторично использовать отходы: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Одежду, которую мы носим можно отдать нуждающимся.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Не выбрасывать старые игрушки, книги: они могут кому-то понадобиться. Можно отдать в детские дома, садики, библиотеки.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Если есть садовый участок, используй пищевые отходы для приготовления удобрений.</a:t>
            </a:r>
          </a:p>
        </p:txBody>
      </p:sp>
      <p:pic>
        <p:nvPicPr>
          <p:cNvPr id="12293" name="Picture 5" descr="C:\Users\user\Desktop\мусор2021\для презентации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21184405">
            <a:off x="6464062" y="4987430"/>
            <a:ext cx="1450940" cy="102667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user\Pictures\2021\8класс2021\мусор\681f6a01-6b95-45b4-9658-9db929e3a03c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4287885"/>
            <a:ext cx="4131129" cy="32717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Picture 2" descr="C:\Users\user\Pictures\2021\8класс2021\мусор\IMG_20210219_135439_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32467" y="3714835"/>
            <a:ext cx="4756462" cy="356697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674904" y="343908"/>
            <a:ext cx="70871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Результаты этапа «Прототипирование»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1900" y="832759"/>
            <a:ext cx="5421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Создание дорожной  карты по внедрению раздельного сбора мусора в школе.</a:t>
            </a:r>
            <a:endParaRPr lang="ru-RU" sz="2400" dirty="0"/>
          </a:p>
        </p:txBody>
      </p:sp>
      <p:pic>
        <p:nvPicPr>
          <p:cNvPr id="9" name="Picture 2" descr="C:\Users\user\Pictures\2021\8класс2021\мусор\6045da57-ba02-409e-bb80-e0be009e8b2b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080765" y="2057400"/>
            <a:ext cx="2640831" cy="282484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2" descr="C:\Users\user\Pictures\2021\8класс2021\мусор\0c85ff3c-4490-43a9-a935-1e22d838b3c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22516" y="816428"/>
            <a:ext cx="2778074" cy="302529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291" name="Picture 3" descr="C:\Users\user\Pictures\2021\8класс2021\мусор\7f013b69-d97f-4296-9a9a-8e043417b526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7118065" y="1681844"/>
            <a:ext cx="2635988" cy="351465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470" y="195943"/>
            <a:ext cx="81153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Работая над проектом, мы: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разработали дорожную карту по внедрению раздельного сбора мусора в школе; </a:t>
            </a:r>
          </a:p>
          <a:p>
            <a:pPr lvl="0" algn="just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изучили точки сбора, занимающиеся приемом макулатуры, маршрут и логистику перемещения отходов; </a:t>
            </a:r>
          </a:p>
          <a:p>
            <a:pPr lvl="0" algn="just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изучили стоимость сдаваемых отходов; </a:t>
            </a:r>
          </a:p>
          <a:p>
            <a:pPr lvl="0" algn="just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посчитали экономический эффект для школы от доходов, полученных от сдачи макулатуры.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user\Pictures\2021\8класс2021\мусор\6c587085-3d9c-4a20-b67c-2ec1be256b1e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196165" y="3755119"/>
            <a:ext cx="4524154" cy="380455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Рамка 3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мка 1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4544" y="849085"/>
            <a:ext cx="92746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помощью нашего проекта мы избавляемся от мусора (старые газеты, журналы, картонные коробки и упаковка, старые книги).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 счет заработанных средств мы можем создать Ученический фонд для удовлетворения школьных нужд и реализации новых возможностей (хоть пока и скромных).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Привлекли внимание общественности (детей, их родителей, педагогов и администрация школы) к проблемам окружающей среды.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Спасаем деревьев от их вырубки.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самое главное – мы помогаем сделать мир чуточку лучше…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Pictures\2021\8класс2021\мусор\1d81a807-4f1c-4d63-b217-d36d5a3969a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252178" y="4637314"/>
            <a:ext cx="2353049" cy="292236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C:\Users\user\Pictures\2021\8класс2021\мусор\6fa5e823-f126-447e-a5a4-788e1ac697ad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-1" y="4657271"/>
            <a:ext cx="3412671" cy="255950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275104" y="376565"/>
            <a:ext cx="39917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  <a:cs typeface="Times New Roman" pitchFamily="18" charset="0"/>
              </a:rPr>
              <a:t>Перспективы проекта</a:t>
            </a:r>
            <a:endParaRPr lang="ru-RU" sz="2400" b="1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9" name="Picture 2" descr="C:\Users\user\Pictures\2021\8класс2021\мусор\IMG_20210219_135439_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342509" y="4384244"/>
            <a:ext cx="3972690" cy="297920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ФОТО\класс7\ноябрь2019\IMG-20191030-WA00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0496" y="1943099"/>
            <a:ext cx="6335488" cy="475161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Рамка 2"/>
          <p:cNvSpPr/>
          <p:nvPr/>
        </p:nvSpPr>
        <p:spPr>
          <a:xfrm>
            <a:off x="0" y="0"/>
            <a:ext cx="10080625" cy="7559675"/>
          </a:xfrm>
          <a:prstGeom prst="frame">
            <a:avLst>
              <a:gd name="adj1" fmla="val 2132"/>
            </a:avLst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74904" y="343908"/>
            <a:ext cx="28216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atin typeface="Arial Black" pitchFamily="34" charset="0"/>
                <a:cs typeface="Times New Roman" pitchFamily="18" charset="0"/>
              </a:rPr>
              <a:t>Рефлексия</a:t>
            </a:r>
            <a:endParaRPr lang="ru-RU" sz="3200" b="1" dirty="0"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1406</Words>
  <Application>Microsoft Office PowerPoint</Application>
  <PresentationFormat>Произвольный</PresentationFormat>
  <Paragraphs>217</Paragraphs>
  <Slides>29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План работы по проекту</vt:lpstr>
      <vt:lpstr>План работы по проекту</vt:lpstr>
      <vt:lpstr>План работы по проекту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Людмила</dc:creator>
  <cp:lastModifiedBy>Фоминова</cp:lastModifiedBy>
  <cp:revision>105</cp:revision>
  <dcterms:modified xsi:type="dcterms:W3CDTF">2021-06-22T06:05:56Z</dcterms:modified>
</cp:coreProperties>
</file>