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2" r:id="rId3"/>
    <p:sldId id="274" r:id="rId4"/>
    <p:sldId id="257" r:id="rId5"/>
    <p:sldId id="273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8" r:id="rId14"/>
    <p:sldId id="271" r:id="rId15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536" autoAdjust="0"/>
  </p:normalViewPr>
  <p:slideViewPr>
    <p:cSldViewPr snapToGrid="0">
      <p:cViewPr varScale="1">
        <p:scale>
          <a:sx n="71" d="100"/>
          <a:sy n="71" d="100"/>
        </p:scale>
        <p:origin x="12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9759E-1FFB-4808-B1D4-C3857B180660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66A02-2D7F-4AAB-929E-060648011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501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66A02-2D7F-4AAB-929E-060648011B4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790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66A02-2D7F-4AAB-929E-060648011B4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510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66A02-2D7F-4AAB-929E-060648011B4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8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66A02-2D7F-4AAB-929E-060648011B4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643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66A02-2D7F-4AAB-929E-060648011B4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82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57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864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040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666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0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90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223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999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152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064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578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2B906-FFCB-40B6-AE7A-62EF2785190A}" type="datetimeFigureOut">
              <a:rPr lang="ru-RU" smtClean="0"/>
              <a:t>08.02.2024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7A45D-E6E6-4B29-B909-A1CD2296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434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50115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«Работа школьного спортивного </a:t>
            </a:r>
            <a:r>
              <a:rPr lang="ru-RU" b="1" dirty="0" smtClean="0"/>
              <a:t>клуба -  «Олимп»</a:t>
            </a:r>
            <a:r>
              <a:rPr lang="ru-RU" dirty="0"/>
              <a:t/>
            </a:r>
            <a:br>
              <a:rPr lang="ru-RU" dirty="0"/>
            </a:br>
            <a:r>
              <a:rPr lang="ru-RU" sz="2700" i="1" dirty="0" smtClean="0"/>
              <a:t>«</a:t>
            </a:r>
            <a:r>
              <a:rPr lang="ru-RU" sz="2700" i="1" dirty="0" smtClean="0">
                <a:latin typeface="+mn-lt"/>
              </a:rPr>
              <a:t>Школьный спортивный клуб – территория социализации, интеграции и развития равных возможностей физкультурно-спортивного воспитания подрастающего поколения»</a:t>
            </a:r>
            <a:endParaRPr lang="ru-RU" sz="2700" i="1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6172200"/>
            <a:ext cx="9144000" cy="430306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 smtClean="0"/>
              <a:t>Подготовила </a:t>
            </a:r>
            <a:r>
              <a:rPr lang="ru-RU" b="1" i="1" dirty="0"/>
              <a:t>учитель </a:t>
            </a:r>
            <a:r>
              <a:rPr lang="ru-RU" b="1" i="1"/>
              <a:t>физической </a:t>
            </a:r>
            <a:r>
              <a:rPr lang="ru-RU" b="1" i="1" smtClean="0"/>
              <a:t>культуры МОУ «СОШ № 5»: </a:t>
            </a:r>
            <a:r>
              <a:rPr lang="ru-RU" b="1" i="1" dirty="0"/>
              <a:t>Блинкова Т.Н.</a:t>
            </a:r>
            <a:endParaRPr lang="ru-RU" i="1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82" y="2501153"/>
            <a:ext cx="5939117" cy="36710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17" y="2501152"/>
            <a:ext cx="5731265" cy="367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962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9106" y="161364"/>
            <a:ext cx="2528046" cy="779929"/>
          </a:xfrm>
        </p:spPr>
        <p:txBody>
          <a:bodyPr>
            <a:normAutofit/>
          </a:bodyPr>
          <a:lstStyle/>
          <a:p>
            <a:r>
              <a:rPr lang="ru-RU" sz="2400" b="1" dirty="0"/>
              <a:t>Цели и </a:t>
            </a:r>
            <a:r>
              <a:rPr lang="ru-RU" sz="2400" b="1" dirty="0" smtClean="0"/>
              <a:t>задачи: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024" y="941294"/>
            <a:ext cx="6763869" cy="56477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 smtClean="0"/>
              <a:t>Цель</a:t>
            </a:r>
            <a:r>
              <a:rPr lang="ru-RU" sz="1800" dirty="0" smtClean="0"/>
              <a:t>:    </a:t>
            </a:r>
          </a:p>
          <a:p>
            <a:pPr marL="0" indent="0">
              <a:buNone/>
            </a:pPr>
            <a:r>
              <a:rPr lang="ru-RU" sz="2400" dirty="0" smtClean="0"/>
              <a:t>- Развитие физической культуры и спорта среди обучающихся. Создание условий обучающимся для занятий физической культурой и спортом в свободное от учёбы время.                                                                                                 - Оздоровление обучающихся через организацию внеурочной деятельности</a:t>
            </a:r>
            <a:r>
              <a:rPr lang="ru-RU" sz="2400" dirty="0"/>
              <a:t>.</a:t>
            </a:r>
            <a:r>
              <a:rPr lang="ru-RU" sz="2400" dirty="0" smtClean="0"/>
              <a:t>                                                                                                                                         - Содействие в подготовке и достижению должного уровня физической подготовленности обучающихся.                                                                            - Создание спортивных секций и команд по различным видам спорта, оказание методической и практической помощи в организации их деятельности.                                                                           - Разработка и осуществление физкультурно-оздоровительных и спортивных  программ.                                                                                         </a:t>
            </a:r>
          </a:p>
          <a:p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893" y="0"/>
            <a:ext cx="5307108" cy="33278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893" y="3313044"/>
            <a:ext cx="5307106" cy="354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72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142" y="134471"/>
            <a:ext cx="10627658" cy="524435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Основные </a:t>
            </a:r>
            <a:r>
              <a:rPr lang="ru-RU" sz="3600" b="1" dirty="0" smtClean="0"/>
              <a:t>задачи</a:t>
            </a:r>
            <a:r>
              <a:rPr lang="ru-RU" b="1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4812" y="914400"/>
            <a:ext cx="6615953" cy="526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/>
              <a:t>-</a:t>
            </a:r>
            <a:r>
              <a:rPr lang="ru-RU" sz="1800" dirty="0" smtClean="0"/>
              <a:t> </a:t>
            </a:r>
            <a:r>
              <a:rPr lang="ru-RU" sz="1800" dirty="0"/>
              <a:t>создание условий для привлечения школьников к систематическим занятиям физической культурой и спортом;                                                                                     </a:t>
            </a:r>
            <a:r>
              <a:rPr lang="ru-RU" sz="1800" dirty="0" smtClean="0"/>
              <a:t>                                                                           </a:t>
            </a:r>
            <a:r>
              <a:rPr lang="ru-RU" sz="1800" dirty="0"/>
              <a:t>- закрепление и совершенствование умений и навыков, полученных учащимися на уроках физической культуры;                             </a:t>
            </a:r>
            <a:r>
              <a:rPr lang="ru-RU" sz="1800" dirty="0" smtClean="0"/>
              <a:t>                                                                                                                                   </a:t>
            </a:r>
            <a:r>
              <a:rPr lang="ru-RU" sz="1800" dirty="0"/>
              <a:t>- воспитание у школьников общественной активности;                                </a:t>
            </a:r>
            <a:r>
              <a:rPr lang="ru-RU" sz="1800" dirty="0" smtClean="0"/>
              <a:t>                                                                  </a:t>
            </a:r>
            <a:r>
              <a:rPr lang="ru-RU" sz="1800" dirty="0"/>
              <a:t>- профилактика асоциальных проявлений в детской и подростковой среде, выработка потребности в здоровом образе жизни;                                                                                                </a:t>
            </a:r>
            <a:r>
              <a:rPr lang="ru-RU" sz="1800" dirty="0" smtClean="0"/>
              <a:t>                                                        </a:t>
            </a:r>
            <a:r>
              <a:rPr lang="ru-RU" sz="1800" dirty="0"/>
              <a:t>- привлечение к спортивно-массовой работе в клубе родителей учащихся школы;                                                                                                       - пропаганда физической культуры и спорта                                                    </a:t>
            </a:r>
            <a:r>
              <a:rPr lang="ru-RU" sz="1800" dirty="0" smtClean="0"/>
              <a:t>                                                                </a:t>
            </a:r>
            <a:r>
              <a:rPr lang="ru-RU" sz="1800" dirty="0"/>
              <a:t>- развитие  движения по пропаганде здорового образа жизни;                                                                                      - Организация учебно-тренировочного процесса в спортивных секциях , организация и проведение массовых физкультурно-оздоровительных и спортивных мероприятий в </a:t>
            </a:r>
            <a:r>
              <a:rPr lang="ru-RU" sz="1800" dirty="0" smtClean="0"/>
              <a:t>школе,                                                                                                                   </a:t>
            </a:r>
            <a:r>
              <a:rPr lang="ru-RU" sz="1800" dirty="0"/>
              <a:t>-подготовка предложений в ежегодный план деятельности школы в части развития физической культуры и спорта в рамках урочной и внеурочной </a:t>
            </a:r>
            <a:r>
              <a:rPr lang="ru-RU" sz="1800" dirty="0" smtClean="0"/>
              <a:t>деятельности</a:t>
            </a:r>
            <a:r>
              <a:rPr lang="ru-RU" sz="1800" dirty="0"/>
              <a:t>,</a:t>
            </a:r>
            <a:r>
              <a:rPr lang="ru-RU" sz="1800" dirty="0" smtClean="0"/>
              <a:t>                                                     - ведение учёта спортивных достижений общеобразовательного учреждения.  </a:t>
            </a:r>
            <a:endParaRPr lang="ru-RU" sz="1800" dirty="0"/>
          </a:p>
          <a:p>
            <a:endParaRPr lang="ru-RU" sz="2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741" y="-1"/>
            <a:ext cx="5522259" cy="617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88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4217" y="147918"/>
            <a:ext cx="5416826" cy="67235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Основные направления </a:t>
            </a:r>
            <a:r>
              <a:rPr lang="ru-RU" sz="4000" b="1" dirty="0" smtClean="0"/>
              <a:t> </a:t>
            </a:r>
            <a:r>
              <a:rPr lang="ru-RU" sz="2700" b="1" dirty="0" smtClean="0"/>
              <a:t>деятельности ШСК « Олимп»</a:t>
            </a:r>
            <a:endParaRPr lang="ru-RU" sz="27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906" y="0"/>
            <a:ext cx="4675094" cy="3415554"/>
          </a:xfrm>
        </p:spPr>
      </p:pic>
      <p:sp>
        <p:nvSpPr>
          <p:cNvPr id="4" name="Прямоугольник 3"/>
          <p:cNvSpPr/>
          <p:nvPr/>
        </p:nvSpPr>
        <p:spPr>
          <a:xfrm>
            <a:off x="255494" y="1707777"/>
            <a:ext cx="6105549" cy="1072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b="1" dirty="0"/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905" y="3415553"/>
            <a:ext cx="4675093" cy="343692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5493" y="954741"/>
            <a:ext cx="7261409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6400"/>
                </a:solidFill>
                <a:latin typeface="schoolbook"/>
              </a:rPr>
              <a:t>Основные направления</a:t>
            </a:r>
            <a:r>
              <a:rPr lang="ru-RU" dirty="0">
                <a:solidFill>
                  <a:srgbClr val="454C43"/>
                </a:solidFill>
                <a:latin typeface="schoolbook"/>
              </a:rPr>
              <a:t> деятельности ШСК:</a:t>
            </a:r>
          </a:p>
          <a:p>
            <a:r>
              <a:rPr lang="ru-RU" dirty="0" smtClean="0">
                <a:solidFill>
                  <a:srgbClr val="454C43"/>
                </a:solidFill>
                <a:latin typeface="schoolbook"/>
              </a:rPr>
              <a:t>1.</a:t>
            </a:r>
            <a:r>
              <a:rPr lang="ru-RU" dirty="0">
                <a:solidFill>
                  <a:srgbClr val="454C43"/>
                </a:solidFill>
                <a:latin typeface="schoolbook"/>
              </a:rPr>
              <a:t> </a:t>
            </a:r>
            <a:r>
              <a:rPr lang="ru-RU" b="1" i="1" dirty="0" smtClean="0">
                <a:solidFill>
                  <a:srgbClr val="454C43"/>
                </a:solidFill>
                <a:latin typeface="schoolbook"/>
              </a:rPr>
              <a:t>Учебно-методическая </a:t>
            </a:r>
            <a:r>
              <a:rPr lang="ru-RU" b="1" i="1" dirty="0">
                <a:solidFill>
                  <a:srgbClr val="454C43"/>
                </a:solidFill>
                <a:latin typeface="schoolbook"/>
              </a:rPr>
              <a:t>работа в области физического воспитания</a:t>
            </a:r>
            <a:r>
              <a:rPr lang="ru-RU" b="1" i="1" dirty="0" smtClean="0">
                <a:solidFill>
                  <a:srgbClr val="454C43"/>
                </a:solidFill>
                <a:latin typeface="schoolbook"/>
              </a:rPr>
              <a:t>;</a:t>
            </a:r>
          </a:p>
          <a:p>
            <a:r>
              <a:rPr lang="ru-RU" dirty="0"/>
              <a:t>– мониторинг достижений учащихся по предмету «Физическая культура»;</a:t>
            </a:r>
            <a:endParaRPr lang="ru-RU" dirty="0">
              <a:solidFill>
                <a:srgbClr val="454C43"/>
              </a:solidFill>
              <a:latin typeface="schoolbook"/>
            </a:endParaRPr>
          </a:p>
          <a:p>
            <a:r>
              <a:rPr lang="ru-RU" dirty="0" smtClean="0"/>
              <a:t>- методическое </a:t>
            </a:r>
            <a:r>
              <a:rPr lang="ru-RU" dirty="0"/>
              <a:t>обеспечение проведения </a:t>
            </a:r>
            <a:r>
              <a:rPr lang="ru-RU" dirty="0" smtClean="0"/>
              <a:t>школьных, муниципальных, региональных этапов </a:t>
            </a:r>
            <a:r>
              <a:rPr lang="ru-RU" dirty="0"/>
              <a:t>Всероссийской олимпиады по физической культуре;</a:t>
            </a:r>
            <a:endParaRPr lang="ru-RU" dirty="0" smtClean="0">
              <a:solidFill>
                <a:srgbClr val="454C43"/>
              </a:solidFill>
              <a:latin typeface="schoolbook"/>
            </a:endParaRPr>
          </a:p>
          <a:p>
            <a:r>
              <a:rPr lang="ru-RU" dirty="0"/>
              <a:t> </a:t>
            </a:r>
            <a:r>
              <a:rPr lang="ru-RU" dirty="0" smtClean="0"/>
              <a:t>- организационно-методическое </a:t>
            </a:r>
            <a:r>
              <a:rPr lang="ru-RU" dirty="0"/>
              <a:t>обеспечение проведения школьных спортивных мероприятий;</a:t>
            </a:r>
          </a:p>
          <a:p>
            <a:r>
              <a:rPr lang="ru-RU" dirty="0"/>
              <a:t>– мониторинг спортивных достижений учеников школы;</a:t>
            </a:r>
          </a:p>
          <a:p>
            <a:r>
              <a:rPr lang="ru-RU" dirty="0"/>
              <a:t>– разработка нормативной документации деятельности школьного физкультурно-спортивного клуба.</a:t>
            </a:r>
          </a:p>
          <a:p>
            <a:r>
              <a:rPr lang="ru-RU" dirty="0" smtClean="0"/>
              <a:t>- разработка </a:t>
            </a:r>
            <a:r>
              <a:rPr lang="ru-RU" dirty="0"/>
              <a:t>программ дополнительного образования физкультурно-спортивной направленности;</a:t>
            </a:r>
            <a:endParaRPr lang="ru-RU" dirty="0">
              <a:solidFill>
                <a:srgbClr val="454C43"/>
              </a:solidFill>
              <a:latin typeface="schoolbook"/>
            </a:endParaRPr>
          </a:p>
          <a:p>
            <a:r>
              <a:rPr lang="ru-RU" dirty="0" smtClean="0">
                <a:solidFill>
                  <a:srgbClr val="454C43"/>
                </a:solidFill>
                <a:latin typeface="schoolbook"/>
              </a:rPr>
              <a:t>2.</a:t>
            </a:r>
            <a:r>
              <a:rPr lang="ru-RU" dirty="0">
                <a:solidFill>
                  <a:srgbClr val="454C43"/>
                </a:solidFill>
                <a:latin typeface="schoolbook"/>
              </a:rPr>
              <a:t> </a:t>
            </a:r>
            <a:r>
              <a:rPr lang="ru-RU" b="1" i="1" dirty="0" smtClean="0">
                <a:solidFill>
                  <a:srgbClr val="454C43"/>
                </a:solidFill>
                <a:latin typeface="schoolbook"/>
              </a:rPr>
              <a:t>Спортивно-массовая </a:t>
            </a:r>
            <a:r>
              <a:rPr lang="ru-RU" b="1" i="1" dirty="0">
                <a:solidFill>
                  <a:srgbClr val="454C43"/>
                </a:solidFill>
                <a:latin typeface="schoolbook"/>
              </a:rPr>
              <a:t>работа;</a:t>
            </a:r>
          </a:p>
          <a:p>
            <a:r>
              <a:rPr lang="ru-RU" dirty="0" smtClean="0">
                <a:solidFill>
                  <a:srgbClr val="454C43"/>
                </a:solidFill>
                <a:latin typeface="schoolbook"/>
              </a:rPr>
              <a:t> - </a:t>
            </a:r>
            <a:r>
              <a:rPr lang="ru-RU" sz="1600" dirty="0" smtClean="0">
                <a:solidFill>
                  <a:srgbClr val="454C43"/>
                </a:solidFill>
                <a:latin typeface="schoolbook"/>
              </a:rPr>
              <a:t>организация и</a:t>
            </a:r>
            <a:r>
              <a:rPr lang="ru-RU" dirty="0" smtClean="0">
                <a:solidFill>
                  <a:srgbClr val="454C43"/>
                </a:solidFill>
                <a:latin typeface="schoolbook"/>
              </a:rPr>
              <a:t>  </a:t>
            </a:r>
            <a:r>
              <a:rPr lang="ru-RU" dirty="0" smtClean="0"/>
              <a:t>проведение  </a:t>
            </a:r>
            <a:r>
              <a:rPr lang="ru-RU" dirty="0" err="1" smtClean="0"/>
              <a:t>физкультурно</a:t>
            </a:r>
            <a:r>
              <a:rPr lang="ru-RU" dirty="0" smtClean="0"/>
              <a:t> - оздоровительных общешкольных </a:t>
            </a:r>
            <a:r>
              <a:rPr lang="ru-RU" dirty="0"/>
              <a:t>спортивных праздников </a:t>
            </a:r>
            <a:r>
              <a:rPr lang="ru-RU" dirty="0" smtClean="0"/>
              <a:t> </a:t>
            </a:r>
            <a:r>
              <a:rPr lang="ru-RU" dirty="0"/>
              <a:t>«Мама, папа, я — дружная спортивная семья», «Веселые старты</a:t>
            </a:r>
            <a:r>
              <a:rPr lang="ru-RU" dirty="0" smtClean="0"/>
              <a:t>»; « Смотр строя и песни»                                                                                                                         - проведение </a:t>
            </a:r>
            <a:r>
              <a:rPr lang="ru-RU" dirty="0"/>
              <a:t>соревнований на первенство </a:t>
            </a:r>
            <a:r>
              <a:rPr lang="ru-RU" dirty="0" smtClean="0"/>
              <a:t>школы - </a:t>
            </a:r>
            <a:r>
              <a:rPr lang="ru-RU" dirty="0"/>
              <a:t>по </a:t>
            </a:r>
            <a:r>
              <a:rPr lang="ru-RU" dirty="0" err="1" smtClean="0"/>
              <a:t>стритболу</a:t>
            </a:r>
            <a:r>
              <a:rPr lang="ru-RU" dirty="0" smtClean="0"/>
              <a:t>, </a:t>
            </a:r>
            <a:r>
              <a:rPr lang="ru-RU" dirty="0"/>
              <a:t>волейболу, </a:t>
            </a:r>
            <a:r>
              <a:rPr lang="ru-RU" dirty="0" smtClean="0"/>
              <a:t>пионерболу.</a:t>
            </a:r>
            <a:endParaRPr lang="ru-RU" b="0" i="0" dirty="0">
              <a:solidFill>
                <a:srgbClr val="454C43"/>
              </a:solidFill>
              <a:effectLst/>
              <a:latin typeface="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1748132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838200" y="1"/>
            <a:ext cx="10515600" cy="121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228600"/>
            <a:ext cx="8122025" cy="6629400"/>
          </a:xfrm>
        </p:spPr>
        <p:txBody>
          <a:bodyPr>
            <a:normAutofit fontScale="25000" lnSpcReduction="20000"/>
          </a:bodyPr>
          <a:lstStyle/>
          <a:p>
            <a:pPr>
              <a:buFontTx/>
              <a:buChar char="-"/>
            </a:pPr>
            <a:r>
              <a:rPr lang="ru-RU" sz="6400" dirty="0" smtClean="0"/>
              <a:t>организация </a:t>
            </a:r>
            <a:r>
              <a:rPr lang="ru-RU" sz="6400" dirty="0"/>
              <a:t>и проведение соревнований с участием родителей и матчевых встреч с командами школ </a:t>
            </a:r>
            <a:r>
              <a:rPr lang="ru-RU" sz="6400" dirty="0" smtClean="0"/>
              <a:t>города по </a:t>
            </a:r>
            <a:r>
              <a:rPr lang="ru-RU" sz="6400" dirty="0"/>
              <a:t>волейболу, </a:t>
            </a:r>
            <a:r>
              <a:rPr lang="ru-RU" sz="6400" dirty="0" err="1" smtClean="0"/>
              <a:t>стритболу</a:t>
            </a:r>
            <a:r>
              <a:rPr lang="ru-RU" sz="6400" dirty="0" smtClean="0"/>
              <a:t>;</a:t>
            </a:r>
            <a:endParaRPr lang="ru-RU" sz="6400" dirty="0">
              <a:solidFill>
                <a:srgbClr val="454C43"/>
              </a:solidFill>
              <a:latin typeface="schoolbook"/>
            </a:endParaRPr>
          </a:p>
          <a:p>
            <a:pPr>
              <a:buFontTx/>
              <a:buChar char="-"/>
            </a:pPr>
            <a:r>
              <a:rPr lang="ru-RU" sz="6400" dirty="0" smtClean="0"/>
              <a:t>участие </a:t>
            </a:r>
            <a:r>
              <a:rPr lang="ru-RU" sz="6400" dirty="0"/>
              <a:t>школьных команд </a:t>
            </a:r>
            <a:r>
              <a:rPr lang="ru-RU" sz="6400" dirty="0" smtClean="0"/>
              <a:t>на муниципальных, региональных </a:t>
            </a:r>
            <a:r>
              <a:rPr lang="ru-RU" sz="6400" dirty="0"/>
              <a:t>соревнованиях;</a:t>
            </a:r>
          </a:p>
          <a:p>
            <a:pPr marL="0" indent="0">
              <a:buNone/>
            </a:pPr>
            <a:r>
              <a:rPr lang="ru-RU" sz="6400" dirty="0"/>
              <a:t>– организация работы школьных спортивных секций по </a:t>
            </a:r>
            <a:r>
              <a:rPr lang="ru-RU" sz="6400" dirty="0" smtClean="0"/>
              <a:t> </a:t>
            </a:r>
            <a:r>
              <a:rPr lang="ru-RU" sz="6400" dirty="0"/>
              <a:t>видам спорта.</a:t>
            </a:r>
          </a:p>
          <a:p>
            <a:pPr marL="0" indent="0">
              <a:buNone/>
            </a:pPr>
            <a:r>
              <a:rPr lang="ru-RU" sz="6400" dirty="0" smtClean="0">
                <a:solidFill>
                  <a:srgbClr val="454C43"/>
                </a:solidFill>
                <a:latin typeface="schoolbook"/>
              </a:rPr>
              <a:t>3. </a:t>
            </a:r>
            <a:r>
              <a:rPr lang="ru-RU" sz="7200" b="1" i="1" dirty="0">
                <a:solidFill>
                  <a:srgbClr val="454C43"/>
                </a:solidFill>
                <a:latin typeface="schoolbook"/>
              </a:rPr>
              <a:t>О</a:t>
            </a:r>
            <a:r>
              <a:rPr lang="ru-RU" sz="7200" b="1" i="1" dirty="0" smtClean="0">
                <a:solidFill>
                  <a:srgbClr val="454C43"/>
                </a:solidFill>
                <a:latin typeface="schoolbook"/>
              </a:rPr>
              <a:t>бщественная </a:t>
            </a:r>
            <a:r>
              <a:rPr lang="ru-RU" sz="7200" b="1" i="1" dirty="0">
                <a:solidFill>
                  <a:srgbClr val="454C43"/>
                </a:solidFill>
                <a:latin typeface="schoolbook"/>
              </a:rPr>
              <a:t>и просветительская деятельность;</a:t>
            </a:r>
          </a:p>
          <a:p>
            <a:pPr marL="0" indent="0">
              <a:buNone/>
            </a:pPr>
            <a:r>
              <a:rPr lang="ru-RU" sz="6400" dirty="0" smtClean="0"/>
              <a:t>- оформление </a:t>
            </a:r>
            <a:r>
              <a:rPr lang="ru-RU" sz="6400" dirty="0"/>
              <a:t>спортивного стенда в школе;</a:t>
            </a:r>
          </a:p>
          <a:p>
            <a:pPr marL="0" indent="0">
              <a:buNone/>
            </a:pPr>
            <a:r>
              <a:rPr lang="ru-RU" sz="6400" dirty="0"/>
              <a:t>- выпуск стенгазет к физкультурно-спортивным мероприятиям;</a:t>
            </a:r>
          </a:p>
          <a:p>
            <a:pPr marL="0" indent="0">
              <a:buNone/>
            </a:pPr>
            <a:r>
              <a:rPr lang="ru-RU" sz="6400" dirty="0"/>
              <a:t>– проведение социальных акций среди учеников школы, направленных на популяризацию физкультуры и спорта, формирование у них навыков здорового и активного образа жизни;</a:t>
            </a:r>
          </a:p>
          <a:p>
            <a:pPr marL="0" indent="0">
              <a:buNone/>
            </a:pPr>
            <a:r>
              <a:rPr lang="ru-RU" sz="6400" dirty="0"/>
              <a:t>– оформление странички спортивного клуба на школьном сайте.</a:t>
            </a:r>
          </a:p>
          <a:p>
            <a:pPr marL="0" indent="0">
              <a:buNone/>
            </a:pPr>
            <a:r>
              <a:rPr lang="ru-RU" sz="6400" dirty="0" smtClean="0">
                <a:solidFill>
                  <a:srgbClr val="454C43"/>
                </a:solidFill>
                <a:latin typeface="schoolbook"/>
              </a:rPr>
              <a:t>4</a:t>
            </a:r>
            <a:r>
              <a:rPr lang="ru-RU" sz="7200" dirty="0" smtClean="0">
                <a:solidFill>
                  <a:srgbClr val="454C43"/>
                </a:solidFill>
                <a:latin typeface="schoolbook"/>
              </a:rPr>
              <a:t>. </a:t>
            </a:r>
            <a:r>
              <a:rPr lang="ru-RU" sz="7200" b="1" i="1" dirty="0">
                <a:solidFill>
                  <a:srgbClr val="454C43"/>
                </a:solidFill>
                <a:latin typeface="schoolbook"/>
              </a:rPr>
              <a:t>Р</a:t>
            </a:r>
            <a:r>
              <a:rPr lang="ru-RU" sz="7200" b="1" i="1" dirty="0" smtClean="0">
                <a:solidFill>
                  <a:srgbClr val="454C43"/>
                </a:solidFill>
                <a:latin typeface="schoolbook"/>
              </a:rPr>
              <a:t>абота </a:t>
            </a:r>
            <a:r>
              <a:rPr lang="ru-RU" sz="7200" b="1" i="1" dirty="0">
                <a:solidFill>
                  <a:srgbClr val="454C43"/>
                </a:solidFill>
                <a:latin typeface="schoolbook"/>
              </a:rPr>
              <a:t>с мотивированными и талантливыми детьми</a:t>
            </a:r>
            <a:r>
              <a:rPr lang="ru-RU" sz="7200" dirty="0">
                <a:solidFill>
                  <a:srgbClr val="454C43"/>
                </a:solidFill>
                <a:latin typeface="schoolbook"/>
              </a:rPr>
              <a:t>;</a:t>
            </a:r>
          </a:p>
          <a:p>
            <a:pPr marL="0" indent="0">
              <a:buNone/>
            </a:pPr>
            <a:r>
              <a:rPr lang="ru-RU" sz="6400" dirty="0" smtClean="0"/>
              <a:t>- выборы </a:t>
            </a:r>
            <a:r>
              <a:rPr lang="ru-RU" sz="6400" dirty="0"/>
              <a:t>руководителя и членов ШСК </a:t>
            </a:r>
            <a:r>
              <a:rPr lang="ru-RU" sz="6400" dirty="0" smtClean="0"/>
              <a:t>«Олимп»;</a:t>
            </a:r>
            <a:endParaRPr lang="ru-RU" sz="6400" dirty="0"/>
          </a:p>
          <a:p>
            <a:pPr marL="0" indent="0">
              <a:buNone/>
            </a:pPr>
            <a:r>
              <a:rPr lang="ru-RU" sz="6400" dirty="0"/>
              <a:t>– заседания ШСК </a:t>
            </a:r>
            <a:r>
              <a:rPr lang="ru-RU" sz="6400" dirty="0" smtClean="0"/>
              <a:t>«Олимп» </a:t>
            </a:r>
            <a:r>
              <a:rPr lang="ru-RU" sz="6400" dirty="0"/>
              <a:t>(один раз в четверть);</a:t>
            </a:r>
          </a:p>
          <a:p>
            <a:pPr marL="0" indent="0">
              <a:buNone/>
            </a:pPr>
            <a:r>
              <a:rPr lang="ru-RU" sz="6400" dirty="0"/>
              <a:t>– привлечение членов ШСК к организации, проведению, судейству школьных спортивных мероприятий;</a:t>
            </a:r>
          </a:p>
          <a:p>
            <a:pPr marL="0" indent="0">
              <a:buNone/>
            </a:pPr>
            <a:r>
              <a:rPr lang="ru-RU" sz="6400" dirty="0"/>
              <a:t>– проведение школьного этапа Всероссийской олимпиады по физической культуре.</a:t>
            </a:r>
          </a:p>
          <a:p>
            <a:pPr marL="0" indent="0">
              <a:buNone/>
            </a:pPr>
            <a:r>
              <a:rPr lang="ru-RU" sz="6400" dirty="0"/>
              <a:t> </a:t>
            </a:r>
            <a:r>
              <a:rPr lang="ru-RU" sz="6400" dirty="0" smtClean="0"/>
              <a:t>5</a:t>
            </a:r>
            <a:r>
              <a:rPr lang="ru-RU" sz="7200" b="1" i="1" dirty="0" smtClean="0"/>
              <a:t>. </a:t>
            </a:r>
            <a:r>
              <a:rPr lang="ru-RU" sz="7200" b="1" i="1" dirty="0"/>
              <a:t>Реализация Всероссийского физкультурно-спортивного комплекса «Готов к труду и обороне» (ВФСК ГТО):</a:t>
            </a:r>
          </a:p>
          <a:p>
            <a:pPr marL="0" indent="0">
              <a:buNone/>
            </a:pPr>
            <a:r>
              <a:rPr lang="ru-RU" sz="6400" dirty="0" smtClean="0">
                <a:solidFill>
                  <a:srgbClr val="454C43"/>
                </a:solidFill>
                <a:latin typeface="schoolbook"/>
              </a:rPr>
              <a:t>-  </a:t>
            </a:r>
            <a:r>
              <a:rPr lang="ru-RU" sz="6400" dirty="0" smtClean="0"/>
              <a:t>содействие </a:t>
            </a:r>
            <a:r>
              <a:rPr lang="ru-RU" sz="6400" dirty="0"/>
              <a:t>регистрации учеников и учителей школы на официальном сайте ВФСК ГТО;</a:t>
            </a:r>
          </a:p>
          <a:p>
            <a:pPr marL="0" indent="0">
              <a:buNone/>
            </a:pPr>
            <a:r>
              <a:rPr lang="ru-RU" sz="6400" dirty="0"/>
              <a:t>– организационно-методическое обеспечение подготовки детей к выполнению норм Всероссийского физкультурно-спортивного комплекса «ГТО»;</a:t>
            </a:r>
          </a:p>
          <a:p>
            <a:pPr marL="0" indent="0">
              <a:buNone/>
            </a:pPr>
            <a:r>
              <a:rPr lang="ru-RU" sz="6400" dirty="0"/>
              <a:t>– взаимодействие с муниципальным центром </a:t>
            </a:r>
            <a:r>
              <a:rPr lang="ru-RU" sz="6400" dirty="0" smtClean="0"/>
              <a:t>тестирования;</a:t>
            </a:r>
            <a:endParaRPr lang="ru-RU" sz="6400" dirty="0"/>
          </a:p>
          <a:p>
            <a:pPr marL="0" indent="0">
              <a:buNone/>
            </a:pPr>
            <a:r>
              <a:rPr lang="ru-RU" sz="6400" dirty="0"/>
              <a:t>– подготовка и проведение мероприятий по выполнению школьниками нормативов ВФСК ГТО.</a:t>
            </a:r>
          </a:p>
          <a:p>
            <a:endParaRPr lang="ru-RU" sz="6400" dirty="0">
              <a:solidFill>
                <a:srgbClr val="454C43"/>
              </a:solidFill>
              <a:latin typeface="schoolbook"/>
            </a:endParaRPr>
          </a:p>
          <a:p>
            <a:endParaRPr lang="ru-RU" sz="1400" dirty="0" smtClean="0">
              <a:solidFill>
                <a:srgbClr val="454C43"/>
              </a:solidFill>
              <a:latin typeface="schoolbook"/>
            </a:endParaRPr>
          </a:p>
          <a:p>
            <a:endParaRPr lang="ru-RU" sz="1400" dirty="0">
              <a:solidFill>
                <a:srgbClr val="454C43"/>
              </a:solidFill>
              <a:latin typeface="schoolbook"/>
            </a:endParaRPr>
          </a:p>
          <a:p>
            <a:endParaRPr lang="ru-RU" sz="1400" dirty="0" smtClean="0">
              <a:solidFill>
                <a:srgbClr val="454C43"/>
              </a:solidFill>
              <a:latin typeface="schoolbook"/>
            </a:endParaRPr>
          </a:p>
          <a:p>
            <a:endParaRPr lang="ru-RU" sz="1400" dirty="0">
              <a:solidFill>
                <a:srgbClr val="454C43"/>
              </a:solidFill>
              <a:latin typeface="schoolbook"/>
            </a:endParaRPr>
          </a:p>
          <a:p>
            <a:endParaRPr lang="ru-RU" sz="1400" dirty="0" smtClean="0">
              <a:solidFill>
                <a:srgbClr val="454C43"/>
              </a:solidFill>
              <a:latin typeface="schoolbook"/>
            </a:endParaRPr>
          </a:p>
          <a:p>
            <a:endParaRPr lang="ru-RU" sz="1400" dirty="0">
              <a:solidFill>
                <a:srgbClr val="454C43"/>
              </a:solidFill>
              <a:latin typeface="schoolbook"/>
            </a:endParaRPr>
          </a:p>
          <a:p>
            <a:endParaRPr lang="ru-RU" sz="1400" dirty="0" smtClean="0">
              <a:solidFill>
                <a:srgbClr val="454C43"/>
              </a:solidFill>
              <a:latin typeface="schoolbook"/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rgbClr val="454C43"/>
                </a:solidFill>
                <a:latin typeface="schoolbook"/>
              </a:rPr>
              <a:t>  ;</a:t>
            </a:r>
            <a:endParaRPr lang="ru-RU" sz="1400" dirty="0">
              <a:solidFill>
                <a:srgbClr val="454C43"/>
              </a:solidFill>
              <a:latin typeface="schoolbook"/>
            </a:endParaRPr>
          </a:p>
          <a:p>
            <a:r>
              <a:rPr lang="ru-RU" sz="1400" dirty="0">
                <a:solidFill>
                  <a:srgbClr val="454C43"/>
                </a:solidFill>
                <a:latin typeface="schoolbook"/>
              </a:rPr>
              <a:t>– 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025" y="1"/>
            <a:ext cx="4069976" cy="36045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025" y="3604591"/>
            <a:ext cx="4069976" cy="325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139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7670" y="-530086"/>
            <a:ext cx="10439400" cy="2080764"/>
          </a:xfrm>
        </p:spPr>
        <p:txBody>
          <a:bodyPr>
            <a:normAutofit/>
          </a:bodyPr>
          <a:lstStyle/>
          <a:p>
            <a:r>
              <a:rPr lang="ru-RU" sz="2400" b="1" dirty="0"/>
              <a:t>Структура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8540" y="874643"/>
            <a:ext cx="6525331" cy="5274366"/>
          </a:xfrm>
        </p:spPr>
        <p:txBody>
          <a:bodyPr>
            <a:normAutofit/>
          </a:bodyPr>
          <a:lstStyle/>
          <a:p>
            <a:r>
              <a:rPr lang="ru-RU" sz="2000" dirty="0"/>
              <a:t> Работа ШСК «Олимп» проводится на основе широкой инициативы </a:t>
            </a:r>
            <a:r>
              <a:rPr lang="ru-RU" sz="2000" dirty="0" smtClean="0"/>
              <a:t> </a:t>
            </a:r>
            <a:r>
              <a:rPr lang="ru-RU" sz="2000" dirty="0"/>
              <a:t>учащихся.  </a:t>
            </a:r>
          </a:p>
          <a:p>
            <a:r>
              <a:rPr lang="ru-RU" sz="2000" dirty="0"/>
              <a:t>    Высшим органом </a:t>
            </a:r>
            <a:r>
              <a:rPr lang="ru-RU" sz="2000" dirty="0" smtClean="0"/>
              <a:t> </a:t>
            </a:r>
            <a:r>
              <a:rPr lang="ru-RU" sz="2000" dirty="0"/>
              <a:t>школьного спортивного клуба является Совет спортивного </a:t>
            </a:r>
            <a:r>
              <a:rPr lang="ru-RU" sz="2000" dirty="0" smtClean="0"/>
              <a:t>клуба – учителя физической культуры.  </a:t>
            </a:r>
            <a:endParaRPr lang="ru-RU" sz="2000" dirty="0"/>
          </a:p>
          <a:p>
            <a:r>
              <a:rPr lang="ru-RU" sz="2000" dirty="0" smtClean="0"/>
              <a:t>  </a:t>
            </a:r>
            <a:r>
              <a:rPr lang="ru-RU" sz="2000" dirty="0"/>
              <a:t>Руководство работой осуществляют:  </a:t>
            </a:r>
          </a:p>
          <a:p>
            <a:pPr marL="0" indent="0">
              <a:buNone/>
            </a:pPr>
            <a:r>
              <a:rPr lang="ru-RU" sz="2000" dirty="0" smtClean="0"/>
              <a:t>  </a:t>
            </a:r>
            <a:r>
              <a:rPr lang="ru-RU" sz="2000" dirty="0"/>
              <a:t>в классах – физкультурные организаторы (физорги), избираемые сроком на один год;  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в командах – капитаны, избираемые сроком на один год, спортивный сезон или на время проведения спортивного мероприятия;  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в судейских коллегиях – судейские бригады по видам спорта, избираемые сроком на один год или на время проведения физкультурно-спортивного мероприятия.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506" y="1"/>
            <a:ext cx="5589493" cy="36844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506" y="3684495"/>
            <a:ext cx="5589493" cy="317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3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774" y="365125"/>
            <a:ext cx="5075583" cy="721551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Организация и содержание работы клуба.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98713"/>
            <a:ext cx="5883965" cy="5075584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 Клуб организует и проводит физкультурно-оздоровительные и спортивные мероприятия, в том числе школьные этапы Всероссийских спортивных соревнований школьников «Президентские состязания» и Всероссийских спортивных игр школьников «Президентские спортивные игры</a:t>
            </a:r>
            <a:r>
              <a:rPr lang="ru-RU" dirty="0" smtClean="0"/>
              <a:t>»; олимпиады, </a:t>
            </a:r>
            <a:r>
              <a:rPr lang="ru-RU" dirty="0"/>
              <a:t>формирует команды по видам спорта и обеспечивает их участие в соревнованиях разного уровня (школьных, муниципальных, региональных); пропагандирует в учреждении основные идеи физической культуры, спорта, здорового образа жизни, в том числе деятельность клуба.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006" y="0"/>
            <a:ext cx="6042993" cy="37106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007" y="3710609"/>
            <a:ext cx="6042993" cy="314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10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Формы работы: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48" y="1404730"/>
            <a:ext cx="6652591" cy="5102087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Занятия в спортивных секциях проводятся в соответствии с программами, учебными планами. Занятия в клубе проводятся в соответствии с графиком, расписаниями, планами физкультурно-спортивных мероприятий.  </a:t>
            </a:r>
          </a:p>
          <a:p>
            <a:r>
              <a:rPr lang="ru-RU" dirty="0"/>
              <a:t>    Основными формами работы клуба могут быть занятия в секциях, группах и командах.  </a:t>
            </a:r>
          </a:p>
          <a:p>
            <a:r>
              <a:rPr lang="ru-RU" dirty="0"/>
              <a:t>    Комплектование групп осуществляется с учетом пола, возраста, состояния здоровья и уровня физической и спортивно-технической подготовки спортивной направленности, </a:t>
            </a:r>
            <a:r>
              <a:rPr lang="ru-RU" dirty="0" smtClean="0"/>
              <a:t>по желанию детей.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139" y="0"/>
            <a:ext cx="5247861" cy="36112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138" y="3611217"/>
            <a:ext cx="5247862" cy="324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47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783" y="264699"/>
            <a:ext cx="4956313" cy="96775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Медицинский, учебный контроль: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783" y="1590261"/>
            <a:ext cx="5592417" cy="506233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 Медицинский контроль за всеми занимающимися в спортивных </a:t>
            </a:r>
            <a:r>
              <a:rPr lang="ru-RU" dirty="0" smtClean="0"/>
              <a:t>секциях, осуществляется </a:t>
            </a:r>
            <a:r>
              <a:rPr lang="ru-RU" dirty="0"/>
              <a:t>учителями физической культуры ШСК «Олимп», во взаимодействии с медицинским персоналом школы.  </a:t>
            </a:r>
          </a:p>
          <a:p>
            <a:r>
              <a:rPr lang="ru-RU" dirty="0"/>
              <a:t>    Организацию и проведение занятий осуществляют учителя физической культуры.  </a:t>
            </a:r>
          </a:p>
          <a:p>
            <a:r>
              <a:rPr lang="ru-RU" dirty="0"/>
              <a:t> Учебный контроль за организацией и проведением занятий в ШСК «Олимп» осуществляет руководитель клуба.  </a:t>
            </a:r>
          </a:p>
          <a:p>
            <a:r>
              <a:rPr lang="ru-RU" dirty="0"/>
              <a:t>    ШСК «Олимп» в соответствии с утвержденным календарным планом спортивных мероприятий может проводить </a:t>
            </a:r>
            <a:r>
              <a:rPr lang="ru-RU" dirty="0" err="1"/>
              <a:t>внутришкольные</a:t>
            </a:r>
            <a:r>
              <a:rPr lang="ru-RU" dirty="0"/>
              <a:t> и открытые первенства, матчевые встречи, турниры и другие соревнования, а также спортивно-оздоровительные лагеря. 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870" y="0"/>
            <a:ext cx="6571129" cy="36710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0870" y="3550025"/>
            <a:ext cx="6571130" cy="330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138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838200" y="3122880"/>
            <a:ext cx="10515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70" y="437322"/>
            <a:ext cx="5989982" cy="6205848"/>
          </a:xfrm>
        </p:spPr>
        <p:txBody>
          <a:bodyPr>
            <a:normAutofit/>
          </a:bodyPr>
          <a:lstStyle/>
          <a:p>
            <a:r>
              <a:rPr lang="ru-RU" dirty="0"/>
              <a:t> Членами ШСК «Олимп» являются учащиеся МОУ «СОШ № 5» </a:t>
            </a:r>
            <a:r>
              <a:rPr lang="ru-RU" dirty="0" err="1"/>
              <a:t>г.о</a:t>
            </a:r>
            <a:r>
              <a:rPr lang="ru-RU" dirty="0"/>
              <a:t>. Стрежевой. Обучающиеся имеют право в соответствии со своими способностями, возможностями и интересами на выбор секций и групп для занятий.  Для реализации целей, задач и функций </a:t>
            </a:r>
            <a:r>
              <a:rPr lang="ru-RU" dirty="0" smtClean="0"/>
              <a:t>деятельности </a:t>
            </a:r>
            <a:r>
              <a:rPr lang="ru-RU" dirty="0"/>
              <a:t>клуб взаимодействует с образовательными учреждениями, учреждениями физической культуры и </a:t>
            </a:r>
            <a:r>
              <a:rPr lang="ru-RU" dirty="0" smtClean="0"/>
              <a:t>спорта: ДЮСШ, СОК «Кедр», СОК «Нефтяник», </a:t>
            </a:r>
            <a:r>
              <a:rPr lang="ru-RU" dirty="0"/>
              <a:t>общественными организациями.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522" y="121186"/>
            <a:ext cx="5963478" cy="32846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522" y="3405809"/>
            <a:ext cx="5963478" cy="345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947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Материально-техническая база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12704"/>
            <a:ext cx="10515600" cy="5064259"/>
          </a:xfrm>
        </p:spPr>
        <p:txBody>
          <a:bodyPr/>
          <a:lstStyle/>
          <a:p>
            <a:r>
              <a:rPr lang="ru-RU" dirty="0"/>
              <a:t> Для проведения физкультурно-оздоровительной работы в ШСК </a:t>
            </a:r>
            <a:r>
              <a:rPr lang="ru-RU" dirty="0" smtClean="0"/>
              <a:t>используются:  </a:t>
            </a:r>
            <a:r>
              <a:rPr lang="ru-RU" dirty="0"/>
              <a:t>спортивный инвентарь и оборудование, спортивный </a:t>
            </a:r>
            <a:r>
              <a:rPr lang="ru-RU" dirty="0" smtClean="0"/>
              <a:t>залы, уличная </a:t>
            </a:r>
            <a:r>
              <a:rPr lang="ru-RU" dirty="0"/>
              <a:t>спортивная </a:t>
            </a:r>
            <a:r>
              <a:rPr lang="ru-RU" dirty="0" smtClean="0"/>
              <a:t>площадка – стадион «Юность» , </a:t>
            </a:r>
            <a:r>
              <a:rPr lang="ru-RU" dirty="0"/>
              <a:t>а также другие спортивные сооружения, которые имеют разрешение на организацию, и проведение физкультурно-оздоровительных и спортивно-массовых мероприятий.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82" y="3470312"/>
            <a:ext cx="4153358" cy="31728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328" y="3470313"/>
            <a:ext cx="3657599" cy="3172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8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304" y="365125"/>
            <a:ext cx="7293178" cy="920335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Права и обязанности воспитанников ШСК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024" y="1285460"/>
            <a:ext cx="7503458" cy="528761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 Воспитанники ШСК имеют право:  </a:t>
            </a:r>
          </a:p>
          <a:p>
            <a:r>
              <a:rPr lang="ru-RU" dirty="0" smtClean="0"/>
              <a:t> </a:t>
            </a:r>
            <a:r>
              <a:rPr lang="ru-RU" dirty="0"/>
              <a:t>пользоваться спортивным инвентарем, оборудованием и сооружениями, а также методическими пособиями;  </a:t>
            </a:r>
          </a:p>
          <a:p>
            <a:r>
              <a:rPr lang="ru-RU" dirty="0" smtClean="0"/>
              <a:t> </a:t>
            </a:r>
            <a:r>
              <a:rPr lang="ru-RU" dirty="0"/>
              <a:t>получать консультации;  </a:t>
            </a:r>
          </a:p>
          <a:p>
            <a:r>
              <a:rPr lang="ru-RU" dirty="0" smtClean="0"/>
              <a:t> </a:t>
            </a:r>
            <a:r>
              <a:rPr lang="ru-RU" dirty="0"/>
              <a:t>избирать и быть избранным в совет ШСК;  </a:t>
            </a:r>
          </a:p>
          <a:p>
            <a:r>
              <a:rPr lang="ru-RU" dirty="0" smtClean="0"/>
              <a:t> </a:t>
            </a:r>
            <a:r>
              <a:rPr lang="ru-RU" dirty="0"/>
              <a:t>систематически проходить медицинское обследование;  </a:t>
            </a:r>
          </a:p>
          <a:p>
            <a:r>
              <a:rPr lang="ru-RU" dirty="0" smtClean="0"/>
              <a:t> </a:t>
            </a:r>
            <a:r>
              <a:rPr lang="ru-RU" dirty="0"/>
              <a:t>вносить предложения по совершенствованию работы ШСК.   </a:t>
            </a:r>
          </a:p>
          <a:p>
            <a:r>
              <a:rPr lang="ru-RU" dirty="0" smtClean="0"/>
              <a:t> </a:t>
            </a:r>
            <a:r>
              <a:rPr lang="ru-RU" dirty="0"/>
              <a:t>Воспитанник ШСК обязан соблюдать:  </a:t>
            </a:r>
          </a:p>
          <a:p>
            <a:pPr marL="0" indent="0">
              <a:buNone/>
            </a:pPr>
            <a:r>
              <a:rPr lang="ru-RU" dirty="0" smtClean="0"/>
              <a:t>     установленный </a:t>
            </a:r>
            <a:r>
              <a:rPr lang="ru-RU" dirty="0"/>
              <a:t>порядок;  </a:t>
            </a:r>
          </a:p>
          <a:p>
            <a:r>
              <a:rPr lang="ru-RU" dirty="0" smtClean="0"/>
              <a:t> </a:t>
            </a:r>
            <a:r>
              <a:rPr lang="ru-RU" dirty="0"/>
              <a:t>соблюдать правила техники безопасности при проведении занятий;  </a:t>
            </a:r>
          </a:p>
          <a:p>
            <a:r>
              <a:rPr lang="ru-RU" dirty="0" smtClean="0"/>
              <a:t> </a:t>
            </a:r>
            <a:r>
              <a:rPr lang="ru-RU" dirty="0"/>
              <a:t>бережно относиться к имуществу и спортивному инвентарю;  </a:t>
            </a:r>
          </a:p>
          <a:p>
            <a:r>
              <a:rPr lang="ru-RU" dirty="0" smtClean="0"/>
              <a:t> </a:t>
            </a:r>
            <a:r>
              <a:rPr lang="ru-RU" dirty="0"/>
              <a:t>показывать личный пример здорового образа жизни. 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71" y="3509681"/>
            <a:ext cx="4742329" cy="33483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71" y="0"/>
            <a:ext cx="4742329" cy="350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959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365" y="134471"/>
            <a:ext cx="5495365" cy="5889811"/>
          </a:xfrm>
        </p:spPr>
        <p:txBody>
          <a:bodyPr>
            <a:normAutofit fontScale="90000"/>
          </a:bodyPr>
          <a:lstStyle/>
          <a:p>
            <a:r>
              <a:rPr lang="ru-RU" sz="2700" b="1" i="1" dirty="0"/>
              <a:t>О</a:t>
            </a:r>
            <a:r>
              <a:rPr lang="ru-RU" sz="2700" b="1" i="1" dirty="0" smtClean="0"/>
              <a:t>сновными итогами работы ШСК</a:t>
            </a:r>
            <a:r>
              <a:rPr lang="ru-RU" sz="2700" dirty="0" smtClean="0"/>
              <a:t>:                                  </a:t>
            </a:r>
            <a:r>
              <a:rPr lang="ru-RU" sz="2200" dirty="0" smtClean="0"/>
              <a:t>- успешное выступление по видам спорта на муниципальных и региональных соревнованиях: ( «Президентские игры» – муниципальный этап – 1 место, Региональный этап -2 место)                                       - мониторинг </a:t>
            </a:r>
            <a:r>
              <a:rPr lang="ru-RU" sz="2200" dirty="0"/>
              <a:t>спортивных достижений учеников и создание стендов «Лучшие спортсмены</a:t>
            </a:r>
            <a:r>
              <a:rPr lang="ru-RU" sz="2200" dirty="0" smtClean="0"/>
              <a:t>»;                                                                 -  увеличение </a:t>
            </a:r>
            <a:r>
              <a:rPr lang="ru-RU" sz="2200" dirty="0"/>
              <a:t>количества ребят, вовлеченных в процесс выполнения и успешно выполнивших нормативы ВФСК ГТО;</a:t>
            </a:r>
            <a:r>
              <a:rPr lang="ru-RU" sz="2200" dirty="0" smtClean="0"/>
              <a:t>                                                                           - освещения </a:t>
            </a:r>
            <a:r>
              <a:rPr lang="ru-RU" sz="2200" dirty="0"/>
              <a:t>и популяризации деятельности ШСК в других социальных сетях.</a:t>
            </a:r>
            <a:r>
              <a:rPr lang="ru-RU" sz="2200" dirty="0" smtClean="0"/>
              <a:t>                                                     </a:t>
            </a:r>
            <a:r>
              <a:rPr lang="ru-RU" sz="2200" b="1" i="1" dirty="0" smtClean="0"/>
              <a:t>Таким </a:t>
            </a:r>
            <a:r>
              <a:rPr lang="ru-RU" sz="2200" b="1" i="1" dirty="0"/>
              <a:t>образом</a:t>
            </a:r>
            <a:r>
              <a:rPr lang="ru-RU" sz="2200" dirty="0"/>
              <a:t>, школьный спортивный </a:t>
            </a:r>
            <a:r>
              <a:rPr lang="ru-RU" sz="2200" dirty="0" smtClean="0"/>
              <a:t>клуб представляет </a:t>
            </a:r>
            <a:r>
              <a:rPr lang="ru-RU" sz="2200" dirty="0"/>
              <a:t>собой объединение, </a:t>
            </a:r>
            <a:r>
              <a:rPr lang="ru-RU" sz="2200" dirty="0" smtClean="0"/>
              <a:t>способное решать </a:t>
            </a:r>
            <a:r>
              <a:rPr lang="ru-RU" sz="2200" dirty="0"/>
              <a:t>самые разные — не только оздоровительные, но и педагогические — задачи. Создание и осуществление активной работы ШСК позволяет повысить интерес детей к физкультурно-спортивной деятельности.</a:t>
            </a:r>
            <a:r>
              <a:rPr lang="ru-RU" sz="2200" dirty="0" smtClean="0"/>
              <a:t>                                     </a:t>
            </a:r>
            <a:endParaRPr lang="ru-RU" sz="2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272" y="1"/>
            <a:ext cx="6037728" cy="375172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272" y="3751730"/>
            <a:ext cx="6037728" cy="3106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10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7577"/>
            <a:ext cx="10515600" cy="927847"/>
          </a:xfrm>
        </p:spPr>
        <p:txBody>
          <a:bodyPr/>
          <a:lstStyle/>
          <a:p>
            <a:r>
              <a:rPr lang="ru-RU" dirty="0" smtClean="0"/>
              <a:t>                  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6858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12" y="1035424"/>
            <a:ext cx="7530354" cy="582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002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1291</Words>
  <Application>Microsoft Office PowerPoint</Application>
  <PresentationFormat>Широкоэкранный</PresentationFormat>
  <Paragraphs>88</Paragraphs>
  <Slides>14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schoolbook</vt:lpstr>
      <vt:lpstr>Times New Roman</vt:lpstr>
      <vt:lpstr>Тема Office</vt:lpstr>
      <vt:lpstr>«Работа школьного спортивного клуба -  «Олимп» «Школьный спортивный клуб – территория социализации, интеграции и развития равных возможностей физкультурно-спортивного воспитания подрастающего поколения»</vt:lpstr>
      <vt:lpstr>Цели и задачи:</vt:lpstr>
      <vt:lpstr>Основные задачи:</vt:lpstr>
      <vt:lpstr>Основные направления  деятельности ШСК « Олимп»</vt:lpstr>
      <vt:lpstr>Презентация PowerPoint</vt:lpstr>
      <vt:lpstr>Структура </vt:lpstr>
      <vt:lpstr>Организация и содержание работы клуба. </vt:lpstr>
      <vt:lpstr>Формы работы:</vt:lpstr>
      <vt:lpstr>Медицинский, учебный контроль:</vt:lpstr>
      <vt:lpstr>Презентация PowerPoint</vt:lpstr>
      <vt:lpstr>Материально-техническая база </vt:lpstr>
      <vt:lpstr>Права и обязанности воспитанников ШСК </vt:lpstr>
      <vt:lpstr>Основными итогами работы ШСК:                                  - успешное выступление по видам спорта на муниципальных и региональных соревнованиях: ( «Президентские игры» – муниципальный этап – 1 место, Региональный этап -2 место)                                       - мониторинг спортивных достижений учеников и создание стендов «Лучшие спортсмены»;                                                                 -  увеличение количества ребят, вовлеченных в процесс выполнения и успешно выполнивших нормативы ВФСК ГТО;                                                                           - освещения и популяризации деятельности ШСК в других социальных сетях.                                                     Таким образом, школьный спортивный клуб представляет собой объединение, способное решать самые разные — не только оздоровительные, но и педагогические — задачи. Создание и осуществление активной работы ШСК позволяет повысить интерес детей к физкультурно-спортивной деятельности.                                     </vt:lpstr>
      <vt:lpstr>                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«Работа школьного спортивного клуба -  Олимп» </dc:title>
  <dc:creator>S5_Trener2</dc:creator>
  <cp:lastModifiedBy>S5_Trener2</cp:lastModifiedBy>
  <cp:revision>59</cp:revision>
  <cp:lastPrinted>2024-02-08T07:21:47Z</cp:lastPrinted>
  <dcterms:created xsi:type="dcterms:W3CDTF">2024-01-16T09:06:06Z</dcterms:created>
  <dcterms:modified xsi:type="dcterms:W3CDTF">2024-02-08T07:25:30Z</dcterms:modified>
</cp:coreProperties>
</file>