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4" r:id="rId6"/>
    <p:sldId id="271" r:id="rId7"/>
    <p:sldId id="283" r:id="rId8"/>
    <p:sldId id="272" r:id="rId9"/>
    <p:sldId id="276" r:id="rId10"/>
    <p:sldId id="282" r:id="rId11"/>
    <p:sldId id="277" r:id="rId12"/>
    <p:sldId id="269" r:id="rId13"/>
    <p:sldId id="284" r:id="rId14"/>
    <p:sldId id="278" r:id="rId15"/>
    <p:sldId id="270" r:id="rId1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3186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4C6016-CB58-4C19-83F2-F91FC66F5F2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6A96AA-C9DC-4DFF-84D4-FE31C4B44A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25619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A3638-6A83-4753-B658-3577BFC8D079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B1B7D4-4427-4799-9661-4E590C7F7C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266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13947" y="578883"/>
            <a:ext cx="6230107" cy="414528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41782" y="2426941"/>
            <a:ext cx="5829300" cy="24384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541782" y="4913376"/>
            <a:ext cx="5829300" cy="12192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6644640"/>
            <a:ext cx="6137910" cy="140208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190" y="707136"/>
            <a:ext cx="6137910" cy="558393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13947" y="578883"/>
            <a:ext cx="6230107" cy="578843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1258" y="6571488"/>
            <a:ext cx="6137910" cy="902208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1258" y="7499312"/>
            <a:ext cx="6137910" cy="560832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5764" y="707136"/>
            <a:ext cx="2948940" cy="585216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66520" y="707136"/>
            <a:ext cx="2948940" cy="585216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6644640"/>
            <a:ext cx="6137910" cy="140208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5418" y="772584"/>
            <a:ext cx="2948940" cy="1056216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9127" y="772584"/>
            <a:ext cx="2948940" cy="1056216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5418" y="1930400"/>
            <a:ext cx="2948940" cy="465328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9127" y="1930400"/>
            <a:ext cx="2948940" cy="465328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4088" y="711200"/>
            <a:ext cx="2228850" cy="12192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154135" y="1930403"/>
            <a:ext cx="2228850" cy="5608149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571030" y="1240192"/>
            <a:ext cx="3469619" cy="6299203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4800600" y="578883"/>
            <a:ext cx="1743454" cy="57912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6682741"/>
            <a:ext cx="6172200" cy="140208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4847034" y="711200"/>
            <a:ext cx="1680210" cy="5615307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16110" y="581024"/>
            <a:ext cx="4443984" cy="57912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6644640"/>
            <a:ext cx="6137910" cy="140208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77190" y="707136"/>
            <a:ext cx="6137910" cy="5583936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711206"/>
            <a:ext cx="1485900" cy="70103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00050" y="711204"/>
            <a:ext cx="4457700" cy="70104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3947" y="578883"/>
            <a:ext cx="6230107" cy="73152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377190" y="6647453"/>
            <a:ext cx="6137910" cy="140208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77190" y="707136"/>
            <a:ext cx="6137910" cy="5583936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2832246" y="8149168"/>
            <a:ext cx="1714500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4546746" y="8149168"/>
            <a:ext cx="1714500" cy="486833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6261246" y="8149168"/>
            <a:ext cx="342900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843809"/>
            <a:ext cx="680957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22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«Зимующие птицы»</a:t>
            </a:r>
            <a:endParaRPr lang="ru-RU" sz="2200" b="1" i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00372" y="6500826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Воспитатели:</a:t>
            </a:r>
          </a:p>
          <a:p>
            <a:pPr algn="r"/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Гиматова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И.И.</a:t>
            </a:r>
          </a:p>
          <a:p>
            <a:pPr algn="r"/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Разуменко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А.Э</a:t>
            </a:r>
          </a:p>
        </p:txBody>
      </p:sp>
      <p:pic>
        <p:nvPicPr>
          <p:cNvPr id="6" name="Рисунок 5" descr="C:\Documents and Settings\Sea\Рабочий стол\Новая папка (2)\RSCN0948.jpg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785926" y="4071934"/>
            <a:ext cx="3232188" cy="2132940"/>
          </a:xfrm>
          <a:prstGeom prst="rect">
            <a:avLst/>
          </a:prstGeom>
          <a:gradFill rotWithShape="1">
            <a:gsLst>
              <a:gs pos="0">
                <a:sysClr val="windowText" lastClr="000000">
                  <a:tint val="25000"/>
                  <a:satMod val="125000"/>
                </a:sysClr>
              </a:gs>
              <a:gs pos="40000">
                <a:sysClr val="windowText" lastClr="000000">
                  <a:tint val="55000"/>
                  <a:satMod val="130000"/>
                </a:sysClr>
              </a:gs>
              <a:gs pos="50000">
                <a:sysClr val="windowText" lastClr="000000">
                  <a:tint val="59000"/>
                  <a:satMod val="130000"/>
                </a:sysClr>
              </a:gs>
              <a:gs pos="65000">
                <a:sysClr val="windowText" lastClr="000000">
                  <a:tint val="55000"/>
                  <a:satMod val="130000"/>
                </a:sysClr>
              </a:gs>
              <a:gs pos="100000">
                <a:sysClr val="windowText" lastClr="000000">
                  <a:tint val="20000"/>
                  <a:satMod val="125000"/>
                </a:sysClr>
              </a:gs>
            </a:gsLst>
            <a:lin ang="5400000" scaled="0"/>
          </a:gradFill>
          <a:ln w="57150" cap="flat" cmpd="sng" algn="ctr">
            <a:solidFill>
              <a:srgbClr val="002060"/>
            </a:solidFill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642918" y="1785918"/>
            <a:ext cx="564360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бюджетное дошкольное</a:t>
            </a:r>
            <a:r>
              <a:rPr lang="ru-RU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образовательное  учреждение «Детский сад № 98»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296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356" y="1285852"/>
            <a:ext cx="54292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Введение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Трудно птицам зимовать,</a:t>
            </a:r>
            <a:br>
              <a:rPr lang="ru-RU" sz="1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Надо птицам помогать!</a:t>
            </a:r>
            <a:br>
              <a:rPr lang="ru-RU" sz="1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Распилить я попросил</a:t>
            </a:r>
          </a:p>
          <a:p>
            <a:pPr algn="r"/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Досочку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еловую,</a:t>
            </a:r>
            <a:br>
              <a:rPr lang="ru-RU" sz="1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Вместе с папой смастерил</a:t>
            </a:r>
            <a:br>
              <a:rPr lang="ru-RU" sz="1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Птичкину столовую.</a:t>
            </a:r>
            <a:br>
              <a:rPr lang="ru-RU" sz="1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(Чепуров А.)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Актуальность проекта.</a:t>
            </a:r>
          </a:p>
          <a:p>
            <a:pPr algn="just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Птицы – это самые надежные помощники человека. Защитники лесов, полей, огородов и садов. Именно птицы окружают нас круглый год, принося людям пользу и радость. Однако люди, как правило, мало обращают  на них внимание, не все понимают, что птицам нужна их помощь, особенно зимой.</a:t>
            </a:r>
          </a:p>
          <a:p>
            <a:pPr algn="just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Холодное время года осложняет жизнь зимующих у нас птиц. Зимой корма становится меньше - насекомых нет, семена растений скрыты под снегом и льдом.</a:t>
            </a:r>
          </a:p>
          <a:p>
            <a:pPr algn="just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До корма иногда им не добраться, и зимний день короток – мало времени, чтобы  собрать достаточно пищи. Поэтому в сильные морозы попадаются замерзающие и погибшие пернатые. По данным ученых, в холодные зимы погибает 8-9 синиц из десяти. Можно помочь им пережить это время, и мы – взрослые должны научить детей заботиться о птицах, пополняя представления о зимующих птицах, их повадках и образе   жизни, создать условия для общения ребенка с миром природы.</a:t>
            </a: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004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5794" y="1714480"/>
            <a:ext cx="550072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Цель проекта -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создание условий для воспитания у детей заботливого отношения к птицам, желания помогать им в трудных зимних условиях.</a:t>
            </a: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Задачи проекта: </a:t>
            </a:r>
          </a:p>
          <a:p>
            <a:pPr>
              <a:buFont typeface="Arial"/>
              <a:buChar char="•"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Пополнить предметно-развивающую среду по теме проекта;</a:t>
            </a:r>
          </a:p>
          <a:p>
            <a:pPr>
              <a:buFont typeface="Arial"/>
              <a:buChar char="•"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Расширить кругозор детей о зимующих птицах; </a:t>
            </a:r>
          </a:p>
          <a:p>
            <a:pPr>
              <a:buFont typeface="Arial"/>
              <a:buChar char="•"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Обогатить словарный запас детей;</a:t>
            </a:r>
          </a:p>
          <a:p>
            <a:pPr>
              <a:buFont typeface="Arial"/>
              <a:buChar char="•"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Способствовать развитию творческих и интеллектуальных способностей воспитанников;</a:t>
            </a:r>
          </a:p>
          <a:p>
            <a:pPr>
              <a:buFont typeface="Arial"/>
              <a:buChar char="•"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Воспитывать бережное отношение  к птицам, желание помогать им в трудное для них время.</a:t>
            </a:r>
          </a:p>
          <a:p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дети младшей группы, родители воспитанников, воспитатели группы.</a:t>
            </a:r>
          </a:p>
          <a:p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Срок реализации проекта: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долгосрочный (декабрь-февраль).</a:t>
            </a:r>
          </a:p>
          <a:p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Формы работы: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игровая, познавательная, продуктивная, работа с родителями.</a:t>
            </a: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Познавательно-исследовательский, игровой</a:t>
            </a: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Вид проекта: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 групповой.</a:t>
            </a: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922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5794" y="1285853"/>
            <a:ext cx="5286412" cy="7663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pPr algn="ctr"/>
            <a:endParaRPr lang="ru-RU" sz="16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i="1" u="sng" dirty="0" smtClean="0">
                <a:latin typeface="Times New Roman" pitchFamily="18" charset="0"/>
                <a:cs typeface="Times New Roman" pitchFamily="18" charset="0"/>
              </a:rPr>
              <a:t>I этап – подготовительный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Обсуждение цели, задачи с детьми и родителями.</a:t>
            </a:r>
          </a:p>
          <a:p>
            <a:pPr marL="342900" indent="-342900">
              <a:buFont typeface="Wingdings" pitchFamily="2" charset="2"/>
              <a:buChar char="v"/>
            </a:pP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Создание необходимых условий для реализации проекта. </a:t>
            </a:r>
          </a:p>
          <a:p>
            <a:pPr marL="342900" indent="-342900">
              <a:buFont typeface="Wingdings" pitchFamily="2" charset="2"/>
              <a:buChar char="v"/>
            </a:pP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Перспективное планирование проекта.</a:t>
            </a:r>
          </a:p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Разработка и накопление методических материалов по проблеме.</a:t>
            </a:r>
          </a:p>
          <a:p>
            <a:pPr marL="342900" indent="-342900"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u="sng" dirty="0" smtClean="0">
                <a:latin typeface="Times New Roman" pitchFamily="18" charset="0"/>
                <a:cs typeface="Times New Roman" pitchFamily="18" charset="0"/>
              </a:rPr>
              <a:t>II  этап – основной ( практический)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Внедрение в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– образовательный процесс  эффективных методов и приёмов по расширению знаний дошкольников о зимующих птицах.</a:t>
            </a:r>
            <a:endParaRPr lang="ru-RU" sz="16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1600" i="1" u="sng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1600" i="1" u="sng" dirty="0" smtClean="0">
                <a:latin typeface="Times New Roman" pitchFamily="18" charset="0"/>
                <a:cs typeface="Times New Roman" pitchFamily="18" charset="0"/>
              </a:rPr>
              <a:t> этап - заключительный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Городской конкурс  «Каждой пичужке – по кормушке»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Награждение участников проекта. </a:t>
            </a:r>
          </a:p>
          <a:p>
            <a:pPr marL="342900" indent="-342900"/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endParaRPr lang="ru-RU" sz="14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i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105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56" y="1357290"/>
            <a:ext cx="5429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785794" y="1643042"/>
            <a:ext cx="5500726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Ожидаемые результаты реализации проекта: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7232" y="2143108"/>
            <a:ext cx="521497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Расширен кругозор детей о зимующих птицах.</a:t>
            </a:r>
          </a:p>
          <a:p>
            <a:pPr marL="342900" indent="-342900"/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Улучшена предметно – развивающая среда:  литературой, фотографиями, иллюстрациями, стихотворениями, рассказами о птицах, загадками, презентацией о зимующих птицах.</a:t>
            </a:r>
          </a:p>
          <a:p>
            <a:pPr marL="342900" indent="-342900"/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У детей сформирована любознательность, творческие способности, познавательная активность, коммуникативные навыки.</a:t>
            </a:r>
          </a:p>
          <a:p>
            <a:pPr marL="342900" indent="-342900"/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Воспитанники и их родители приняли активное участие в реализации проекта.</a:t>
            </a:r>
          </a:p>
          <a:p>
            <a:pPr marL="342900" indent="-342900"/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У детей появится желание помогать пернатым в зимнее время. </a:t>
            </a:r>
          </a:p>
          <a:p>
            <a:pPr marL="342900" indent="-342900"/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Установлены причинно-следственные связи между образом жизни птиц и средой обитания. </a:t>
            </a:r>
          </a:p>
          <a:p>
            <a:pPr marL="342900" indent="-342900"/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617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28670" y="1428728"/>
            <a:ext cx="1943100" cy="25908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429000" y="5072066"/>
            <a:ext cx="1977370" cy="263649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5794" y="5143504"/>
            <a:ext cx="23762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Папа сделал мне кормушку.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Мы пришли с ним в зимний сад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 повесили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кормушку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Для синичек и галчат.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143248" y="2357422"/>
            <a:ext cx="2714644" cy="204276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1784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8670" y="1571604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Работа с детьми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70" y="2714612"/>
            <a:ext cx="51125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Наблюдение за птицами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Беседы о зимующих птицах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Продуктивная деятельность (лепка, аппликация, рисование)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 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Чтение художественной литературы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Заучивание стихотворений о зимующих птицах</a:t>
            </a:r>
          </a:p>
        </p:txBody>
      </p:sp>
    </p:spTree>
    <p:extLst>
      <p:ext uri="{BB962C8B-B14F-4D97-AF65-F5344CB8AC3E}">
        <p14:creationId xmlns:p14="http://schemas.microsoft.com/office/powerpoint/2010/main" xmlns="" val="3955017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786190" y="1571604"/>
            <a:ext cx="2241017" cy="2988023"/>
          </a:xfrm>
          <a:prstGeom prst="rect">
            <a:avLst/>
          </a:prstGeom>
          <a:noFill/>
          <a:ln w="76200">
            <a:solidFill>
              <a:schemeClr val="tx1"/>
            </a:solidFill>
            <a:prstDash val="sysDot"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786190" y="5000628"/>
            <a:ext cx="2063825" cy="2750047"/>
          </a:xfrm>
          <a:prstGeom prst="rect">
            <a:avLst/>
          </a:prstGeom>
          <a:noFill/>
          <a:ln w="38100">
            <a:solidFill>
              <a:schemeClr val="tx1"/>
            </a:solidFill>
            <a:prstDash val="sysDot"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000108" y="1357290"/>
            <a:ext cx="2318315" cy="3089154"/>
          </a:xfrm>
          <a:prstGeom prst="rect">
            <a:avLst/>
          </a:prstGeom>
          <a:noFill/>
          <a:ln w="38100">
            <a:solidFill>
              <a:schemeClr val="tx1"/>
            </a:solidFill>
            <a:prstDash val="sysDot"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000108" y="5214942"/>
            <a:ext cx="2515146" cy="1884105"/>
          </a:xfrm>
          <a:prstGeom prst="rect">
            <a:avLst/>
          </a:prstGeom>
          <a:noFill/>
          <a:ln w="38100">
            <a:solidFill>
              <a:schemeClr val="tx1"/>
            </a:solidFill>
            <a:prstDash val="sysDot"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42984" y="142844"/>
            <a:ext cx="4733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Наблюдение за птицами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66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857628" y="4714876"/>
            <a:ext cx="2214578" cy="166647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85794" y="3428992"/>
            <a:ext cx="2338053" cy="175938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714752" y="6500826"/>
            <a:ext cx="2000264" cy="150519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00174" y="5429256"/>
            <a:ext cx="2054037" cy="154566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500438" y="3000364"/>
            <a:ext cx="2165035" cy="162918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8604" y="0"/>
            <a:ext cx="62060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Непосредственно – образовательная деятельность      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«Корм для птиц птиц»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56" y="1571604"/>
            <a:ext cx="550072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-формирование у детей представления о зимующих птицах;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-развитие познавательного интереса к жизни зимующих птиц;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развитие мелкой моторики рук;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-привитие навыков аккуратной работы с гуашью;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-воспитывать заботливое отношение к птицам; желание помогать в трудных зимних условиях;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78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2984" y="142844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Лепка птиц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571744" y="5857884"/>
            <a:ext cx="3214710" cy="179309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929066" y="3428992"/>
            <a:ext cx="2756767" cy="207446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85794" y="3143240"/>
            <a:ext cx="2822423" cy="200026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14356" y="1500166"/>
            <a:ext cx="54292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-формирование умения лепить предметы, состоящие из двух частей, передавая форму и величину частей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-воспитывать самостоятельность, аккуратность, любовь к птицам и желание проявлять о них заботу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развивать мелкую моторику пальцев рук.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76548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857628" y="2000232"/>
            <a:ext cx="1996612" cy="26604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57232" y="1428728"/>
            <a:ext cx="2420429" cy="181532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000108" y="3500430"/>
            <a:ext cx="2494392" cy="187703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00042" y="142844"/>
            <a:ext cx="61436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беседы о птицах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714752" y="5000628"/>
            <a:ext cx="2387584" cy="17966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428736" y="5643570"/>
            <a:ext cx="2000264" cy="17292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871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57430" y="0"/>
            <a:ext cx="1964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Аппликация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572008" y="5429256"/>
            <a:ext cx="1433780" cy="19105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571612" y="5143504"/>
            <a:ext cx="2643206" cy="198364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57232" y="2643174"/>
            <a:ext cx="1594482" cy="2124649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429132" y="2643174"/>
            <a:ext cx="1589462" cy="211796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643182" y="2643174"/>
            <a:ext cx="1576790" cy="210107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42918" y="1785918"/>
            <a:ext cx="54292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воспитывать заботливое отношение к природе, птицам;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развивать мелкую моторику пальцев, рук, воспитывать аккуратность и трудолюбие; развивать фантазию, творческие способности.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526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8" y="214282"/>
            <a:ext cx="4709174" cy="40194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Дипломы победителей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bb09c5c-a6a1-44a9-9637-e65b726901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190" y="1857356"/>
            <a:ext cx="2303852" cy="30718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5e821c59-ec89-4bf4-bdc5-04f88af521e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12" y="4857752"/>
            <a:ext cx="2125257" cy="2833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887f87a7-9980-4f84-88e5-dc22401d97e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94" y="1357290"/>
            <a:ext cx="2321711" cy="30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2656" y="539552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57232" y="2786050"/>
            <a:ext cx="52864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Расширен кругозор детей о зимующих птицах.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Улучшена предметно – развивающая среда:  литературой, фотографиями, иллюстрациями, стихотворениями, рассказами о птицах, загадками, презентацией о зимующих птицах.</a:t>
            </a:r>
          </a:p>
          <a:p>
            <a:pPr marL="342900" indent="-342900">
              <a:buFont typeface="Wingdings" pitchFamily="2" charset="2"/>
              <a:buChar char="ü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У детей сформирована любознательность, творческие способности, познавательная активность, коммуникативные навыки.</a:t>
            </a:r>
          </a:p>
          <a:p>
            <a:pPr marL="342900" indent="-342900">
              <a:buFont typeface="Wingdings" pitchFamily="2" charset="2"/>
              <a:buChar char="ü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Воспитанники и их родители приняли активное участие в оказании помощи птицам  в трудных зимних условиях.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46" y="1571604"/>
            <a:ext cx="5029200" cy="992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1506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85794" y="1428728"/>
            <a:ext cx="2732813" cy="3907923"/>
          </a:xfrm>
          <a:prstGeom prst="rect">
            <a:avLst/>
          </a:prstGeom>
          <a:gradFill rotWithShape="1">
            <a:gsLst>
              <a:gs pos="0">
                <a:srgbClr val="4E67C8">
                  <a:tint val="48000"/>
                  <a:satMod val="138000"/>
                </a:srgbClr>
              </a:gs>
              <a:gs pos="25000">
                <a:srgbClr val="4E67C8">
                  <a:tint val="85000"/>
                </a:srgbClr>
              </a:gs>
              <a:gs pos="40000">
                <a:srgbClr val="4E67C8">
                  <a:tint val="92000"/>
                </a:srgbClr>
              </a:gs>
              <a:gs pos="50000">
                <a:srgbClr val="4E67C8">
                  <a:tint val="93000"/>
                </a:srgbClr>
              </a:gs>
              <a:gs pos="60000">
                <a:srgbClr val="4E67C8">
                  <a:tint val="92000"/>
                </a:srgbClr>
              </a:gs>
              <a:gs pos="75000">
                <a:srgbClr val="4E67C8">
                  <a:tint val="83000"/>
                  <a:satMod val="108000"/>
                </a:srgbClr>
              </a:gs>
              <a:gs pos="100000">
                <a:srgbClr val="4E67C8">
                  <a:tint val="48000"/>
                  <a:satMod val="150000"/>
                </a:srgbClr>
              </a:gs>
            </a:gsLst>
            <a:lin ang="5400000" scaled="0"/>
          </a:gradFill>
          <a:ln w="76200" cap="flat" cmpd="sng" algn="ctr">
            <a:solidFill>
              <a:schemeClr val="bg2">
                <a:lumMod val="25000"/>
              </a:schemeClr>
            </a:solidFill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rgbClr val="4E67C8">
                <a:tint val="70000"/>
              </a:srgbClr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3429000" y="2071670"/>
            <a:ext cx="292895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Покормите птиц зимой!</a:t>
            </a:r>
            <a:b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Пусть со всех концов</a:t>
            </a:r>
            <a:b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 вам слетятся, как домой,</a:t>
            </a:r>
            <a:b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Стайки на крыльцо.</a:t>
            </a:r>
            <a:r>
              <a:rPr lang="ru-RU" sz="2400" b="1" i="1" dirty="0"/>
              <a:t/>
            </a:r>
            <a:br>
              <a:rPr lang="ru-RU" sz="2400" b="1" i="1" dirty="0"/>
            </a:br>
            <a:endParaRPr lang="ru-RU" sz="2400" b="1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71876" y="4929190"/>
            <a:ext cx="2471208" cy="2888718"/>
          </a:xfrm>
          <a:prstGeom prst="rect">
            <a:avLst/>
          </a:prstGeom>
          <a:gradFill rotWithShape="1">
            <a:gsLst>
              <a:gs pos="0">
                <a:srgbClr val="4E67C8">
                  <a:tint val="48000"/>
                  <a:satMod val="138000"/>
                </a:srgbClr>
              </a:gs>
              <a:gs pos="25000">
                <a:srgbClr val="4E67C8">
                  <a:tint val="85000"/>
                </a:srgbClr>
              </a:gs>
              <a:gs pos="40000">
                <a:srgbClr val="4E67C8">
                  <a:tint val="92000"/>
                </a:srgbClr>
              </a:gs>
              <a:gs pos="50000">
                <a:srgbClr val="4E67C8">
                  <a:tint val="93000"/>
                </a:srgbClr>
              </a:gs>
              <a:gs pos="60000">
                <a:srgbClr val="4E67C8">
                  <a:tint val="92000"/>
                </a:srgbClr>
              </a:gs>
              <a:gs pos="75000">
                <a:srgbClr val="4E67C8">
                  <a:tint val="83000"/>
                  <a:satMod val="108000"/>
                </a:srgbClr>
              </a:gs>
              <a:gs pos="100000">
                <a:srgbClr val="4E67C8">
                  <a:tint val="48000"/>
                  <a:satMod val="150000"/>
                </a:srgbClr>
              </a:gs>
            </a:gsLst>
            <a:lin ang="5400000" scaled="0"/>
          </a:gradFill>
          <a:ln w="76200" cap="flat" cmpd="sng" algn="ctr">
            <a:solidFill>
              <a:schemeClr val="bg2">
                <a:lumMod val="25000"/>
              </a:schemeClr>
            </a:solidFill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rgbClr val="4E67C8">
                <a:tint val="70000"/>
              </a:srgbClr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5617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605</TotalTime>
  <Words>564</Words>
  <Application>Microsoft Office PowerPoint</Application>
  <PresentationFormat>Экран (4:3)</PresentationFormat>
  <Paragraphs>111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Дипломы победителей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 Windows</cp:lastModifiedBy>
  <cp:revision>54</cp:revision>
  <dcterms:modified xsi:type="dcterms:W3CDTF">2024-10-06T07:19:59Z</dcterms:modified>
</cp:coreProperties>
</file>