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7" r:id="rId10"/>
    <p:sldId id="268" r:id="rId11"/>
    <p:sldId id="269" r:id="rId12"/>
    <p:sldId id="271" r:id="rId13"/>
    <p:sldId id="272" r:id="rId14"/>
    <p:sldId id="274" r:id="rId15"/>
    <p:sldId id="275" r:id="rId16"/>
    <p:sldId id="278" r:id="rId17"/>
    <p:sldId id="279" r:id="rId18"/>
    <p:sldId id="284" r:id="rId19"/>
    <p:sldId id="285" r:id="rId20"/>
    <p:sldId id="287" r:id="rId21"/>
    <p:sldId id="289" r:id="rId22"/>
    <p:sldId id="290" r:id="rId23"/>
    <p:sldId id="292" r:id="rId24"/>
    <p:sldId id="294" r:id="rId25"/>
    <p:sldId id="295" r:id="rId2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9639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26011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01910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0346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48502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8459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8861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70094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41959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48361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60220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539951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75567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393353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73094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9315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939797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464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790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-327776" y="1420558"/>
            <a:ext cx="8338500" cy="977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3500" b="1" i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Туристический маршрут по наследию Мурманской области</a:t>
            </a:r>
            <a:r>
              <a:rPr lang="en-US" sz="3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5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5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1"/>
          <p:cNvSpPr txBox="1"/>
          <p:nvPr/>
        </p:nvSpPr>
        <p:spPr>
          <a:xfrm>
            <a:off x="3968423" y="887448"/>
            <a:ext cx="3317280" cy="2475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Образовательная ценность краеведческого материала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Краеведческий материал развивает у детей интерес к своему региону и понимание его культурного наслоения, дополняя школьную программу, формируя общую картину знаний о Мурманской области.</a:t>
            </a:r>
            <a:endParaRPr lang="en-US" sz="25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68" y="396756"/>
            <a:ext cx="3060544" cy="400809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668593" y="919825"/>
            <a:ext cx="3794781" cy="3273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23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Погружение в наследие Мурманской области
</a:t>
            </a:r>
            <a:r>
              <a:rPr lang="en-US" sz="20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Культурные богатства
</a:t>
            </a:r>
            <a:r>
              <a:rPr lang="en-US" sz="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Мурманская область богата уникальными культурными достопримечательностями. Местные музеи и исторические памятники предоставляют посетителям возможность познакомиться с богатой историей и традициями Севера России.
</a:t>
            </a:r>
            <a:r>
              <a:rPr lang="en-US" sz="18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Природные ресурсы
</a:t>
            </a:r>
            <a:r>
              <a:rPr lang="en-US" sz="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Регион славится величественными природными ландшафтами. Заполярные горы, озера и уникальные экосистемы привлекают путешественников со всего мира, становясь популярными местами для отдыха и туризма.</a:t>
            </a:r>
            <a:endParaRPr lang="en-US" sz="23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273" y="938647"/>
            <a:ext cx="2484367" cy="32544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00" y="1655034"/>
            <a:ext cx="376800" cy="3768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850" y="1655034"/>
            <a:ext cx="376800" cy="3768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637" y="3374869"/>
            <a:ext cx="339525" cy="4527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850" y="3412819"/>
            <a:ext cx="376800" cy="3768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74821" y="609552"/>
            <a:ext cx="7696500" cy="38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Вклад Мурманской области в российскую историю</a:t>
            </a:r>
            <a:endParaRPr lang="en-US" sz="2500" dirty="0"/>
          </a:p>
        </p:txBody>
      </p:sp>
      <p:sp>
        <p:nvSpPr>
          <p:cNvPr id="9" name="Text 2"/>
          <p:cNvSpPr txBox="1"/>
          <p:nvPr/>
        </p:nvSpPr>
        <p:spPr>
          <a:xfrm>
            <a:off x="113467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Исторические события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57722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Мурманская область сыграла ключевую роль в истории России, особенно в годы Великой Отечественной войны, будучи стратегически важным регионом.</a:t>
            </a:r>
            <a:endParaRPr lang="en-US" sz="1200" dirty="0"/>
          </a:p>
        </p:txBody>
      </p:sp>
      <p:sp>
        <p:nvSpPr>
          <p:cNvPr id="11" name="Text 4"/>
          <p:cNvSpPr txBox="1"/>
          <p:nvPr/>
        </p:nvSpPr>
        <p:spPr>
          <a:xfrm>
            <a:off x="536352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Культурное наследие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480607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Регион известен своими уникальными культурными традициями, которые формировались под влиянием как русских переселенцев, так и коренных народов Севера.</a:t>
            </a:r>
            <a:endParaRPr lang="en-US" sz="1200" dirty="0"/>
          </a:p>
        </p:txBody>
      </p:sp>
      <p:sp>
        <p:nvSpPr>
          <p:cNvPr id="13" name="Text 6"/>
          <p:cNvSpPr txBox="1"/>
          <p:nvPr/>
        </p:nvSpPr>
        <p:spPr>
          <a:xfrm>
            <a:off x="1134675" y="3480126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Достопримечательности</a:t>
            </a:r>
            <a:endParaRPr lang="en-US" sz="1600" dirty="0"/>
          </a:p>
        </p:txBody>
      </p:sp>
      <p:sp>
        <p:nvSpPr>
          <p:cNvPr id="14" name="Text 7"/>
          <p:cNvSpPr txBox="1"/>
          <p:nvPr/>
        </p:nvSpPr>
        <p:spPr>
          <a:xfrm>
            <a:off x="577220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области сохранилось множество памятников архитектуры, включая старинные церкви и здания, отражающие многообразие исторического влияния.</a:t>
            </a:r>
            <a:endParaRPr lang="en-US" sz="1200" dirty="0"/>
          </a:p>
        </p:txBody>
      </p:sp>
      <p:sp>
        <p:nvSpPr>
          <p:cNvPr id="15" name="Text 8"/>
          <p:cNvSpPr txBox="1"/>
          <p:nvPr/>
        </p:nvSpPr>
        <p:spPr>
          <a:xfrm>
            <a:off x="5363526" y="348012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Природное разнообразие</a:t>
            </a:r>
            <a:endParaRPr lang="en-US" sz="1600" dirty="0"/>
          </a:p>
        </p:txBody>
      </p:sp>
      <p:sp>
        <p:nvSpPr>
          <p:cNvPr id="16" name="Text 9"/>
          <p:cNvSpPr txBox="1"/>
          <p:nvPr/>
        </p:nvSpPr>
        <p:spPr>
          <a:xfrm>
            <a:off x="4806071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Природа региона разнообразна: от тундры и гор до лесов и рек, что делает его важным объектом для научных исследований.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 txBox="1"/>
          <p:nvPr/>
        </p:nvSpPr>
        <p:spPr>
          <a:xfrm>
            <a:off x="5039549" y="2303358"/>
            <a:ext cx="2935500" cy="60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endParaRPr lang="en-US" dirty="0"/>
          </a:p>
        </p:txBody>
      </p:sp>
      <p:sp>
        <p:nvSpPr>
          <p:cNvPr id="5" name="Text 2"/>
          <p:cNvSpPr txBox="1"/>
          <p:nvPr/>
        </p:nvSpPr>
        <p:spPr>
          <a:xfrm>
            <a:off x="-511351" y="888256"/>
            <a:ext cx="84864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туристические направления</a:t>
            </a:r>
            <a:endParaRPr lang="en-US" sz="2500" dirty="0"/>
          </a:p>
        </p:txBody>
      </p:sp>
      <p:sp>
        <p:nvSpPr>
          <p:cNvPr id="6" name="Text 3"/>
          <p:cNvSpPr txBox="1"/>
          <p:nvPr/>
        </p:nvSpPr>
        <p:spPr>
          <a:xfrm>
            <a:off x="725620" y="1763162"/>
            <a:ext cx="3082924" cy="126517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Кольский полуостров предлагает путешественникам многогранные маршруты с захватывающими дух видами, включая горы и водопады.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3926530" y="2648182"/>
            <a:ext cx="3235939" cy="110117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Сейдозеро, окруженное мифами и легендами, является мистическим местом, которого стремятся достичь любители природы.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955402" y="3915786"/>
            <a:ext cx="3695255" cy="102409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Териберка обрела международную известность благодаря кинематографу, что привлекает туристов желающих увидеть впечатляющие приморские пейзажи.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050027" cy="2733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 0"/>
          <p:cNvSpPr txBox="1"/>
          <p:nvPr/>
        </p:nvSpPr>
        <p:spPr>
          <a:xfrm>
            <a:off x="4404851" y="1372139"/>
            <a:ext cx="2566219" cy="338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22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Кольский полуостров богат природными чудесами, такими как водопады и величественные горы, которые открываются взору туристов, выбирающих маршруты по диким тропам региона.
Развлекательные и образовательные маршруты включают посещение музеев и различных природных объектов, что позволяет глубже погрузиться в культуру и природу области.</a:t>
            </a:r>
            <a:endParaRPr lang="en-US" sz="2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027" y="1956618"/>
            <a:ext cx="2241756" cy="2989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261420" y="369775"/>
            <a:ext cx="51176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Кольский полуостров: достопримечательности</a:t>
            </a:r>
            <a:r>
              <a:rPr lang="en-US" sz="28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02" y="1397084"/>
            <a:ext cx="4117763" cy="29210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 0"/>
          <p:cNvSpPr txBox="1"/>
          <p:nvPr/>
        </p:nvSpPr>
        <p:spPr>
          <a:xfrm>
            <a:off x="199922" y="623700"/>
            <a:ext cx="73791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Териберка: притяжение кинематографа и природы</a:t>
            </a:r>
            <a:endParaRPr lang="en-US" sz="2500" dirty="0"/>
          </a:p>
        </p:txBody>
      </p:sp>
      <p:sp>
        <p:nvSpPr>
          <p:cNvPr id="7" name="Text 2"/>
          <p:cNvSpPr txBox="1"/>
          <p:nvPr/>
        </p:nvSpPr>
        <p:spPr>
          <a:xfrm>
            <a:off x="4344325" y="1945557"/>
            <a:ext cx="2980707" cy="102876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Снятие фильма "Левиафан" сделало Териберку известной по всему миру. Этот факт послужил мощным стимулом к повышению туристического интереса к региону.</a:t>
            </a:r>
            <a:endParaRPr lang="en-US" sz="1200" dirty="0"/>
          </a:p>
        </p:txBody>
      </p:sp>
      <p:sp>
        <p:nvSpPr>
          <p:cNvPr id="8" name="Text 3"/>
          <p:cNvSpPr txBox="1"/>
          <p:nvPr/>
        </p:nvSpPr>
        <p:spPr>
          <a:xfrm>
            <a:off x="4649125" y="1448370"/>
            <a:ext cx="3621300" cy="4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Популярность через кино</a:t>
            </a:r>
            <a:endParaRPr lang="en-US" sz="1400" dirty="0"/>
          </a:p>
        </p:txBody>
      </p:sp>
      <p:sp>
        <p:nvSpPr>
          <p:cNvPr id="9" name="Text 4"/>
          <p:cNvSpPr txBox="1"/>
          <p:nvPr/>
        </p:nvSpPr>
        <p:spPr>
          <a:xfrm>
            <a:off x="4344325" y="3618791"/>
            <a:ext cx="2312114" cy="139866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Териберка предлагает туристам неповторимые приморские пейзажи с арктическими пляжами и бурной морской природой, привлекая как путешественников, так и художников.</a:t>
            </a:r>
            <a:endParaRPr lang="en-US" sz="1200" dirty="0"/>
          </a:p>
        </p:txBody>
      </p:sp>
      <p:sp>
        <p:nvSpPr>
          <p:cNvPr id="10" name="Text 5"/>
          <p:cNvSpPr txBox="1"/>
          <p:nvPr/>
        </p:nvSpPr>
        <p:spPr>
          <a:xfrm>
            <a:off x="5120640" y="3150663"/>
            <a:ext cx="3621300" cy="4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Уникальные виды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720000" y="254325"/>
            <a:ext cx="7704000" cy="572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Сейдозеро и его загадочная мифология</a:t>
            </a:r>
            <a:endParaRPr lang="en-US" sz="2500" dirty="0"/>
          </a:p>
        </p:txBody>
      </p:sp>
      <p:sp>
        <p:nvSpPr>
          <p:cNvPr id="4" name="Text 1"/>
          <p:cNvSpPr txBox="1"/>
          <p:nvPr/>
        </p:nvSpPr>
        <p:spPr>
          <a:xfrm>
            <a:off x="428918" y="3022337"/>
            <a:ext cx="3289800" cy="106788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Местные специалисты проводят образовательные туры, рассказывая о мифах и истории региона, что усиливает интерес посетителей к культурным аспектам.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428918" y="1260139"/>
            <a:ext cx="3289800" cy="111926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Сейдозеро окружено древними легендами, которые значительно увеличивают его туристическую привлекательность, привлекая любителей истории и мифов.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4112612" y="1384504"/>
            <a:ext cx="3114098" cy="11915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Сейдозеро является природным чудом, известным своей кристально чистой водой и живописными горными окрестностями, создающими уникальные возможности для эко-туризма.
</a:t>
            </a:r>
            <a:endParaRPr lang="en-US" sz="13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6846" y="2846839"/>
            <a:ext cx="3131812" cy="1907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302100" y="568411"/>
            <a:ext cx="6826286" cy="494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сформировать туристический маршрут: шаги и рекомендации</a:t>
            </a:r>
            <a:endParaRPr lang="en-US" sz="2400" dirty="0"/>
          </a:p>
        </p:txBody>
      </p:sp>
      <p:sp>
        <p:nvSpPr>
          <p:cNvPr id="4" name="Text 1"/>
          <p:cNvSpPr txBox="1"/>
          <p:nvPr/>
        </p:nvSpPr>
        <p:spPr>
          <a:xfrm>
            <a:off x="302100" y="2828746"/>
            <a:ext cx="3681300" cy="81902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Подготовьте необходимые материалы и ресурсы для проведения экскурсии: карты, путеводители, а также аудио- и видеоматериалы для лучшего погружения.</a:t>
            </a:r>
            <a:endParaRPr lang="en-US" sz="1200" dirty="0"/>
          </a:p>
        </p:txBody>
      </p:sp>
      <p:sp>
        <p:nvSpPr>
          <p:cNvPr id="5" name="Text 2"/>
          <p:cNvSpPr txBox="1"/>
          <p:nvPr/>
        </p:nvSpPr>
        <p:spPr>
          <a:xfrm>
            <a:off x="302100" y="1649513"/>
            <a:ext cx="3681300" cy="84788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Начните с изучения культурного и природного богатства региона, чтобы определить наиболее интересные и уникальные места для включения в маршрут.</a:t>
            </a: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4257369" y="1649513"/>
            <a:ext cx="3195484" cy="74955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Разработайте логистику маршрута, учитывая доступность транспорта, время в пути, а также сезонные особенности климата и погоды в регионе.
</a:t>
            </a:r>
            <a:endParaRPr lang="en-US" sz="1200" dirty="0"/>
          </a:p>
        </p:txBody>
      </p:sp>
      <p:sp>
        <p:nvSpPr>
          <p:cNvPr id="7" name="Text 4"/>
          <p:cNvSpPr txBox="1"/>
          <p:nvPr/>
        </p:nvSpPr>
        <p:spPr>
          <a:xfrm>
            <a:off x="4257369" y="2838579"/>
            <a:ext cx="3195484" cy="100583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Учтите все меры безопасности, включая наличие необходимого оборудования и медицинской помощи, особенно для маршрутов в удалённых и арктических районах.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1"/>
          <p:cNvSpPr txBox="1"/>
          <p:nvPr/>
        </p:nvSpPr>
        <p:spPr>
          <a:xfrm>
            <a:off x="1061883" y="3379025"/>
            <a:ext cx="3234291" cy="100616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just"/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Посещение заповедников требует соблюдения строгих правил. Это помогает сохранять естественную среду и минимизирует воздействие человеческой деятельности на окружающую природу.</a:t>
            </a:r>
          </a:p>
        </p:txBody>
      </p:sp>
      <p:sp>
        <p:nvSpPr>
          <p:cNvPr id="7" name="Text 2"/>
          <p:cNvSpPr txBox="1"/>
          <p:nvPr/>
        </p:nvSpPr>
        <p:spPr>
          <a:xfrm>
            <a:off x="245806" y="1867850"/>
            <a:ext cx="4219718" cy="88518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algn="just"/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Мурманской области существует ряд заповедников, которые защищают местную флору и фауну. Большинство из них обеспечивают доступ для исследовательских и образовательных туров.</a:t>
            </a:r>
          </a:p>
        </p:txBody>
      </p:sp>
      <p:sp>
        <p:nvSpPr>
          <p:cNvPr id="8" name="Text 3"/>
          <p:cNvSpPr txBox="1"/>
          <p:nvPr/>
        </p:nvSpPr>
        <p:spPr>
          <a:xfrm>
            <a:off x="765324" y="510150"/>
            <a:ext cx="3700200" cy="630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Природные заповедники и парки: охрана и посещение</a:t>
            </a:r>
            <a:endParaRPr lang="en-US" sz="2500" dirty="0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445" y="640404"/>
            <a:ext cx="4430634" cy="31174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00" y="1628120"/>
            <a:ext cx="376800" cy="430629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850" y="1675968"/>
            <a:ext cx="376800" cy="334933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999" y="3433752"/>
            <a:ext cx="376800" cy="334933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850" y="3433752"/>
            <a:ext cx="376800" cy="334933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-141489" y="614615"/>
            <a:ext cx="7696500" cy="38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Интересные факты о Мурманской области: местные обычаи и традиции</a:t>
            </a:r>
            <a:endParaRPr lang="en-US" sz="2500" dirty="0"/>
          </a:p>
        </p:txBody>
      </p:sp>
      <p:sp>
        <p:nvSpPr>
          <p:cNvPr id="9" name="Text 2"/>
          <p:cNvSpPr txBox="1"/>
          <p:nvPr/>
        </p:nvSpPr>
        <p:spPr>
          <a:xfrm>
            <a:off x="113467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Полярная ночь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57722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Полярная ночь длится около 40 дней, когда солнце не поднимается над горизонтом, создавая мистическую атмосферу.</a:t>
            </a:r>
            <a:endParaRPr lang="en-US" sz="1200" dirty="0"/>
          </a:p>
        </p:txBody>
      </p:sp>
      <p:sp>
        <p:nvSpPr>
          <p:cNvPr id="11" name="Text 4"/>
          <p:cNvSpPr txBox="1"/>
          <p:nvPr/>
        </p:nvSpPr>
        <p:spPr>
          <a:xfrm>
            <a:off x="536352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Рыболовные традиции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480607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Рыболовство всегда было важной частью жизни местных жителей, и это отражается в некоторых уникальных традициях и ритуалах.</a:t>
            </a:r>
            <a:endParaRPr lang="en-US" sz="1200" dirty="0"/>
          </a:p>
        </p:txBody>
      </p:sp>
      <p:sp>
        <p:nvSpPr>
          <p:cNvPr id="13" name="Text 6"/>
          <p:cNvSpPr txBox="1"/>
          <p:nvPr/>
        </p:nvSpPr>
        <p:spPr>
          <a:xfrm>
            <a:off x="1134675" y="3480126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Летние лагеря</a:t>
            </a:r>
            <a:endParaRPr lang="en-US" sz="1600" dirty="0"/>
          </a:p>
        </p:txBody>
      </p:sp>
      <p:sp>
        <p:nvSpPr>
          <p:cNvPr id="14" name="Text 7"/>
          <p:cNvSpPr txBox="1"/>
          <p:nvPr/>
        </p:nvSpPr>
        <p:spPr>
          <a:xfrm>
            <a:off x="577220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Летние лагеря популярны среди детей и подростков, предлагая различные мероприятия на свежем воздухе в уникальной северной природе.</a:t>
            </a:r>
            <a:endParaRPr lang="en-US" sz="1200" dirty="0"/>
          </a:p>
        </p:txBody>
      </p:sp>
      <p:sp>
        <p:nvSpPr>
          <p:cNvPr id="15" name="Text 8"/>
          <p:cNvSpPr txBox="1"/>
          <p:nvPr/>
        </p:nvSpPr>
        <p:spPr>
          <a:xfrm>
            <a:off x="5363526" y="348012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Северные легенды</a:t>
            </a:r>
            <a:endParaRPr lang="en-US" sz="1600" dirty="0"/>
          </a:p>
        </p:txBody>
      </p:sp>
      <p:sp>
        <p:nvSpPr>
          <p:cNvPr id="16" name="Text 9"/>
          <p:cNvSpPr txBox="1"/>
          <p:nvPr/>
        </p:nvSpPr>
        <p:spPr>
          <a:xfrm>
            <a:off x="4806071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Северные легенды и мифы, такие как сказания о Сейдозере, передаются из поколения в поколение, обогащая культурное наследие региона.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501445" y="919825"/>
            <a:ext cx="3961930" cy="3273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3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Экологические туры: применение практик устойчивого развития
</a:t>
            </a:r>
            <a:r>
              <a:rPr lang="en-US" sz="20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Преимущества экологического туризма
</a:t>
            </a:r>
            <a:r>
              <a:rPr lang="en-US" sz="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Экологический туризм в Мурманской области повышает осведомлённость о важности сохранения арктических экосистем, предлагая туристам участие в природоохранных мероприятиях.
</a:t>
            </a:r>
            <a:r>
              <a:rPr lang="en-US" sz="18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Практические аспекты устойчивости
</a:t>
            </a:r>
            <a:r>
              <a:rPr lang="en-US" sz="6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 практике устойчивый туризм включает управление отходами, энергоэффективность и поддержку местных сообществ, что позволяет снизить негативное воздействие на природу.</a:t>
            </a:r>
            <a:endParaRPr lang="en-US" sz="23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390" y="1558785"/>
            <a:ext cx="2912473" cy="2147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00" y="1628120"/>
            <a:ext cx="376800" cy="430629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850" y="1675968"/>
            <a:ext cx="376800" cy="334933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999" y="3412819"/>
            <a:ext cx="376800" cy="3768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850" y="3450499"/>
            <a:ext cx="376800" cy="30144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723750" y="510900"/>
            <a:ext cx="6237489" cy="38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 с краеведческим материалом на уроках: методы и подходы</a:t>
            </a:r>
            <a:endParaRPr lang="en-US" sz="2500" dirty="0"/>
          </a:p>
        </p:txBody>
      </p:sp>
      <p:sp>
        <p:nvSpPr>
          <p:cNvPr id="9" name="Text 2"/>
          <p:cNvSpPr txBox="1"/>
          <p:nvPr/>
        </p:nvSpPr>
        <p:spPr>
          <a:xfrm>
            <a:off x="113467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Исторические исследования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57722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исторических материалов помогает студентам лучше понять культурное наследие своего региона через изучение прошлых событий.</a:t>
            </a:r>
            <a:endParaRPr lang="en-US" sz="1200" dirty="0"/>
          </a:p>
        </p:txBody>
      </p:sp>
      <p:sp>
        <p:nvSpPr>
          <p:cNvPr id="11" name="Text 4"/>
          <p:cNvSpPr txBox="1"/>
          <p:nvPr/>
        </p:nvSpPr>
        <p:spPr>
          <a:xfrm>
            <a:off x="536352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Картографическое изучение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480607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Картографическое изучение позволяет учащимся освоить навигационные навыки и лучше познакомиться с географией своего края.</a:t>
            </a:r>
            <a:endParaRPr lang="en-US" sz="1200" dirty="0"/>
          </a:p>
        </p:txBody>
      </p:sp>
      <p:sp>
        <p:nvSpPr>
          <p:cNvPr id="13" name="Text 6"/>
          <p:cNvSpPr txBox="1"/>
          <p:nvPr/>
        </p:nvSpPr>
        <p:spPr>
          <a:xfrm>
            <a:off x="1134675" y="3480126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Научные эксперименты</a:t>
            </a:r>
            <a:endParaRPr lang="en-US" sz="1600" dirty="0"/>
          </a:p>
        </p:txBody>
      </p:sp>
      <p:sp>
        <p:nvSpPr>
          <p:cNvPr id="14" name="Text 7"/>
          <p:cNvSpPr txBox="1"/>
          <p:nvPr/>
        </p:nvSpPr>
        <p:spPr>
          <a:xfrm>
            <a:off x="577220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 уроках проводятся эксперименты, позволяющие изучить природные особенности региона и усвоить практические знания о местной флоре и фауне.</a:t>
            </a:r>
            <a:endParaRPr lang="en-US" sz="1200" dirty="0"/>
          </a:p>
        </p:txBody>
      </p:sp>
      <p:sp>
        <p:nvSpPr>
          <p:cNvPr id="15" name="Text 8"/>
          <p:cNvSpPr txBox="1"/>
          <p:nvPr/>
        </p:nvSpPr>
        <p:spPr>
          <a:xfrm>
            <a:off x="5363526" y="348012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Групповые проекты</a:t>
            </a:r>
            <a:endParaRPr lang="en-US" sz="1600" dirty="0"/>
          </a:p>
        </p:txBody>
      </p:sp>
      <p:sp>
        <p:nvSpPr>
          <p:cNvPr id="16" name="Text 9"/>
          <p:cNvSpPr txBox="1"/>
          <p:nvPr/>
        </p:nvSpPr>
        <p:spPr>
          <a:xfrm>
            <a:off x="4806071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Совместные проекты стимулируют командное взаимодействие и помогают учащимся развивать навыки работы в группе через исследование локальных тем.</a:t>
            </a:r>
            <a:endParaRPr lang="en-US" sz="1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4547254" y="761450"/>
            <a:ext cx="3851100" cy="338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Местные ремёсла и сувениры: что привезти с собой
</a:t>
            </a:r>
            <a:r>
              <a:rPr lang="en-US" sz="22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Изделия из кости и рога являются популярными сувенирами, отражая традиции местного населения и мастерство уважаемых мастеров северной территории.
</a:t>
            </a: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Ручная работа из войлока и шкуры полярных животных символизирует долгую историю и культуру коренных народов, от которой исходит уют и тепло.</a:t>
            </a:r>
            <a:endParaRPr lang="en-US" sz="25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61" y="1013659"/>
            <a:ext cx="3697200" cy="2771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2700" y="1300165"/>
            <a:ext cx="4665306" cy="2902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 1"/>
          <p:cNvSpPr txBox="1"/>
          <p:nvPr/>
        </p:nvSpPr>
        <p:spPr>
          <a:xfrm>
            <a:off x="2555267" y="4281367"/>
            <a:ext cx="4898571" cy="1963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buNone/>
            </a:pPr>
            <a:r>
              <a:rPr lang="en-US" sz="10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Образовательное управление Мурманской области, 2023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776748" y="1134480"/>
            <a:ext cx="3269404" cy="324508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 описывает ключевые элементы планирования школьной экскурсии в Мурманскую область.</a:t>
            </a:r>
            <a:r>
              <a:rPr lang="en-US" sz="15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Правильное планирование и учёт всех факторов обеспечивают увлекательное и безопасное путешествие для школьников.</a:t>
            </a:r>
            <a:endParaRPr lang="en-US" sz="1400" dirty="0"/>
          </a:p>
        </p:txBody>
      </p:sp>
      <p:sp>
        <p:nvSpPr>
          <p:cNvPr id="7" name="Text 3"/>
          <p:cNvSpPr txBox="1"/>
          <p:nvPr/>
        </p:nvSpPr>
        <p:spPr>
          <a:xfrm>
            <a:off x="1129675" y="469797"/>
            <a:ext cx="68466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Планирование школьной экскурсии</a:t>
            </a:r>
            <a:endParaRPr lang="en-US" sz="25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 txBox="1"/>
          <p:nvPr/>
        </p:nvSpPr>
        <p:spPr>
          <a:xfrm>
            <a:off x="865239" y="734281"/>
            <a:ext cx="6105832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Поддержка туризма школьниками: участие в проектах и акционах</a:t>
            </a:r>
            <a:endParaRPr lang="en-US" sz="2500" dirty="0"/>
          </a:p>
        </p:txBody>
      </p:sp>
      <p:sp>
        <p:nvSpPr>
          <p:cNvPr id="6" name="Text 3"/>
          <p:cNvSpPr txBox="1"/>
          <p:nvPr/>
        </p:nvSpPr>
        <p:spPr>
          <a:xfrm>
            <a:off x="335299" y="1860998"/>
            <a:ext cx="3980100" cy="81175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Школьники активно участвуют в субботниках по благоустройству туристических троп, укрепляя местную инфраструктуру и содействуя сохранению природных территорий.</a:t>
            </a:r>
            <a:endParaRPr lang="en-US" sz="1200" dirty="0"/>
          </a:p>
        </p:txBody>
      </p:sp>
      <p:sp>
        <p:nvSpPr>
          <p:cNvPr id="7" name="Text 4"/>
          <p:cNvSpPr txBox="1"/>
          <p:nvPr/>
        </p:nvSpPr>
        <p:spPr>
          <a:xfrm>
            <a:off x="3422628" y="2861898"/>
            <a:ext cx="3980100" cy="82519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Организация школьных экскурсий помогает учащимся познакомиться с культурными и историческими аспектами региона, усиливая их приверженность к туризму.</a:t>
            </a:r>
            <a:endParaRPr lang="en-US" sz="1200" dirty="0"/>
          </a:p>
        </p:txBody>
      </p:sp>
      <p:sp>
        <p:nvSpPr>
          <p:cNvPr id="8" name="Text 5"/>
          <p:cNvSpPr txBox="1"/>
          <p:nvPr/>
        </p:nvSpPr>
        <p:spPr>
          <a:xfrm>
            <a:off x="760050" y="4070799"/>
            <a:ext cx="3980100" cy="84533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Подростки участвуют в мероприятиях по развитию эко-туризма, узнавая о важных аспектах охраны окружающей среды и распространяют эти знания среди сверстников.</a:t>
            </a:r>
            <a:endParaRPr lang="en-US" sz="1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388" y="1330294"/>
            <a:ext cx="4663800" cy="2870031"/>
          </a:xfrm>
          <a:prstGeom prst="rect">
            <a:avLst/>
          </a:prstGeom>
        </p:spPr>
      </p:pic>
      <p:sp>
        <p:nvSpPr>
          <p:cNvPr id="5" name="Text 1"/>
          <p:cNvSpPr txBox="1"/>
          <p:nvPr/>
        </p:nvSpPr>
        <p:spPr>
          <a:xfrm>
            <a:off x="2956383" y="4391664"/>
            <a:ext cx="3902100" cy="15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buNone/>
            </a:pPr>
            <a:r>
              <a:rPr lang="en-US" sz="10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туристических предпочтений детей, октябрь 2023 года.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104375" y="962475"/>
            <a:ext cx="3902100" cy="3085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Интересы детей в туризме
</a:t>
            </a:r>
            <a:r>
              <a:rPr lang="en-US" sz="24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Исследования показывают, что природное окружение способствует развитию интересов в туризме у детей.
Природные пейзажи наиболее привлекают внимание детей в туристических маршрутах по Мурманской области.</a:t>
            </a:r>
            <a:endParaRPr lang="en-US" sz="2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5117525" y="761450"/>
            <a:ext cx="3851100" cy="338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туристические маршруты влияют на образование и самосознание детей
</a:t>
            </a:r>
            <a:r>
              <a:rPr lang="en-US" sz="22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Туристические маршруты помогают учащимся лучше понять родную культуру и историю, укрепляют их связь с родным краем и развивают чувство гордости за свой регион.
</a:t>
            </a: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Посещение местных достопримечательностей и природных объектов способствует формированию экологического сознания и уважения к окружающей среде у молодого поколения.</a:t>
            </a:r>
            <a:endParaRPr lang="en-US" sz="25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30" y="761450"/>
            <a:ext cx="4196639" cy="3441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5039549" y="2303358"/>
            <a:ext cx="2935500" cy="600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endParaRPr lang="en-US" dirty="0"/>
          </a:p>
        </p:txBody>
      </p:sp>
      <p:sp>
        <p:nvSpPr>
          <p:cNvPr id="5" name="Text 2"/>
          <p:cNvSpPr txBox="1"/>
          <p:nvPr/>
        </p:nvSpPr>
        <p:spPr>
          <a:xfrm>
            <a:off x="-399848" y="887153"/>
            <a:ext cx="8486400" cy="569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Этимология названий мест: как они связаны с историей и культурой</a:t>
            </a:r>
            <a:endParaRPr lang="en-US" sz="2500" dirty="0"/>
          </a:p>
        </p:txBody>
      </p:sp>
      <p:sp>
        <p:nvSpPr>
          <p:cNvPr id="6" name="Text 3"/>
          <p:cNvSpPr txBox="1"/>
          <p:nvPr/>
        </p:nvSpPr>
        <p:spPr>
          <a:xfrm>
            <a:off x="113400" y="2348375"/>
            <a:ext cx="2805000" cy="36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Этимология название Териберка предполагает связь с саамским словом, означающим "лесная река", подчеркивая культурные корни и уникальность территории.</a:t>
            </a:r>
            <a:endParaRPr lang="en-US" sz="1200" dirty="0"/>
          </a:p>
        </p:txBody>
      </p:sp>
      <p:sp>
        <p:nvSpPr>
          <p:cNvPr id="8" name="Text 5"/>
          <p:cNvSpPr txBox="1"/>
          <p:nvPr/>
        </p:nvSpPr>
        <p:spPr>
          <a:xfrm>
            <a:off x="3139950" y="2348375"/>
            <a:ext cx="2805000" cy="36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Название Кольский полуостров происходит от древнего слова "коли", обозначающего "угол", что отражает его географическое положение на карте России.</a:t>
            </a:r>
            <a:endParaRPr lang="en-US" sz="1200" dirty="0"/>
          </a:p>
        </p:txBody>
      </p:sp>
      <p:sp>
        <p:nvSpPr>
          <p:cNvPr id="9" name="Text 6"/>
          <p:cNvSpPr txBox="1"/>
          <p:nvPr/>
        </p:nvSpPr>
        <p:spPr>
          <a:xfrm>
            <a:off x="6166500" y="2348366"/>
            <a:ext cx="2864100" cy="369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Сейдозеро переводится как "священное озеро", что связывает это место с мифами и легендами местных народов, подчеркнув его культурную значимость.</a:t>
            </a:r>
            <a:endParaRPr lang="en-US" sz="1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00" y="1655034"/>
            <a:ext cx="376800" cy="3768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850" y="1675968"/>
            <a:ext cx="376800" cy="334933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999" y="3450499"/>
            <a:ext cx="376800" cy="30144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850" y="3412819"/>
            <a:ext cx="376800" cy="3768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723750" y="510900"/>
            <a:ext cx="7696500" cy="38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туризма в сохранении культурного наследия</a:t>
            </a:r>
            <a:endParaRPr lang="en-US" sz="2500" dirty="0"/>
          </a:p>
        </p:txBody>
      </p:sp>
      <p:sp>
        <p:nvSpPr>
          <p:cNvPr id="9" name="Text 2"/>
          <p:cNvSpPr txBox="1"/>
          <p:nvPr/>
        </p:nvSpPr>
        <p:spPr>
          <a:xfrm>
            <a:off x="113467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Сохранение памятников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57722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Туризм помогает сохранять исторические памятники и архитектуру, привлекая средства на их восстановление и охрану.</a:t>
            </a:r>
            <a:endParaRPr lang="en-US" sz="1200" dirty="0"/>
          </a:p>
        </p:txBody>
      </p:sp>
      <p:sp>
        <p:nvSpPr>
          <p:cNvPr id="11" name="Text 4"/>
          <p:cNvSpPr txBox="1"/>
          <p:nvPr/>
        </p:nvSpPr>
        <p:spPr>
          <a:xfrm>
            <a:off x="536352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Культурное образование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480607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Просветительская работа с туристами увеличивает их знание о местной культуре и истории.</a:t>
            </a:r>
            <a:endParaRPr lang="en-US" sz="1200" dirty="0"/>
          </a:p>
        </p:txBody>
      </p:sp>
      <p:sp>
        <p:nvSpPr>
          <p:cNvPr id="13" name="Text 6"/>
          <p:cNvSpPr txBox="1"/>
          <p:nvPr/>
        </p:nvSpPr>
        <p:spPr>
          <a:xfrm>
            <a:off x="1134675" y="3480126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Поддержка сообществ</a:t>
            </a:r>
            <a:endParaRPr lang="en-US" sz="1600" dirty="0"/>
          </a:p>
        </p:txBody>
      </p:sp>
      <p:sp>
        <p:nvSpPr>
          <p:cNvPr id="14" name="Text 7"/>
          <p:cNvSpPr txBox="1"/>
          <p:nvPr/>
        </p:nvSpPr>
        <p:spPr>
          <a:xfrm>
            <a:off x="577220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 туризма поддерживает локальные сообщества через создание рабочих мест и развитие инфраструктуры.</a:t>
            </a:r>
            <a:endParaRPr lang="en-US" sz="1200" dirty="0"/>
          </a:p>
        </p:txBody>
      </p:sp>
      <p:sp>
        <p:nvSpPr>
          <p:cNvPr id="15" name="Text 8"/>
          <p:cNvSpPr txBox="1"/>
          <p:nvPr/>
        </p:nvSpPr>
        <p:spPr>
          <a:xfrm>
            <a:off x="5363526" y="348012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Повышение осведомлённости</a:t>
            </a:r>
            <a:endParaRPr lang="en-US" sz="1600" dirty="0"/>
          </a:p>
        </p:txBody>
      </p:sp>
      <p:sp>
        <p:nvSpPr>
          <p:cNvPr id="16" name="Text 9"/>
          <p:cNvSpPr txBox="1"/>
          <p:nvPr/>
        </p:nvSpPr>
        <p:spPr>
          <a:xfrm>
            <a:off x="4806071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Туризм способствует распространению информации об уникальных местных традициях и истории.</a:t>
            </a:r>
            <a:endParaRPr lang="en-US" sz="1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00" y="1655034"/>
            <a:ext cx="376800" cy="3768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850" y="1655034"/>
            <a:ext cx="376800" cy="3768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999" y="3450499"/>
            <a:ext cx="376800" cy="30144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850" y="3412819"/>
            <a:ext cx="376800" cy="3768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0" y="492088"/>
            <a:ext cx="7696500" cy="38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Зачем путешествовать по своему родному краю</a:t>
            </a:r>
            <a:endParaRPr lang="en-US" sz="2000" dirty="0"/>
          </a:p>
        </p:txBody>
      </p:sp>
      <p:sp>
        <p:nvSpPr>
          <p:cNvPr id="9" name="Text 2"/>
          <p:cNvSpPr txBox="1"/>
          <p:nvPr/>
        </p:nvSpPr>
        <p:spPr>
          <a:xfrm>
            <a:off x="113467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Развитие знаний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57722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Изучение родного края расширяет кругозор, позволяя глубже понять окружающий мир.</a:t>
            </a:r>
            <a:endParaRPr lang="en-US" sz="1200" dirty="0"/>
          </a:p>
        </p:txBody>
      </p:sp>
      <p:sp>
        <p:nvSpPr>
          <p:cNvPr id="11" name="Text 4"/>
          <p:cNvSpPr txBox="1"/>
          <p:nvPr/>
        </p:nvSpPr>
        <p:spPr>
          <a:xfrm>
            <a:off x="536352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Укрепление связей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480607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Путешествия по своему региону создают эмоциональные связи с местами и людьми.</a:t>
            </a:r>
            <a:endParaRPr lang="en-US" sz="1200" dirty="0"/>
          </a:p>
        </p:txBody>
      </p:sp>
      <p:sp>
        <p:nvSpPr>
          <p:cNvPr id="13" name="Text 6"/>
          <p:cNvSpPr txBox="1"/>
          <p:nvPr/>
        </p:nvSpPr>
        <p:spPr>
          <a:xfrm>
            <a:off x="1134675" y="3480126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Познание традиций</a:t>
            </a:r>
            <a:endParaRPr lang="en-US" sz="1600" dirty="0"/>
          </a:p>
        </p:txBody>
      </p:sp>
      <p:sp>
        <p:nvSpPr>
          <p:cNvPr id="14" name="Text 7"/>
          <p:cNvSpPr txBox="1"/>
          <p:nvPr/>
        </p:nvSpPr>
        <p:spPr>
          <a:xfrm>
            <a:off x="577220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Знакомство с местными обычаями и практиками обогащает культурное наследие.</a:t>
            </a:r>
            <a:endParaRPr lang="en-US" sz="1200" dirty="0"/>
          </a:p>
        </p:txBody>
      </p:sp>
      <p:sp>
        <p:nvSpPr>
          <p:cNvPr id="15" name="Text 8"/>
          <p:cNvSpPr txBox="1"/>
          <p:nvPr/>
        </p:nvSpPr>
        <p:spPr>
          <a:xfrm>
            <a:off x="5363526" y="348012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Любовь к родине</a:t>
            </a:r>
            <a:endParaRPr lang="en-US" sz="1600" dirty="0"/>
          </a:p>
        </p:txBody>
      </p:sp>
      <p:sp>
        <p:nvSpPr>
          <p:cNvPr id="16" name="Text 9"/>
          <p:cNvSpPr txBox="1"/>
          <p:nvPr/>
        </p:nvSpPr>
        <p:spPr>
          <a:xfrm>
            <a:off x="4806071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Исследуя родной край, развивается любовь и гордость за свою культуру и историю.</a:t>
            </a:r>
            <a:endParaRPr lang="en-US" sz="12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 txBox="1"/>
          <p:nvPr/>
        </p:nvSpPr>
        <p:spPr>
          <a:xfrm>
            <a:off x="5117525" y="761450"/>
            <a:ext cx="3851100" cy="338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just">
              <a:buNone/>
            </a:pPr>
            <a:r>
              <a:rPr lang="en-US" sz="20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Уникальные природные явления Мурманской области</a:t>
            </a: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22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Северное сияние — это красочное природное явление, создающее уникальные световые эффекты. Оно привлекает туристов своей неповторимой красотой и атмосферой волшебства.
</a:t>
            </a: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Полярный день, когда солнце не заходит за горизонт, дарит возможность круглосуточно наслаждаться светом и активно исследовать природу.</a:t>
            </a:r>
            <a:endParaRPr lang="en-US" sz="2500" dirty="0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53" y="1117782"/>
            <a:ext cx="4004968" cy="2668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016265" y="3694649"/>
            <a:ext cx="5113200" cy="706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397250" y="1387914"/>
            <a:ext cx="6849124" cy="31553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Использование интерактивных карт и виртуальных туров делает изучение туристических маршрутов более наглядным и увлекательным.</a:t>
            </a:r>
            <a:endParaRPr lang="ru-RU" sz="1300" dirty="0">
              <a:solidFill>
                <a:srgbClr val="1C3354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300" dirty="0">
              <a:solidFill>
                <a:srgbClr val="1C3354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Дополненная реальность позволяет учащимся переживать виртуальные путешествия, исследовать новые места и вводит элемент приключения.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300" dirty="0">
              <a:solidFill>
                <a:srgbClr val="1C3354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Онлайн-курсы и видеоуроки обеспечивают доступ к актуальным знаниям о туризме, технологиях и тенденциях.</a:t>
            </a:r>
            <a:endParaRPr lang="ru-RU" sz="1300" dirty="0">
              <a:solidFill>
                <a:srgbClr val="1C3354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sz="1300" dirty="0">
              <a:solidFill>
                <a:srgbClr val="1C3354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Социальные сети и блоги создают платформу для обмена опытом и продвижения туризма среди молодёжи.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 smtClean="0"/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7" name="Text 4"/>
          <p:cNvSpPr txBox="1"/>
          <p:nvPr/>
        </p:nvSpPr>
        <p:spPr>
          <a:xfrm>
            <a:off x="397250" y="573425"/>
            <a:ext cx="8334300" cy="51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Интеграция технологий в обучение туризму</a:t>
            </a:r>
            <a:endParaRPr lang="en-US" sz="25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00" y="1675968"/>
            <a:ext cx="376800" cy="334933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762" y="1617084"/>
            <a:ext cx="339525" cy="4527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999" y="3385904"/>
            <a:ext cx="376800" cy="430629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8816" y="3412819"/>
            <a:ext cx="376800" cy="3768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241969" y="522803"/>
            <a:ext cx="7696500" cy="384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Путь от уроков к путешествиям</a:t>
            </a:r>
            <a:endParaRPr lang="en-US" sz="2500" dirty="0"/>
          </a:p>
        </p:txBody>
      </p:sp>
      <p:sp>
        <p:nvSpPr>
          <p:cNvPr id="9" name="Text 2"/>
          <p:cNvSpPr txBox="1"/>
          <p:nvPr/>
        </p:nvSpPr>
        <p:spPr>
          <a:xfrm>
            <a:off x="1134675" y="1739475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Планирование маршрутов</a:t>
            </a:r>
            <a:endParaRPr lang="en-US" sz="1600" dirty="0"/>
          </a:p>
        </p:txBody>
      </p:sp>
      <p:sp>
        <p:nvSpPr>
          <p:cNvPr id="10" name="Text 3"/>
          <p:cNvSpPr txBox="1"/>
          <p:nvPr/>
        </p:nvSpPr>
        <p:spPr>
          <a:xfrm>
            <a:off x="577221" y="2240389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Уроки помогают учащимся изучить, как эффективно планировать туристические маршруты, учитывая особенности региона.</a:t>
            </a:r>
            <a:endParaRPr lang="en-US" sz="1200" dirty="0"/>
          </a:p>
        </p:txBody>
      </p:sp>
      <p:sp>
        <p:nvSpPr>
          <p:cNvPr id="11" name="Text 4"/>
          <p:cNvSpPr txBox="1"/>
          <p:nvPr/>
        </p:nvSpPr>
        <p:spPr>
          <a:xfrm>
            <a:off x="5003471" y="1694798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Поиск идей</a:t>
            </a:r>
            <a:endParaRPr lang="en-US" sz="1600" dirty="0"/>
          </a:p>
        </p:txBody>
      </p:sp>
      <p:sp>
        <p:nvSpPr>
          <p:cNvPr id="12" name="Text 5"/>
          <p:cNvSpPr txBox="1"/>
          <p:nvPr/>
        </p:nvSpPr>
        <p:spPr>
          <a:xfrm>
            <a:off x="4424688" y="2228017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Вдохновение для путешествий рождает новые идеи и исследования, стимулируя к новым открытиям.</a:t>
            </a:r>
            <a:endParaRPr lang="en-US" sz="1200" dirty="0"/>
          </a:p>
        </p:txBody>
      </p:sp>
      <p:sp>
        <p:nvSpPr>
          <p:cNvPr id="13" name="Text 6"/>
          <p:cNvSpPr txBox="1"/>
          <p:nvPr/>
        </p:nvSpPr>
        <p:spPr>
          <a:xfrm>
            <a:off x="1134675" y="3480126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Связь с природой</a:t>
            </a:r>
            <a:endParaRPr lang="en-US" sz="1600" dirty="0"/>
          </a:p>
        </p:txBody>
      </p:sp>
      <p:sp>
        <p:nvSpPr>
          <p:cNvPr id="14" name="Text 7"/>
          <p:cNvSpPr txBox="1"/>
          <p:nvPr/>
        </p:nvSpPr>
        <p:spPr>
          <a:xfrm>
            <a:off x="577220" y="4001474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Активное участие в природе учит детей ценить и заботиться об окружающем мире.</a:t>
            </a:r>
            <a:endParaRPr lang="en-US" sz="1200" dirty="0"/>
          </a:p>
        </p:txBody>
      </p:sp>
      <p:sp>
        <p:nvSpPr>
          <p:cNvPr id="15" name="Text 8"/>
          <p:cNvSpPr txBox="1"/>
          <p:nvPr/>
        </p:nvSpPr>
        <p:spPr>
          <a:xfrm>
            <a:off x="4819488" y="3470038"/>
            <a:ext cx="3279900" cy="207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2A3E5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Изучение мирового наследия</a:t>
            </a:r>
            <a:endParaRPr lang="en-US" sz="1600" dirty="0"/>
          </a:p>
        </p:txBody>
      </p:sp>
      <p:sp>
        <p:nvSpPr>
          <p:cNvPr id="16" name="Text 9"/>
          <p:cNvSpPr txBox="1"/>
          <p:nvPr/>
        </p:nvSpPr>
        <p:spPr>
          <a:xfrm>
            <a:off x="4317823" y="3947852"/>
            <a:ext cx="3674700" cy="18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Путешествия открывают доступ к изучению культурного наследия, расширяя знания о мировом сообществе.</a:t>
            </a:r>
            <a:endParaRPr lang="en-US" sz="1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E6E9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163836" y="1108486"/>
            <a:ext cx="7220190" cy="977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Преимущества краеведения и туризма</a:t>
            </a:r>
            <a:r>
              <a:rPr lang="en-US" sz="3200" b="1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3200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dirty="0">
                <a:solidFill>
                  <a:srgbClr val="1C33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Краеведение и туризм играют ключевую роль в образовании, раскрывая местную культуру и природное богатство, укрепляя любовь и связь школьников с родным краем.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</TotalTime>
  <Words>1126</Words>
  <Application>Microsoft Office PowerPoint</Application>
  <PresentationFormat>Экран (16:9)</PresentationFormat>
  <Paragraphs>131</Paragraphs>
  <Slides>25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0" baseType="lpstr">
      <vt:lpstr>Arial</vt:lpstr>
      <vt:lpstr>Calibri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Lenovo</cp:lastModifiedBy>
  <cp:revision>19</cp:revision>
  <dcterms:created xsi:type="dcterms:W3CDTF">2025-04-06T18:00:31Z</dcterms:created>
  <dcterms:modified xsi:type="dcterms:W3CDTF">2025-04-27T15:25:45Z</dcterms:modified>
</cp:coreProperties>
</file>