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7" r:id="rId10"/>
    <p:sldId id="272" r:id="rId11"/>
    <p:sldId id="275" r:id="rId12"/>
    <p:sldId id="273" r:id="rId13"/>
    <p:sldId id="276" r:id="rId14"/>
    <p:sldId id="274" r:id="rId15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576" autoAdjust="0"/>
  </p:normalViewPr>
  <p:slideViewPr>
    <p:cSldViewPr snapToGrid="0">
      <p:cViewPr varScale="1">
        <p:scale>
          <a:sx n="104" d="100"/>
          <a:sy n="104" d="100"/>
        </p:scale>
        <p:origin x="-984" y="-96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solidFill>
            <a:schemeClr val="bg1"/>
          </a:solidFill>
          <a:ln>
            <a:noFill/>
          </a:ln>
          <a:effectLst>
            <a:outerShdw blurRad="50800" dist="127000" dir="30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="1" i="1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25600" y="169333"/>
            <a:ext cx="5816600" cy="497417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neznaika17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3086298"/>
            <a:ext cx="1879600" cy="2399905"/>
          </a:xfrm>
          <a:prstGeom prst="rect">
            <a:avLst/>
          </a:prstGeom>
        </p:spPr>
      </p:pic>
      <p:sp>
        <p:nvSpPr>
          <p:cNvPr id="7" name="Выноска-облако 6"/>
          <p:cNvSpPr/>
          <p:nvPr userDrawn="1"/>
        </p:nvSpPr>
        <p:spPr>
          <a:xfrm>
            <a:off x="1473200" y="148167"/>
            <a:ext cx="6184900" cy="1386417"/>
          </a:xfrm>
          <a:prstGeom prst="cloudCallout">
            <a:avLst>
              <a:gd name="adj1" fmla="val -48532"/>
              <a:gd name="adj2" fmla="val 68607"/>
            </a:avLst>
          </a:prstGeom>
          <a:solidFill>
            <a:schemeClr val="bg1"/>
          </a:solidFill>
          <a:ln w="76200">
            <a:solidFill>
              <a:srgbClr val="00B0F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1pPr>
            <a:lvl2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2pPr>
            <a:lvl3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3pPr>
            <a:lvl4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4pPr>
            <a:lvl5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neznaika05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 flipH="1">
            <a:off x="7493000" y="2399242"/>
            <a:ext cx="1651000" cy="2641600"/>
          </a:xfrm>
          <a:prstGeom prst="rect">
            <a:avLst/>
          </a:prstGeom>
        </p:spPr>
      </p:pic>
      <p:sp>
        <p:nvSpPr>
          <p:cNvPr id="7" name="Выноска-облако 6"/>
          <p:cNvSpPr/>
          <p:nvPr userDrawn="1"/>
        </p:nvSpPr>
        <p:spPr>
          <a:xfrm flipH="1">
            <a:off x="1473200" y="148167"/>
            <a:ext cx="6184900" cy="1386417"/>
          </a:xfrm>
          <a:prstGeom prst="cloudCallout">
            <a:avLst>
              <a:gd name="adj1" fmla="val -48532"/>
              <a:gd name="adj2" fmla="val 68607"/>
            </a:avLst>
          </a:prstGeom>
          <a:solidFill>
            <a:schemeClr val="bg1"/>
          </a:solidFill>
          <a:ln w="76200">
            <a:solidFill>
              <a:srgbClr val="00B0F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1pPr>
            <a:lvl2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2pPr>
            <a:lvl3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3pPr>
            <a:lvl4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4pPr>
            <a:lvl5pPr>
              <a:defRPr>
                <a:solidFill>
                  <a:srgbClr val="0033CC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1331FDDC-A441-4E9A-A7B7-C063DD5C5D5D}" type="datetimeFigureOut">
              <a:rPr lang="ru-RU" smtClean="0"/>
              <a:pPr/>
              <a:t>16.11.2023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D7F93BEB-A7E5-45B7-93E0-6896F1B1C8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1331FDDC-A441-4E9A-A7B7-C063DD5C5D5D}" type="datetimeFigureOut">
              <a:rPr lang="ru-RU" smtClean="0"/>
              <a:pPr/>
              <a:t>16.11.2023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D7F93BEB-A7E5-45B7-93E0-6896F1B1C8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1331FDDC-A441-4E9A-A7B7-C063DD5C5D5D}" type="datetimeFigureOut">
              <a:rPr lang="ru-RU" smtClean="0"/>
              <a:pPr/>
              <a:t>16.11.2023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D7F93BEB-A7E5-45B7-93E0-6896F1B1C8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лако 5"/>
          <p:cNvSpPr/>
          <p:nvPr userDrawn="1"/>
        </p:nvSpPr>
        <p:spPr>
          <a:xfrm>
            <a:off x="1054100" y="264583"/>
            <a:ext cx="6616700" cy="973667"/>
          </a:xfrm>
          <a:prstGeom prst="cloud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1331FDDC-A441-4E9A-A7B7-C063DD5C5D5D}" type="datetimeFigureOut">
              <a:rPr lang="ru-RU" smtClean="0"/>
              <a:pPr/>
              <a:t>16.11.2023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D7F93BEB-A7E5-45B7-93E0-6896F1B1C8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1331FDDC-A441-4E9A-A7B7-C063DD5C5D5D}" type="datetimeFigureOut">
              <a:rPr lang="ru-RU" smtClean="0"/>
              <a:pPr/>
              <a:t>16.11.2023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D7F93BEB-A7E5-45B7-93E0-6896F1B1C8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1331FDDC-A441-4E9A-A7B7-C063DD5C5D5D}" type="datetimeFigureOut">
              <a:rPr lang="ru-RU" smtClean="0"/>
              <a:pPr/>
              <a:t>16.11.2023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D7F93BEB-A7E5-45B7-93E0-6896F1B1C8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1331FDDC-A441-4E9A-A7B7-C063DD5C5D5D}" type="datetimeFigureOut">
              <a:rPr lang="ru-RU" smtClean="0"/>
              <a:pPr/>
              <a:t>16.11.2023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D7F93BEB-A7E5-45B7-93E0-6896F1B1C8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1331FDDC-A441-4E9A-A7B7-C063DD5C5D5D}" type="datetimeFigureOut">
              <a:rPr lang="ru-RU" smtClean="0"/>
              <a:pPr/>
              <a:t>16.11.2023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D7F93BEB-A7E5-45B7-93E0-6896F1B1C8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 userDrawn="1"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 userDrawn="1">
            <p:ph type="body" idx="1"/>
          </p:nvPr>
        </p:nvSpPr>
        <p:spPr>
          <a:xfrm>
            <a:off x="4826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33CC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33CC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0033CC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33CC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33CC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33CC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3114" y="172357"/>
            <a:ext cx="5439230" cy="3193143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endParaRPr lang="ru-RU" dirty="0" smtClean="0">
              <a:solidFill>
                <a:schemeClr val="tx1"/>
              </a:solidFill>
              <a:effectLst/>
            </a:endParaRPr>
          </a:p>
          <a:p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ОБЩЕСТВЕННО-ТВОРЧЕСКАЯ СТУДЕНЧЕСКАЯ </a:t>
            </a:r>
            <a: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ЛАБОРАТОРИЯ </a:t>
            </a:r>
            <a:endParaRPr lang="ru-RU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ПРОФИ-СТАРТ» </a:t>
            </a:r>
          </a:p>
          <a:p>
            <a: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КАК ИННОВАЦИОННАЯ ФОРМА ОРГАНИЗАЦИИ АКТИВНОЙ СТУДЕНЧЕСКОЙ МОЛОДЕЖИ С ОСОБЫМИ ОБРАЗОВАТЕЛЬНЫМИ ПОТРЕБНОСТЯМИ В ФКПОУ «ОГЭКИ» МИНТРУДА РОССИИ</a:t>
            </a:r>
          </a:p>
          <a:p>
            <a:endParaRPr lang="ru-RU" dirty="0"/>
          </a:p>
        </p:txBody>
      </p:sp>
      <p:pic>
        <p:nvPicPr>
          <p:cNvPr id="4" name="Picture 2" descr="\\192.168.0.1\общая\СОТРУДНИКИ\Сучкова А.В\логотип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341" y="3172165"/>
            <a:ext cx="2619375" cy="2182813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5068760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1258" y="211482"/>
            <a:ext cx="7538574" cy="13849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СТРАТЕГИЯ РАЗВИТИЯ ВОСПИТАНИЯ НА ПЕРИОД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 2025 Г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83746" y="2228334"/>
            <a:ext cx="4691734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РОССИЙСКОМУ ОБЩЕСТВУ НУЖНЫ: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8443" y="3072573"/>
            <a:ext cx="6172200" cy="25545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СОВРЕМЕННО ОБРАЗОВАННЫЕ, НРАВСТВЕННЫЕ, ПРЕДПРИИМЧИВЫЕ ЛЮДИ, КОТОРЫЕ МОГУТ САМОСТОЯТЕЛЬНО ПРИНИМАТЬ ОТВЕТСТВЕННЫЕ РЕШЕНИЯ, ОТЛИЧАЮТСЯ МОБИЛЬНОСТЬЮ, ДИНАМИЗМОМ, КОНСТРУКТИВНОСТЬЮ, ОБЛАДАЮТ ЧУВСТВОМ ОТВЕТСТВЕННОСТИ ЗА СУДЬБУ СТРАНЫ.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2721756" y="1667396"/>
            <a:ext cx="1265573" cy="407670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\\192.168.0.1\общая\СОТРУДНИКИ\Сучкова А.В\логотип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313" y="2413000"/>
            <a:ext cx="2144486" cy="1784651"/>
          </a:xfrm>
          <a:prstGeom prst="rect">
            <a:avLst/>
          </a:prstGeom>
          <a:noFill/>
          <a:extLst/>
        </p:spPr>
      </p:pic>
      <p:sp>
        <p:nvSpPr>
          <p:cNvPr id="10" name="Стрелка вниз 9"/>
          <p:cNvSpPr/>
          <p:nvPr/>
        </p:nvSpPr>
        <p:spPr>
          <a:xfrm>
            <a:off x="2764972" y="2643503"/>
            <a:ext cx="1265573" cy="407670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98536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4563" y="173711"/>
            <a:ext cx="8849867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СОЦИАЛЬНАЯ АКТИВНОСТЬ МОЛОДЕЖИ ТРАДИЦИОННО РЕАЛИЗУЕТСЯ В ОБЩЕСТВЕННЫХ ОБЪЕДИНЕНИЯХ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7715" y="1624702"/>
            <a:ext cx="8776715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ОБЩЕСТВЕННО-ТВОРЧЕСКАЯ СТУДЕНЧЕСКАЯ ЛАБОРАТОРИЯ -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это инновационная форма объединения активной и инициативной группы обучающихся профессиональной организации, которые добровольно объединились на основе общности интересов для достижения общих, социально значимых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целей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003658" y="1359803"/>
            <a:ext cx="1265573" cy="289283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\\192.168.0.1\общая\СОТРУДНИКИ\Сучкова А.В\Руки Добра\май\интервью\DSC_13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4" y="4032503"/>
            <a:ext cx="2923860" cy="157635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sun9-24.userapi.com/impg/9tfg53RoeNjudb3JMq8w1OOvlOnR_YbgAS7NuA/D0WIfQBld6E.jpg?size=1280x853&amp;quality=95&amp;sign=86df76df9fc1931c71a3a74e95869bb8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752" y="3993869"/>
            <a:ext cx="2977678" cy="165361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\\192.168.0.1\общая\СОТРУДНИКИ\Сучкова А.В\логотип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437" y="3860805"/>
            <a:ext cx="1467296" cy="1312937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79598536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9487" y="1851319"/>
            <a:ext cx="5780313" cy="41549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вовлечение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обучающихся в культурно-творческую, проектно-исследовательскую, добровольческую и спортивно-оздоровительную деятельность и образовательно-реабилитационный процесс, которые способствуют реализации творческих инициатив, формированию дополнительных компетенций и социализации лиц с особыми образовательными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потребностями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0115" y="154624"/>
            <a:ext cx="5519056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 ОБЩЕСТВЕННО-ТВОРЧЕСКОЙ СТУДЕНЧЕСКОЙ ЛАБОРАТОРИИ «ПРОФИ-СТАРТ»: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2496856" y="1380148"/>
            <a:ext cx="1265573" cy="407670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\\192.168.0.1\общая\СОТРУДНИКИ\Сучкова А.В\Руки Добра\май\уроки\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773" y="154624"/>
            <a:ext cx="2714712" cy="169669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sun9-76.userapi.com/impg/vvxpPLYt1FIyWnCNY3V04A7Hx2EyuvLlH8diuw/FFvpbTZzzQg.jpg?size=810x1080&amp;quality=95&amp;sign=0ccc46b557f7e2df3404bbc13d43259a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189" y="2588453"/>
            <a:ext cx="2673297" cy="297033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\\192.168.0.1\общая\СОТРУДНИКИ\Сучкова А.В\логотип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189" y="1275516"/>
            <a:ext cx="1467296" cy="1312937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30699796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102624"/>
            <a:ext cx="8675914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 ОБЩЕСТВЕННО-ТВОРЧЕСКОЙ СТУДЕНЧЕСКОЙ ЛАБОРАТОРИИ «ПРОФИ-СТАРТ»: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2400" y="1159935"/>
            <a:ext cx="2819400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содействие в приобретении обучающимися знаний и опыта познавательной и социальной деятельности, повышение качества подготовки обучающихся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22172" y="1159935"/>
            <a:ext cx="2122714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выявление, обучение и поддержка обучающихся с высоким творческим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потенциалом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17029" y="1159935"/>
            <a:ext cx="3331028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создание условий для обучающихся в части разработки и реализации культурно-творческих, волонтерских, спортивно-оздоровительных и исследовательских проектов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8466" y="3598762"/>
            <a:ext cx="3509717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развитие проектно-исследовательского мышления и воспитание культурно-творческого отношения обучающихся к своей специальности, содействие развитию личностных и профессиональных компетенций будущих специалистов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027713" y="3475651"/>
            <a:ext cx="2144485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систематизация выполнения культурно-творческих, проектно-исследовательских проектов, добровольческих и иных проектов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422571" y="3702968"/>
            <a:ext cx="2525486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освещение и информационная поддержка деятельности творческой студенческой лаборатории в средствах массовой информации в сети Интернет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5415642" y="933621"/>
            <a:ext cx="141515" cy="25420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3099705" y="931926"/>
            <a:ext cx="51706" cy="26668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1986646" y="977528"/>
            <a:ext cx="875426" cy="18240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8" idx="0"/>
          </p:cNvCxnSpPr>
          <p:nvPr/>
        </p:nvCxnSpPr>
        <p:spPr>
          <a:xfrm>
            <a:off x="6512378" y="933621"/>
            <a:ext cx="770165" cy="2263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699796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220554"/>
            <a:ext cx="8752114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ДЕЯТЕЛЬНОСТИ «ПРОФИ-СТАРТ»: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Группа 6"/>
          <p:cNvGrpSpPr>
            <a:grpSpLocks/>
          </p:cNvGrpSpPr>
          <p:nvPr/>
        </p:nvGrpSpPr>
        <p:grpSpPr bwMode="auto">
          <a:xfrm>
            <a:off x="261257" y="1038632"/>
            <a:ext cx="8752424" cy="2650831"/>
            <a:chOff x="673" y="8344"/>
            <a:chExt cx="10350" cy="2782"/>
          </a:xfrm>
        </p:grpSpPr>
        <p:sp>
          <p:nvSpPr>
            <p:cNvPr id="8" name="AutoShape 4"/>
            <p:cNvSpPr>
              <a:spLocks noChangeArrowheads="1"/>
            </p:cNvSpPr>
            <p:nvPr/>
          </p:nvSpPr>
          <p:spPr bwMode="auto">
            <a:xfrm>
              <a:off x="673" y="8344"/>
              <a:ext cx="10350" cy="852"/>
            </a:xfrm>
            <a:prstGeom prst="flowChartProcess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B8CCE4"/>
                </a:gs>
              </a:gsLst>
              <a:lin ang="5400000" scaled="1"/>
            </a:gradFill>
            <a:ln w="12700">
              <a:solidFill>
                <a:srgbClr val="95B3D7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2000" dirty="0">
                  <a:effectLst/>
                  <a:latin typeface="Times New Roman" pitchFamily="18" charset="0"/>
                  <a:ea typeface="Times New Roman"/>
                  <a:cs typeface="Times New Roman" pitchFamily="18" charset="0"/>
                </a:rPr>
                <a:t>Общественно-творческая студенческая лаборатория 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2000" b="1" dirty="0">
                  <a:effectLst/>
                  <a:latin typeface="Times New Roman" pitchFamily="18" charset="0"/>
                  <a:ea typeface="Times New Roman"/>
                  <a:cs typeface="Times New Roman" pitchFamily="18" charset="0"/>
                </a:rPr>
                <a:t>«ПРОФИ-СТАРТ»</a:t>
              </a:r>
              <a:endParaRPr lang="ru-RU" sz="2000" dirty="0">
                <a:effectLst/>
                <a:latin typeface="Times New Roman" pitchFamily="18" charset="0"/>
                <a:ea typeface="Times New Roman"/>
                <a:cs typeface="Times New Roman" pitchFamily="18" charset="0"/>
              </a:endParaRPr>
            </a:p>
          </p:txBody>
        </p:sp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673" y="9364"/>
              <a:ext cx="2022" cy="1762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dirty="0">
                  <a:effectLst/>
                  <a:latin typeface="Times New Roman"/>
                  <a:ea typeface="Calibri"/>
                  <a:cs typeface="Times New Roman"/>
                </a:rPr>
                <a:t>Научно-исследова-тельское                       и проектно-конкурсное направление </a:t>
              </a:r>
              <a:endParaRPr lang="ru-RU" dirty="0">
                <a:effectLst/>
                <a:latin typeface="Calibri"/>
                <a:ea typeface="Times New Roman"/>
                <a:cs typeface="Times New Roman"/>
              </a:endParaRP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auto">
            <a:xfrm>
              <a:off x="9311" y="9313"/>
              <a:ext cx="1712" cy="1787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effectLst/>
                  <a:latin typeface="Times New Roman"/>
                  <a:ea typeface="Calibri"/>
                  <a:cs typeface="Times New Roman"/>
                </a:rPr>
                <a:t> </a:t>
              </a:r>
              <a:r>
                <a:rPr lang="ru-RU" dirty="0" smtClean="0">
                  <a:effectLst/>
                  <a:latin typeface="Times New Roman" pitchFamily="18" charset="0"/>
                  <a:ea typeface="Calibri"/>
                  <a:cs typeface="Times New Roman" pitchFamily="18" charset="0"/>
                </a:rPr>
                <a:t>Спортивно-оздорови-тельное </a:t>
              </a:r>
              <a:endParaRPr lang="ru-RU" dirty="0">
                <a:effectLst/>
                <a:latin typeface="Times New Roman" pitchFamily="18" charset="0"/>
                <a:ea typeface="Times New Roman"/>
                <a:cs typeface="Times New Roman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dirty="0">
                  <a:effectLst/>
                  <a:latin typeface="Times New Roman" pitchFamily="18" charset="0"/>
                  <a:ea typeface="Calibri"/>
                  <a:cs typeface="Times New Roman" pitchFamily="18" charset="0"/>
                </a:rPr>
                <a:t>направле-ние </a:t>
              </a:r>
              <a:endParaRPr lang="ru-RU" dirty="0">
                <a:effectLst/>
                <a:latin typeface="Times New Roman" pitchFamily="18" charset="0"/>
                <a:ea typeface="Times New Roman"/>
                <a:cs typeface="Times New Roman" pitchFamily="18" charset="0"/>
              </a:endParaRPr>
            </a:p>
          </p:txBody>
        </p:sp>
      </p:grpSp>
      <p:sp>
        <p:nvSpPr>
          <p:cNvPr id="14" name="Стрелка вниз 13"/>
          <p:cNvSpPr/>
          <p:nvPr/>
        </p:nvSpPr>
        <p:spPr>
          <a:xfrm>
            <a:off x="4004527" y="629868"/>
            <a:ext cx="1265573" cy="322633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Picture 2" descr="\\192.168.0.1\общая\СОТРУДНИКИ\Сучкова А.В\логотип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528" y="2010540"/>
            <a:ext cx="1488151" cy="1260086"/>
          </a:xfrm>
          <a:prstGeom prst="rect">
            <a:avLst/>
          </a:prstGeom>
          <a:noFill/>
          <a:extLst/>
        </p:spPr>
      </p:pic>
      <p:pic>
        <p:nvPicPr>
          <p:cNvPr id="18" name="Picture 2" descr="https://sun9-15.userapi.com/impg/qcjnP4GFgNlmrKo2izinLbTkn2ZtBaelLkkTuQ/l1cWL_bp_NU.jpg?size=1280x960&amp;quality=95&amp;sign=1a82de2448be4d31e55daa7057dc6107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18" y="3780385"/>
            <a:ext cx="2570666" cy="17701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AutoShape 7"/>
          <p:cNvSpPr>
            <a:spLocks noChangeArrowheads="1"/>
          </p:cNvSpPr>
          <p:nvPr/>
        </p:nvSpPr>
        <p:spPr bwMode="auto">
          <a:xfrm>
            <a:off x="5832365" y="1961945"/>
            <a:ext cx="1528080" cy="1598912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100" dirty="0">
              <a:effectLst/>
              <a:latin typeface="Calibri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Культурно-творческое </a:t>
            </a:r>
            <a:r>
              <a:rPr lang="ru-RU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направ-ление</a:t>
            </a:r>
            <a:endParaRPr lang="ru-RU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dirty="0">
                <a:effectLst/>
                <a:latin typeface="Calibri"/>
                <a:ea typeface="Times New Roman"/>
                <a:cs typeface="Times New Roman"/>
              </a:rPr>
              <a:t> </a:t>
            </a:r>
          </a:p>
        </p:txBody>
      </p:sp>
      <p:sp>
        <p:nvSpPr>
          <p:cNvPr id="20" name="AutoShape 6"/>
          <p:cNvSpPr>
            <a:spLocks noChangeArrowheads="1"/>
          </p:cNvSpPr>
          <p:nvPr/>
        </p:nvSpPr>
        <p:spPr bwMode="auto">
          <a:xfrm>
            <a:off x="2153810" y="2017148"/>
            <a:ext cx="1557678" cy="16723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Calibri"/>
                <a:cs typeface="Times New Roman"/>
              </a:rPr>
              <a:t> 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Доброволь-ческое </a:t>
            </a:r>
            <a:r>
              <a:rPr lang="ru-RU" sz="1600" dirty="0">
                <a:effectLst/>
                <a:latin typeface="Times New Roman"/>
                <a:ea typeface="Calibri"/>
                <a:cs typeface="Times New Roman"/>
              </a:rPr>
              <a:t>(волонтерс-кое) </a:t>
            </a:r>
            <a:endParaRPr lang="ru-RU" sz="1600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направление </a:t>
            </a:r>
            <a:endParaRPr lang="ru-RU" sz="1600" dirty="0">
              <a:effectLst/>
              <a:latin typeface="Calibri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b="1" i="1" dirty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100" dirty="0">
              <a:effectLst/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effectLst/>
                <a:latin typeface="Calibri"/>
                <a:ea typeface="Times New Roman"/>
                <a:cs typeface="Times New Roman"/>
              </a:rPr>
              <a:t> </a:t>
            </a:r>
          </a:p>
        </p:txBody>
      </p:sp>
      <p:pic>
        <p:nvPicPr>
          <p:cNvPr id="21" name="Picture 2" descr="https://sun9-70.userapi.com/impg/CLi4jFJCeI-ocztF8FqJaXW1npGdU954Y-sXPQ/8yUB1Jlrrd8.jpg?size=794x537&amp;quality=95&amp;sign=f6c114be76b098d7f166d40c5b923462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048" y="3875541"/>
            <a:ext cx="2890507" cy="162909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 descr="\\192.168.0.1\общая\ПРОФИ СТАРТ общественно-творческая студенческая лаборатория\4 СПОРТИВНО-ОЗДОРОВИТЕЛЬНОЕ НАПРАВЛЕНИЕ\фото\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825" y="3597908"/>
            <a:ext cx="1663555" cy="2041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0699796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6572" y="123606"/>
            <a:ext cx="8447315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ОРГАНИЗАЦИЯ РАБОТЫ ОБЩЕСТВЕННО-ТВОРЧЕСКОЙ СТУДЕНЧЕСКОЙ ЛАБОРАТОРИИ: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9411" y="1089743"/>
            <a:ext cx="4365171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остав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общественно-творческой студенческой лаборатории из числа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НАСТАВНИКОВ - педагогических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работников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каждому направлению деятельности лаборатории, утверждается решением педагогического совета в начале учебного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4400" y="1162896"/>
            <a:ext cx="4291584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 состав общественно-творческой студенческой лаборатории входят обучающиеся, выразившие желание овладеть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дополнительными навыками, новыми компетенциями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успешно сочетающие такую деятельность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учебой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554480" y="836265"/>
            <a:ext cx="1014547" cy="223108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https://sun9-4.userapi.com/impg/bKvUtNo7Xdm-1T4yZtj8YCeClZd7gLSVUejxow/-hdV3-H67BI.jpg?size=1280x558&amp;quality=95&amp;sign=3295afe611f63340e9ec0f499588aa72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649" y="3478764"/>
            <a:ext cx="6331158" cy="21680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низ 7"/>
          <p:cNvSpPr/>
          <p:nvPr/>
        </p:nvSpPr>
        <p:spPr>
          <a:xfrm>
            <a:off x="6141720" y="866636"/>
            <a:ext cx="1014547" cy="223108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43214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3197" y="117347"/>
            <a:ext cx="6396551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НАСТАВНИКИ ОБЩЕСТВЕННО-ТВОРЧЕСКОЙ СТУДЕНЧЕСКОЙ ЛАБОРАТОРИИ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7435" y="1003556"/>
            <a:ext cx="8752751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организуют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целенаправленную деятельность обучающихся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четырем направлениям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\\192.168.0.1\общая\ПРОФИ СТАРТ общественно-творческая студенческая лаборатория\3 КУЛЬТУРНО-ТВОРЧЕСКОЕ НАПРАВЛЕНИЕ\фото\PhaiR-gKWJJDYphRxduEnHKoT8oPCO_V55ycfbKK7GB1Jnb8CJ8ZxR_17Z4U6hp7gCWynLT783m90xHwocU5PtW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34" y="3294412"/>
            <a:ext cx="4285844" cy="23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\\192.168.0.1\общая\ПРОФИ СТАРТ общественно-творческая студенческая лаборатория\1 ИССЛЕДОВАТЕЛЬСКОЕ И ПРОЕКТНОЕ НАПРАВЛЕНИЕ\фото\60d6-nKJtk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35" y="1745520"/>
            <a:ext cx="3034405" cy="189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\\192.168.0.1\общая\ПРОФИ СТАРТ общественно-творческая студенческая лаборатория\2 ВОЛОНТЕРСКОЕ НАПРАВЛЕНИЕ\фото\bUJs03N-Bw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447" y="1880670"/>
            <a:ext cx="2983435" cy="186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\\192.168.0.1\общая\ПРОФИ СТАРТ общественно-творческая студенческая лаборатория\4 СПОРТИВНО-ОЗДОРОВИТЕЛЬНОЕ НАПРАВЛЕНИЕ\фото\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064" y="3851371"/>
            <a:ext cx="2810292" cy="175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\\192.168.0.1\общая\СОТРУДНИКИ\Сучкова А.В\логотип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406" y="1883665"/>
            <a:ext cx="1776631" cy="1756654"/>
          </a:xfrm>
          <a:prstGeom prst="rect">
            <a:avLst/>
          </a:prstGeom>
          <a:noFill/>
          <a:extLst/>
        </p:spPr>
      </p:pic>
      <p:sp>
        <p:nvSpPr>
          <p:cNvPr id="10" name="Стрелка вниз 9"/>
          <p:cNvSpPr/>
          <p:nvPr/>
        </p:nvSpPr>
        <p:spPr>
          <a:xfrm>
            <a:off x="4001023" y="825233"/>
            <a:ext cx="1265573" cy="203835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483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192.168.0.1\общая\ПРОФИ СТАРТ общественно-творческая студенческая лаборатория\3 КУЛЬТУРНО-ТВОРЧЕСКОЕ НАПРАВЛЕНИЕ\Результативность творческих объединени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79165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192.168.0.1\общая\ПРОФИ СТАРТ общественно-творческая студенческая лаборатория\2 ВОЛОНТЕРСКОЕ НАПРАВЛЕНИЕ\фото\TWN7mELOACT7u4nFV8w9o1z3sjvkk9wk4OsF_0_KQ6XEelgDb2hW25_nEDL-XTzBAanlDoXmszUIZMakzYGwjCw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6" y="108857"/>
            <a:ext cx="4005941" cy="250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192.168.0.1\общая\ПРОФИ СТАРТ общественно-творческая студенческая лаборатория\2 ВОЛОНТЕРСКОЕ НАПРАВЛЕНИЕ\фото\xi7bnKkrQe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313" y="3042701"/>
            <a:ext cx="3984171" cy="249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\\192.168.0.1\общая\ПРОФИ СТАРТ общественно-творческая студенческая лаборатория\1 ИССЛЕДОВАТЕЛЬСКОЕ И ПРОЕКТНОЕ НАПРАВЛЕНИЕ\фото\4XIZivjkh0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721" y="158749"/>
            <a:ext cx="4328764" cy="240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\\192.168.0.1\общая\ПРОФИ СТАРТ общественно-творческая студенческая лаборатория\3 КУЛЬТУРНО-ТВОРЧЕСКОЕ НАПРАВЛЕНИЕ\фото\DHcT6qVHNEiQy71OK-6abcZewG5vPGeJW6CBlGPveKYmgCzbDQCClr-C1DRniktf9WNHt-Mvkh2gcSAgfi9Q8Iz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57" y="3120572"/>
            <a:ext cx="4343721" cy="241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\\192.168.0.1\общая\СОТРУДНИКИ\Сучкова А.В\логотип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228" y="1914072"/>
            <a:ext cx="2144486" cy="1784651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22225228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192.168.0.1\общая\ПРОФИ СТАРТ общественно-творческая студенческая лаборатория\3 КУЛЬТУРНО-ТВОРЧЕСКОЕ НАПРАВЛЕНИЕ\Результативность культурно-массовых мероприяти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19935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un9-56.userapi.com/impg/1yxCh9T64wO0k5srx6nSzRTDqxEbP0mubH6Abw/XVJPOzjSVv4.jpg?size=1280x960&amp;quality=95&amp;sign=ff64c56d5ece18b47ffac2fda822f34c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068"/>
            <a:ext cx="3807544" cy="23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un9-71.userapi.com/impg/XoG26DFbsMGUIkVY7Yc2Ex9nRq-ECTsJ2S-oTw/GnHiXMwSJKk.jpg?size=810x1080&amp;quality=95&amp;sign=00aaec5dd2d11e408a172288b3877c73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494" y="105067"/>
            <a:ext cx="3629130" cy="403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sun9-61.userapi.com/impg/5ktrclAz7uC-KlP03vPCq9AopzTwd5hhs4hTMg/njHJarmKQ0o.jpg?size=810x1080&amp;quality=95&amp;sign=d157120ca3f4dc7ec74e7be4edc20ab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42" y="2178694"/>
            <a:ext cx="3066623" cy="340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sun9-44.userapi.com/impg/0co5lLIH6BqljLdI0_PExPICsE9CWwdwHXJQPw/2VZ0rmnMWVI.jpg?size=1280x960&amp;quality=95&amp;sign=3d680d68c0ea81a182435fbbef6fe569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852" y="2712818"/>
            <a:ext cx="4558772" cy="2849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\\192.168.0.1\общая\СОТРУДНИКИ\Сучкова А.В\логотип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733" y="1392886"/>
            <a:ext cx="2144486" cy="1784651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22225228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192.168.0.1\общая\ПРОФИ СТАРТ общественно-творческая студенческая лаборатория\2 ВОЛОНТЕРСКОЕ НАПРАВЛЕНИЕ\Результативность добровольческого объедине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79165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трелка вниз 6"/>
          <p:cNvSpPr/>
          <p:nvPr/>
        </p:nvSpPr>
        <p:spPr>
          <a:xfrm>
            <a:off x="2696827" y="1365644"/>
            <a:ext cx="1265573" cy="407670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2714571" y="2241295"/>
            <a:ext cx="1265573" cy="407670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https://sun9-29.userapi.com/impg/zG7nFKcun0DddOosdl5GNZeiLNKHAZUJCRhJmA/nh7ToDzCxMg.jpg?size=807x538&amp;quality=95&amp;sign=791ddc4e407d96cc58e7984b8f26de35&amp;c_uniq_tag=3aWE5jJzSTFn0ykR5AZo25uykW2G_9UDNrCdFFBvGjg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8" y="162542"/>
            <a:ext cx="8704307" cy="483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74905" y="4217692"/>
            <a:ext cx="7550431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БЛАГОДАРЮ ЗА 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ВНИМАНИЕ!</a:t>
            </a:r>
          </a:p>
        </p:txBody>
      </p:sp>
      <p:pic>
        <p:nvPicPr>
          <p:cNvPr id="9" name="Picture 2" descr="\\192.168.0.1\общая\СОТРУДНИКИ\Сучкова А.В\логотип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86" y="261351"/>
            <a:ext cx="1382485" cy="1104293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22225228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320</Words>
  <Application>Microsoft Office PowerPoint</Application>
  <PresentationFormat>Экран (16:10)</PresentationFormat>
  <Paragraphs>40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Galina.Rassohina</dc:creator>
  <cp:lastModifiedBy>metod_kab</cp:lastModifiedBy>
  <cp:revision>65</cp:revision>
  <dcterms:created xsi:type="dcterms:W3CDTF">2014-08-01T23:18:41Z</dcterms:created>
  <dcterms:modified xsi:type="dcterms:W3CDTF">2023-11-16T06:44:32Z</dcterms:modified>
</cp:coreProperties>
</file>