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95" r:id="rId3"/>
    <p:sldId id="265" r:id="rId4"/>
    <p:sldId id="284" r:id="rId5"/>
    <p:sldId id="297" r:id="rId6"/>
    <p:sldId id="299" r:id="rId7"/>
    <p:sldId id="300" r:id="rId8"/>
    <p:sldId id="288" r:id="rId9"/>
    <p:sldId id="298" r:id="rId10"/>
    <p:sldId id="287" r:id="rId11"/>
    <p:sldId id="296" r:id="rId12"/>
    <p:sldId id="286" r:id="rId13"/>
    <p:sldId id="293" r:id="rId14"/>
    <p:sldId id="294" r:id="rId15"/>
    <p:sldId id="285" r:id="rId16"/>
    <p:sldId id="291" r:id="rId17"/>
    <p:sldId id="301" r:id="rId18"/>
    <p:sldId id="292" r:id="rId19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8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2622" y="-10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331179-A907-43D0-8E0B-077333FBC05D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2F610E-BDCF-4E5D-A0DC-6139514229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1479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A1E787-045C-4FCA-8F19-72DE8C0A0B62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8F1F82-8AA4-499D-8E22-8B03368E98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400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8F1F82-8AA4-499D-8E22-8B03368E98BE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8F1F82-8AA4-499D-8E22-8B03368E98BE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BF68A-A742-417F-82EB-1F48D7C6CC24}" type="datetimeFigureOut">
              <a:rPr lang="ru-RU" smtClean="0"/>
              <a:pPr/>
              <a:t>18.06.2025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5FA0-E524-4540-A3D0-3F5E2BE3359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BF68A-A742-417F-82EB-1F48D7C6CC24}" type="datetimeFigureOut">
              <a:rPr lang="ru-RU" smtClean="0"/>
              <a:pPr/>
              <a:t>18.06.2025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5FA0-E524-4540-A3D0-3F5E2BE3359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BF68A-A742-417F-82EB-1F48D7C6CC24}" type="datetimeFigureOut">
              <a:rPr lang="ru-RU" smtClean="0"/>
              <a:pPr/>
              <a:t>18.06.2025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5FA0-E524-4540-A3D0-3F5E2BE3359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BF68A-A742-417F-82EB-1F48D7C6CC24}" type="datetimeFigureOut">
              <a:rPr lang="ru-RU" smtClean="0"/>
              <a:pPr/>
              <a:t>18.06.2025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5FA0-E524-4540-A3D0-3F5E2BE3359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BF68A-A742-417F-82EB-1F48D7C6CC24}" type="datetimeFigureOut">
              <a:rPr lang="ru-RU" smtClean="0"/>
              <a:pPr/>
              <a:t>18.06.2025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5FA0-E524-4540-A3D0-3F5E2BE3359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BF68A-A742-417F-82EB-1F48D7C6CC24}" type="datetimeFigureOut">
              <a:rPr lang="ru-RU" smtClean="0"/>
              <a:pPr/>
              <a:t>18.06.2025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5FA0-E524-4540-A3D0-3F5E2BE3359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BF68A-A742-417F-82EB-1F48D7C6CC24}" type="datetimeFigureOut">
              <a:rPr lang="ru-RU" smtClean="0"/>
              <a:pPr/>
              <a:t>18.06.2025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5FA0-E524-4540-A3D0-3F5E2BE3359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BF68A-A742-417F-82EB-1F48D7C6CC24}" type="datetimeFigureOut">
              <a:rPr lang="ru-RU" smtClean="0"/>
              <a:pPr/>
              <a:t>18.06.2025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5FA0-E524-4540-A3D0-3F5E2BE3359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BF68A-A742-417F-82EB-1F48D7C6CC24}" type="datetimeFigureOut">
              <a:rPr lang="ru-RU" smtClean="0"/>
              <a:pPr/>
              <a:t>18.06.2025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5FA0-E524-4540-A3D0-3F5E2BE3359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BF68A-A742-417F-82EB-1F48D7C6CC24}" type="datetimeFigureOut">
              <a:rPr lang="ru-RU" smtClean="0"/>
              <a:pPr/>
              <a:t>18.06.2025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5FA0-E524-4540-A3D0-3F5E2BE3359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BF68A-A742-417F-82EB-1F48D7C6CC24}" type="datetimeFigureOut">
              <a:rPr lang="ru-RU" smtClean="0"/>
              <a:pPr/>
              <a:t>18.06.2025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05FA0-E524-4540-A3D0-3F5E2BE3359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BF68A-A742-417F-82EB-1F48D7C6CC24}" type="datetimeFigureOut">
              <a:rPr lang="ru-RU" smtClean="0"/>
              <a:pPr/>
              <a:t>18.06.2025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F05FA0-E524-4540-A3D0-3F5E2BE3359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санк.jpg"/>
          <p:cNvPicPr>
            <a:picLocks noChangeAspect="1"/>
          </p:cNvPicPr>
          <p:nvPr/>
        </p:nvPicPr>
        <p:blipFill>
          <a:blip r:embed="rId3">
            <a:lum bright="27000" contrast="34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85728"/>
            <a:ext cx="8501122" cy="2071702"/>
          </a:xfrm>
        </p:spPr>
        <p:txBody>
          <a:bodyPr>
            <a:noAutofit/>
          </a:bodyPr>
          <a:lstStyle/>
          <a:p>
            <a:r>
              <a:rPr lang="ru-RU" sz="5000" b="1" i="1" u="sng" dirty="0" smtClean="0">
                <a:solidFill>
                  <a:srgbClr val="002060"/>
                </a:solidFill>
                <a:latin typeface="Arial Black" pitchFamily="34" charset="0"/>
                <a:ea typeface="Batang" pitchFamily="18" charset="-127"/>
                <a:cs typeface="Aharoni" pitchFamily="2" charset="-79"/>
              </a:rPr>
              <a:t>Путешествие из Нижнего в Петербург.</a:t>
            </a:r>
            <a:endParaRPr lang="ru-RU" sz="5000" b="1" i="1" u="sng" dirty="0">
              <a:solidFill>
                <a:srgbClr val="002060"/>
              </a:solidFill>
              <a:latin typeface="Arial Black" pitchFamily="34" charset="0"/>
              <a:ea typeface="Batang" pitchFamily="18" charset="-127"/>
              <a:cs typeface="Aharoni" pitchFamily="2" charset="-79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857892"/>
            <a:ext cx="9144000" cy="857256"/>
          </a:xfrm>
        </p:spPr>
        <p:txBody>
          <a:bodyPr>
            <a:normAutofit fontScale="85000" lnSpcReduction="20000"/>
          </a:bodyPr>
          <a:lstStyle/>
          <a:p>
            <a:r>
              <a:rPr lang="ru-RU" b="1" i="1" dirty="0" smtClean="0">
                <a:solidFill>
                  <a:srgbClr val="FFFF00"/>
                </a:solidFill>
              </a:rPr>
              <a:t>Презентацию подготовила </a:t>
            </a:r>
          </a:p>
          <a:p>
            <a:r>
              <a:rPr lang="ru-RU" b="1" i="1" dirty="0" smtClean="0">
                <a:solidFill>
                  <a:srgbClr val="FFFF00"/>
                </a:solidFill>
              </a:rPr>
              <a:t>Астафьева </a:t>
            </a:r>
            <a:r>
              <a:rPr lang="ru-RU" b="1" i="1" smtClean="0">
                <a:solidFill>
                  <a:srgbClr val="FFFF00"/>
                </a:solidFill>
              </a:rPr>
              <a:t>Вера Васильевна</a:t>
            </a:r>
            <a:endParaRPr lang="ru-RU" b="1" i="1" dirty="0" smtClean="0">
              <a:solidFill>
                <a:srgbClr val="FFFF00"/>
              </a:solidFill>
            </a:endParaRP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санк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857232"/>
            <a:ext cx="5072098" cy="41434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501122" cy="642942"/>
          </a:xfrm>
        </p:spPr>
        <p:txBody>
          <a:bodyPr>
            <a:noAutofit/>
          </a:bodyPr>
          <a:lstStyle/>
          <a:p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  <a:ea typeface="Batang" pitchFamily="18" charset="-127"/>
                <a:cs typeface="Aharoni" pitchFamily="2" charset="-79"/>
              </a:rPr>
              <a:t>Историческая справка</a:t>
            </a:r>
            <a:endParaRPr lang="ru-RU" sz="3000" b="1" i="1" u="sng" dirty="0">
              <a:solidFill>
                <a:srgbClr val="C00000"/>
              </a:solidFill>
              <a:latin typeface="Arial Black" pitchFamily="34" charset="0"/>
              <a:ea typeface="Batang" pitchFamily="18" charset="-127"/>
              <a:cs typeface="Aharoni" pitchFamily="2" charset="-79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929198"/>
            <a:ext cx="9144000" cy="1785950"/>
          </a:xfrm>
        </p:spPr>
        <p:txBody>
          <a:bodyPr>
            <a:normAutofit/>
          </a:bodyPr>
          <a:lstStyle/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5143512"/>
            <a:ext cx="87154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chemeClr val="tx2">
                    <a:lumMod val="75000"/>
                  </a:schemeClr>
                </a:solidFill>
              </a:rPr>
              <a:t>     Город Санкт-Петербург считается культурной столицей России. Необычайно красив и  гостеприимен,  с развитой инфраструктурой и  рекреационными ресурсами, «кладовая» для туристов и ценителей прекрасного.</a:t>
            </a:r>
          </a:p>
          <a:p>
            <a:r>
              <a:rPr lang="ru-RU" sz="1600" b="1" i="1" dirty="0" smtClean="0">
                <a:solidFill>
                  <a:schemeClr val="tx2">
                    <a:lumMod val="75000"/>
                  </a:schemeClr>
                </a:solidFill>
              </a:rPr>
              <a:t>     Основан императором  Петром </a:t>
            </a:r>
            <a:r>
              <a:rPr lang="en-US" sz="1600" b="1" i="1" dirty="0" smtClean="0">
                <a:solidFill>
                  <a:schemeClr val="tx2">
                    <a:lumMod val="75000"/>
                  </a:schemeClr>
                </a:solidFill>
              </a:rPr>
              <a:t>I  </a:t>
            </a:r>
            <a:r>
              <a:rPr lang="ru-RU" sz="1600" b="1" i="1" dirty="0" smtClean="0">
                <a:solidFill>
                  <a:schemeClr val="tx2">
                    <a:lumMod val="75000"/>
                  </a:schemeClr>
                </a:solidFill>
              </a:rPr>
              <a:t>в</a:t>
            </a:r>
            <a:r>
              <a:rPr lang="en-US" sz="1600" b="1" i="1" dirty="0" smtClean="0">
                <a:solidFill>
                  <a:schemeClr val="tx2">
                    <a:lumMod val="75000"/>
                  </a:schemeClr>
                </a:solidFill>
              </a:rPr>
              <a:t> 1703 </a:t>
            </a:r>
            <a:r>
              <a:rPr lang="ru-RU" sz="1600" b="1" i="1" dirty="0" smtClean="0">
                <a:solidFill>
                  <a:schemeClr val="tx2">
                    <a:lumMod val="75000"/>
                  </a:schemeClr>
                </a:solidFill>
              </a:rPr>
              <a:t>году на берегу Финского залива, бассейна Балтийского моря. До 1917 года был столицей нашего государства.</a:t>
            </a:r>
            <a:endParaRPr lang="ru-RU" sz="1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Рисунок 6" descr="Foto-Petra-1-Pervogo-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43570" y="928670"/>
            <a:ext cx="2786082" cy="407196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500066"/>
          </a:xfrm>
        </p:spPr>
        <p:txBody>
          <a:bodyPr>
            <a:normAutofit fontScale="90000"/>
          </a:bodyPr>
          <a:lstStyle/>
          <a:p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Расстояние  между  городами</a:t>
            </a:r>
            <a:endParaRPr lang="ru-RU" sz="3000" b="1" i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214282" y="5500702"/>
            <a:ext cx="8929718" cy="121444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1800" b="1" i="1" dirty="0" smtClean="0">
                <a:solidFill>
                  <a:schemeClr val="tx2">
                    <a:lumMod val="75000"/>
                  </a:schemeClr>
                </a:solidFill>
              </a:rPr>
              <a:t>          Расстояние между Нижним Новгородом и Санкт-Петербургом  по автомобильной дороге  1130 км, по прямой немного меньше -898 км.</a:t>
            </a:r>
          </a:p>
          <a:p>
            <a:pPr>
              <a:buNone/>
            </a:pPr>
            <a:r>
              <a:rPr lang="ru-RU" sz="1800" b="1" i="1" dirty="0" smtClean="0">
                <a:solidFill>
                  <a:schemeClr val="tx2">
                    <a:lumMod val="75000"/>
                  </a:schemeClr>
                </a:solidFill>
              </a:rPr>
              <a:t>         На поезде САПСАН  можно доехать за 6 часов, на другом скором  поезде от </a:t>
            </a:r>
          </a:p>
          <a:p>
            <a:pPr>
              <a:buNone/>
            </a:pPr>
            <a:r>
              <a:rPr lang="ru-RU" sz="1800" b="1" i="1" dirty="0" smtClean="0">
                <a:solidFill>
                  <a:schemeClr val="tx2">
                    <a:lumMod val="75000"/>
                  </a:schemeClr>
                </a:solidFill>
              </a:rPr>
              <a:t>        16 до 22 часов. Перелёт на самолете займет всего 3 часа.</a:t>
            </a:r>
            <a:endParaRPr lang="ru-RU" sz="18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Содержимое 7" descr="карта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t="9090" r="3465" b="29160"/>
          <a:stretch>
            <a:fillRect/>
          </a:stretch>
        </p:blipFill>
        <p:spPr>
          <a:xfrm>
            <a:off x="214282" y="785794"/>
            <a:ext cx="4357718" cy="2857520"/>
          </a:xfrm>
        </p:spPr>
      </p:pic>
      <p:pic>
        <p:nvPicPr>
          <p:cNvPr id="9" name="Рисунок 8" descr="Screenshot_20220501-071803_OneDrive.jpg"/>
          <p:cNvPicPr>
            <a:picLocks noChangeAspect="1"/>
          </p:cNvPicPr>
          <p:nvPr/>
        </p:nvPicPr>
        <p:blipFill>
          <a:blip r:embed="rId3"/>
          <a:srcRect t="16666" r="3819" b="25000"/>
          <a:stretch>
            <a:fillRect/>
          </a:stretch>
        </p:blipFill>
        <p:spPr>
          <a:xfrm rot="709414">
            <a:off x="5104580" y="1026295"/>
            <a:ext cx="3475961" cy="4163799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pic>
        <p:nvPicPr>
          <p:cNvPr id="10" name="Рисунок 9" descr="AirBrush_20220130051728.jpg"/>
          <p:cNvPicPr>
            <a:picLocks noChangeAspect="1"/>
          </p:cNvPicPr>
          <p:nvPr/>
        </p:nvPicPr>
        <p:blipFill>
          <a:blip r:embed="rId4" cstate="print"/>
          <a:srcRect t="18866" r="6249" b="33854"/>
          <a:stretch>
            <a:fillRect/>
          </a:stretch>
        </p:blipFill>
        <p:spPr>
          <a:xfrm>
            <a:off x="428596" y="4000504"/>
            <a:ext cx="5286412" cy="1357322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42918"/>
          </a:xfrm>
        </p:spPr>
        <p:txBody>
          <a:bodyPr>
            <a:normAutofit/>
          </a:bodyPr>
          <a:lstStyle/>
          <a:p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МУЗЕЙ «Гранд макет Россия»</a:t>
            </a:r>
            <a:endParaRPr lang="ru-RU" sz="3000" b="1" i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9" name="Рисунок 8" descr="AirBrush_202111021857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375616">
            <a:off x="5779123" y="643855"/>
            <a:ext cx="2853813" cy="3952487"/>
          </a:xfrm>
          <a:prstGeom prst="rect">
            <a:avLst/>
          </a:prstGeom>
        </p:spPr>
      </p:pic>
      <p:pic>
        <p:nvPicPr>
          <p:cNvPr id="8" name="Содержимое 7" descr="AirBrush_2021110218194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21190000">
            <a:off x="278901" y="711573"/>
            <a:ext cx="2586568" cy="3880722"/>
          </a:xfrm>
        </p:spPr>
      </p:pic>
      <p:sp>
        <p:nvSpPr>
          <p:cNvPr id="11" name="Прямоугольник 10"/>
          <p:cNvSpPr/>
          <p:nvPr/>
        </p:nvSpPr>
        <p:spPr>
          <a:xfrm>
            <a:off x="142844" y="4643446"/>
            <a:ext cx="900115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    «Гранд Макет Россия» – национальный шоу -музей, представляет собой макет, где объединены образы городов РФ от Калининграда до Камчатки. Является самым большим макетом в России и вторым по величине в мире, после Германии.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    Отличные световые и звуковые эффекты, создается ощущение «настоящей жизни». Управляется с огромного пульта. Каждые 13 минут постепенно происходит смена дня и ночи. Расположен на улице Цветочная, дата основания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21 ноября 2008г.  Над созданием макетов трудится 100 сотрудников. </a:t>
            </a:r>
            <a:endParaRPr lang="ru-RU" b="1" dirty="0"/>
          </a:p>
        </p:txBody>
      </p:sp>
      <p:pic>
        <p:nvPicPr>
          <p:cNvPr id="7" name="Содержимое 6" descr="AirBrush_20211102185347.jpg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lum contrast="27000"/>
          </a:blip>
          <a:stretch>
            <a:fillRect/>
          </a:stretch>
        </p:blipFill>
        <p:spPr>
          <a:xfrm>
            <a:off x="2928926" y="571480"/>
            <a:ext cx="2931379" cy="4081916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71480"/>
          </a:xfrm>
        </p:spPr>
        <p:txBody>
          <a:bodyPr>
            <a:normAutofit/>
          </a:bodyPr>
          <a:lstStyle/>
          <a:p>
            <a:r>
              <a:rPr lang="ru-RU" sz="3000" b="1" u="sng" dirty="0" smtClean="0">
                <a:solidFill>
                  <a:srgbClr val="C00000"/>
                </a:solidFill>
              </a:rPr>
              <a:t> </a:t>
            </a:r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МУЗЕЙ «Гранд макет Россия»</a:t>
            </a:r>
            <a:endParaRPr lang="ru-RU" sz="3000" b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10" name="Рисунок 9" descr="AirBrush_20211102190707.jpg"/>
          <p:cNvPicPr>
            <a:picLocks noChangeAspect="1"/>
          </p:cNvPicPr>
          <p:nvPr/>
        </p:nvPicPr>
        <p:blipFill>
          <a:blip r:embed="rId2" cstate="print">
            <a:lum contrast="18000"/>
          </a:blip>
          <a:srcRect l="4878" r="2439"/>
          <a:stretch>
            <a:fillRect/>
          </a:stretch>
        </p:blipFill>
        <p:spPr>
          <a:xfrm>
            <a:off x="3500430" y="500042"/>
            <a:ext cx="2714644" cy="3929090"/>
          </a:xfrm>
          <a:prstGeom prst="rect">
            <a:avLst/>
          </a:prstGeom>
        </p:spPr>
      </p:pic>
      <p:pic>
        <p:nvPicPr>
          <p:cNvPr id="13" name="Содержимое 12" descr="пульт.jpg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lum contrast="14000"/>
          </a:blip>
          <a:stretch>
            <a:fillRect/>
          </a:stretch>
        </p:blipFill>
        <p:spPr>
          <a:xfrm>
            <a:off x="357158" y="571481"/>
            <a:ext cx="3058723" cy="3857652"/>
          </a:xfrm>
        </p:spPr>
      </p:pic>
      <p:pic>
        <p:nvPicPr>
          <p:cNvPr id="14" name="Содержимое 13" descr="AirBrush_20211102175316.jpg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lum contrast="12000"/>
          </a:blip>
          <a:srcRect b="36364"/>
          <a:stretch>
            <a:fillRect/>
          </a:stretch>
        </p:blipFill>
        <p:spPr>
          <a:xfrm>
            <a:off x="6286512" y="500042"/>
            <a:ext cx="2714644" cy="3714776"/>
          </a:xfrm>
        </p:spPr>
      </p:pic>
      <p:pic>
        <p:nvPicPr>
          <p:cNvPr id="15" name="Рисунок 14" descr="AirBrush_20211102184037.jpg"/>
          <p:cNvPicPr>
            <a:picLocks noChangeAspect="1"/>
          </p:cNvPicPr>
          <p:nvPr/>
        </p:nvPicPr>
        <p:blipFill>
          <a:blip r:embed="rId5" cstate="print">
            <a:lum contrast="35000"/>
          </a:blip>
          <a:srcRect l="3092" t="17526" r="4124" b="34364"/>
          <a:stretch>
            <a:fillRect/>
          </a:stretch>
        </p:blipFill>
        <p:spPr>
          <a:xfrm>
            <a:off x="285720" y="4071942"/>
            <a:ext cx="4214842" cy="1714488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285720" y="5786454"/>
            <a:ext cx="8858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На фото Пульт управления музеем, Остров Кижи, Путин В.В. на медведе и таблички с данными г. Н.Новгорода и г.Няндома  (представлены все города России)</a:t>
            </a:r>
            <a:endParaRPr lang="ru-RU" dirty="0"/>
          </a:p>
        </p:txBody>
      </p:sp>
      <p:pic>
        <p:nvPicPr>
          <p:cNvPr id="17" name="Рисунок 16" descr="AirBrush_20211102184128.jpg"/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 t="25000" r="2343" b="29166"/>
          <a:stretch>
            <a:fillRect/>
          </a:stretch>
        </p:blipFill>
        <p:spPr>
          <a:xfrm>
            <a:off x="4643438" y="4143380"/>
            <a:ext cx="4286280" cy="1643074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4356"/>
          </a:xfrm>
        </p:spPr>
        <p:txBody>
          <a:bodyPr>
            <a:normAutofit/>
          </a:bodyPr>
          <a:lstStyle/>
          <a:p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Зоологический музей РАН</a:t>
            </a:r>
            <a:endParaRPr lang="ru-RU" sz="3000" b="1" i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8" name="Содержимое 7" descr="кит.jp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lum contrast="23000"/>
          </a:blip>
          <a:stretch>
            <a:fillRect/>
          </a:stretch>
        </p:blipFill>
        <p:spPr>
          <a:xfrm>
            <a:off x="223212" y="642918"/>
            <a:ext cx="2839660" cy="3786214"/>
          </a:xfrm>
        </p:spPr>
      </p:pic>
      <p:pic>
        <p:nvPicPr>
          <p:cNvPr id="10" name="Рисунок 9" descr="AirBrush_20211103165222.jpg"/>
          <p:cNvPicPr>
            <a:picLocks noChangeAspect="1"/>
          </p:cNvPicPr>
          <p:nvPr/>
        </p:nvPicPr>
        <p:blipFill>
          <a:blip r:embed="rId3" cstate="print">
            <a:lum contrast="28000"/>
          </a:blip>
          <a:srcRect t="6313" r="11538" b="16666"/>
          <a:stretch>
            <a:fillRect/>
          </a:stretch>
        </p:blipFill>
        <p:spPr>
          <a:xfrm>
            <a:off x="6000760" y="714356"/>
            <a:ext cx="2819971" cy="3717490"/>
          </a:xfrm>
          <a:prstGeom prst="rect">
            <a:avLst/>
          </a:prstGeom>
        </p:spPr>
      </p:pic>
      <p:pic>
        <p:nvPicPr>
          <p:cNvPr id="12" name="Содержимое 11" descr="зоо.jpg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lum contrast="4000"/>
          </a:blip>
          <a:srcRect b="7407"/>
          <a:stretch>
            <a:fillRect/>
          </a:stretch>
        </p:blipFill>
        <p:spPr>
          <a:xfrm>
            <a:off x="3286116" y="642918"/>
            <a:ext cx="2643206" cy="3786214"/>
          </a:xfrm>
        </p:spPr>
      </p:pic>
      <p:sp>
        <p:nvSpPr>
          <p:cNvPr id="13" name="Прямоугольник 12"/>
          <p:cNvSpPr/>
          <p:nvPr/>
        </p:nvSpPr>
        <p:spPr>
          <a:xfrm>
            <a:off x="357158" y="4643446"/>
            <a:ext cx="842968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 Зоологический музей Российской Академии Наук – это музей, где хранятся выставленные для осмотра собрания набитых, высушенных или иначе сохраненных животных.  Более 30000 экспонатов.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 В Петербурге музей находится в центре города , его история связана с  Кунсткамерой, основан в 1832 году.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 На фото Скелет Синего кита 27 метров, Скат и полёт чаек. Все экспонаты музея в натуральную величину.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28604"/>
          </a:xfrm>
        </p:spPr>
        <p:txBody>
          <a:bodyPr>
            <a:normAutofit fontScale="90000"/>
          </a:bodyPr>
          <a:lstStyle/>
          <a:p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Зоологический музей РАН. Мамонты.</a:t>
            </a:r>
            <a:endParaRPr lang="ru-RU" sz="3000" b="1" i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7" name="Содержимое 6" descr="мамонт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t="9470" b="13188"/>
          <a:stretch>
            <a:fillRect/>
          </a:stretch>
        </p:blipFill>
        <p:spPr>
          <a:xfrm>
            <a:off x="357158" y="3571876"/>
            <a:ext cx="3714776" cy="3023776"/>
          </a:xfrm>
        </p:spPr>
      </p:pic>
      <p:pic>
        <p:nvPicPr>
          <p:cNvPr id="11" name="Рисунок 10" descr="мамонт2.jpg"/>
          <p:cNvPicPr>
            <a:picLocks noChangeAspect="1"/>
          </p:cNvPicPr>
          <p:nvPr/>
        </p:nvPicPr>
        <p:blipFill>
          <a:blip r:embed="rId3" cstate="print"/>
          <a:srcRect t="10227" b="35227"/>
          <a:stretch>
            <a:fillRect/>
          </a:stretch>
        </p:blipFill>
        <p:spPr>
          <a:xfrm>
            <a:off x="5000628" y="3500438"/>
            <a:ext cx="3857652" cy="3053671"/>
          </a:xfrm>
          <a:prstGeom prst="rect">
            <a:avLst/>
          </a:prstGeom>
        </p:spPr>
      </p:pic>
      <p:pic>
        <p:nvPicPr>
          <p:cNvPr id="9" name="Содержимое 8" descr="AirBrush_20211103170357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500034" y="428604"/>
            <a:ext cx="2928958" cy="2928958"/>
          </a:xfrm>
        </p:spPr>
      </p:pic>
      <p:sp>
        <p:nvSpPr>
          <p:cNvPr id="6" name="Прямоугольник 5"/>
          <p:cNvSpPr/>
          <p:nvPr/>
        </p:nvSpPr>
        <p:spPr>
          <a:xfrm>
            <a:off x="3643306" y="428604"/>
            <a:ext cx="550069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 smtClean="0"/>
              <a:t>   </a:t>
            </a:r>
            <a:r>
              <a:rPr lang="ru-RU" b="1" i="1" dirty="0" smtClean="0">
                <a:solidFill>
                  <a:schemeClr val="tx2"/>
                </a:solidFill>
              </a:rPr>
              <a:t>В Музее есть и настоящие останки … мамонтов, которые несколько лет назад исчезли с лица земли.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/>
                </a:solidFill>
              </a:rPr>
              <a:t>1. Берёзовский взрослый  мамонт был найден на Колыме охотником-эвенком.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/>
                </a:solidFill>
              </a:rPr>
              <a:t>2. Магаданский мамонтёнок Дима в Магаданской области  обнаружил бульдозерист при раскопках золота. Мамонтенок утонул в озерце.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/>
                </a:solidFill>
              </a:rPr>
              <a:t>3. Ямальский мамонтёнок  был найден моряками теплохода.  У него не было хобота, хвоста и левого уха, шкура порвана в нескольких местах.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500066"/>
          </a:xfrm>
        </p:spPr>
        <p:txBody>
          <a:bodyPr>
            <a:normAutofit fontScale="90000"/>
          </a:bodyPr>
          <a:lstStyle/>
          <a:p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Триумфальные ворота (арки)</a:t>
            </a:r>
            <a:endParaRPr lang="ru-RU" sz="3000" b="1" i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8" name="Содержимое 7" descr="ворота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lum contrast="11000"/>
          </a:blip>
          <a:srcRect l="12903" r="22580" b="22580"/>
          <a:stretch>
            <a:fillRect/>
          </a:stretch>
        </p:blipFill>
        <p:spPr>
          <a:xfrm>
            <a:off x="6429388" y="1000108"/>
            <a:ext cx="2500330" cy="4071966"/>
          </a:xfrm>
        </p:spPr>
      </p:pic>
      <p:pic>
        <p:nvPicPr>
          <p:cNvPr id="7" name="Содержимое 6" descr="AirBrush_20220504165028.jpg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lum bright="6000" contrast="24000"/>
          </a:blip>
          <a:srcRect t="4615" r="1786" b="9230"/>
          <a:stretch>
            <a:fillRect/>
          </a:stretch>
        </p:blipFill>
        <p:spPr>
          <a:xfrm>
            <a:off x="285720" y="785794"/>
            <a:ext cx="3286148" cy="4357718"/>
          </a:xfrm>
        </p:spPr>
      </p:pic>
      <p:sp>
        <p:nvSpPr>
          <p:cNvPr id="9" name="Прямоугольник 8"/>
          <p:cNvSpPr/>
          <p:nvPr/>
        </p:nvSpPr>
        <p:spPr>
          <a:xfrm>
            <a:off x="285720" y="5143512"/>
            <a:ext cx="864399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   Большое впечатление остается от величия Триумфальных арок: Нарвской и Московской.  Первая арка была построена для встречи российской гвардии, которая возвращалась из Парижа после разгрома Наполеоновской армии  в Отечественной войне 1812 года. Вторая построена в честь подвигов русских войск в русско-персидской войне 1828-1829г.</a:t>
            </a:r>
            <a:endParaRPr lang="ru-RU" dirty="0"/>
          </a:p>
        </p:txBody>
      </p:sp>
      <p:pic>
        <p:nvPicPr>
          <p:cNvPr id="10" name="Рисунок 9" descr="AirBrush_20220504164905.jpg"/>
          <p:cNvPicPr>
            <a:picLocks noChangeAspect="1"/>
          </p:cNvPicPr>
          <p:nvPr/>
        </p:nvPicPr>
        <p:blipFill>
          <a:blip r:embed="rId4" cstate="print">
            <a:lum bright="-2000" contrast="9000"/>
          </a:blip>
          <a:stretch>
            <a:fillRect/>
          </a:stretch>
        </p:blipFill>
        <p:spPr>
          <a:xfrm>
            <a:off x="3643306" y="1000108"/>
            <a:ext cx="2714644" cy="407196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 fontScale="90000"/>
          </a:bodyPr>
          <a:lstStyle/>
          <a:p>
            <a:r>
              <a:rPr lang="ru-RU" sz="3000" b="1" u="sng" dirty="0" smtClean="0">
                <a:solidFill>
                  <a:srgbClr val="C00000"/>
                </a:solidFill>
              </a:rPr>
              <a:t> </a:t>
            </a:r>
            <a:r>
              <a:rPr lang="ru-RU" sz="2400" b="1" i="1" u="sng" dirty="0" smtClean="0">
                <a:solidFill>
                  <a:srgbClr val="C00000"/>
                </a:solidFill>
                <a:latin typeface="Arial Black" pitchFamily="34" charset="0"/>
              </a:rPr>
              <a:t>Музей-памятник  «Нарвские Триумфальные ворота»</a:t>
            </a:r>
            <a:endParaRPr lang="ru-RU" sz="2400" b="1" i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10" name="Рисунок 9" descr="AirBrush_20220504162712.jpg"/>
          <p:cNvPicPr>
            <a:picLocks noChangeAspect="1"/>
          </p:cNvPicPr>
          <p:nvPr/>
        </p:nvPicPr>
        <p:blipFill>
          <a:blip r:embed="rId2" cstate="print">
            <a:lum contrast="14000"/>
          </a:blip>
          <a:stretch>
            <a:fillRect/>
          </a:stretch>
        </p:blipFill>
        <p:spPr>
          <a:xfrm>
            <a:off x="142844" y="1643050"/>
            <a:ext cx="2500330" cy="3357586"/>
          </a:xfrm>
          <a:prstGeom prst="rect">
            <a:avLst/>
          </a:prstGeom>
        </p:spPr>
      </p:pic>
      <p:pic>
        <p:nvPicPr>
          <p:cNvPr id="11" name="Рисунок 10" descr="AirBrush_20220504155221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215074" y="642918"/>
            <a:ext cx="2643188" cy="3524251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214282" y="5072074"/>
            <a:ext cx="878687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Внутри Нарвской триумфальной арки находится небольшой военно-исторический музей, посвященный победе России в Отечественной войне 1812года, к нему  ведёт винтовая лестница из 75 ступенек.  Основан в 2004 году, вход в музей расположен под аркой. Проводятся экскурсии, даже можно подержать в руках саблю и примерить французскую треуголку.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9" name="Содержимое 8" descr="AirBrush_20220504164342.jpg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lum contrast="9000"/>
          </a:blip>
          <a:stretch>
            <a:fillRect/>
          </a:stretch>
        </p:blipFill>
        <p:spPr>
          <a:xfrm>
            <a:off x="2214546" y="642918"/>
            <a:ext cx="2428892" cy="3086988"/>
          </a:xfrm>
        </p:spPr>
      </p:pic>
      <p:pic>
        <p:nvPicPr>
          <p:cNvPr id="8" name="Содержимое 7" descr="AirBrush_20220504161628.jpg"/>
          <p:cNvPicPr>
            <a:picLocks noGrp="1" noChangeAspect="1"/>
          </p:cNvPicPr>
          <p:nvPr>
            <p:ph sz="half" idx="1"/>
          </p:nvPr>
        </p:nvPicPr>
        <p:blipFill>
          <a:blip r:embed="rId5" cstate="print"/>
          <a:stretch>
            <a:fillRect/>
          </a:stretch>
        </p:blipFill>
        <p:spPr>
          <a:xfrm>
            <a:off x="4357686" y="1785926"/>
            <a:ext cx="2786082" cy="3071834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500066"/>
          </a:xfrm>
        </p:spPr>
        <p:txBody>
          <a:bodyPr>
            <a:normAutofit fontScale="90000"/>
          </a:bodyPr>
          <a:lstStyle/>
          <a:p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Трогательный зоопарк </a:t>
            </a:r>
            <a:r>
              <a:rPr lang="en-US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OPEN-ZOO</a:t>
            </a:r>
            <a:endParaRPr lang="ru-RU" sz="3000" b="1" i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8" name="Содержимое 7" descr="AirBrush_20211105181723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lum contrast="18000"/>
          </a:blip>
          <a:stretch>
            <a:fillRect/>
          </a:stretch>
        </p:blipFill>
        <p:spPr>
          <a:xfrm>
            <a:off x="3357554" y="785794"/>
            <a:ext cx="2643206" cy="3929090"/>
          </a:xfrm>
        </p:spPr>
      </p:pic>
      <p:pic>
        <p:nvPicPr>
          <p:cNvPr id="7" name="Содержимое 6" descr="AirBrush_20211105200425.jpg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lum contrast="18000"/>
          </a:blip>
          <a:stretch>
            <a:fillRect/>
          </a:stretch>
        </p:blipFill>
        <p:spPr>
          <a:xfrm>
            <a:off x="285720" y="714356"/>
            <a:ext cx="3000396" cy="3929090"/>
          </a:xfrm>
        </p:spPr>
      </p:pic>
      <p:pic>
        <p:nvPicPr>
          <p:cNvPr id="9" name="Рисунок 8" descr="AirBrush_20211105174850.jpg"/>
          <p:cNvPicPr>
            <a:picLocks noChangeAspect="1"/>
          </p:cNvPicPr>
          <p:nvPr/>
        </p:nvPicPr>
        <p:blipFill>
          <a:blip r:embed="rId4" cstate="print">
            <a:lum contrast="11000"/>
          </a:blip>
          <a:stretch>
            <a:fillRect/>
          </a:stretch>
        </p:blipFill>
        <p:spPr>
          <a:xfrm>
            <a:off x="6215074" y="785794"/>
            <a:ext cx="2643206" cy="392909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14282" y="4857760"/>
            <a:ext cx="87154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 Трогательный зоопарк </a:t>
            </a:r>
            <a:r>
              <a:rPr lang="en-US" b="1" i="1" dirty="0" smtClean="0">
                <a:solidFill>
                  <a:schemeClr val="tx2">
                    <a:lumMod val="75000"/>
                  </a:schemeClr>
                </a:solidFill>
              </a:rPr>
              <a:t>OPEN-ZOO – 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это очень познавательная и увлекательная выставка животных, которых можно кормить, гладить и даже держать на руках. Здесь есть домашние  и дикие животные: страусы Эму, кролики, козы, овцы, экзотические птицы, белки, поросята </a:t>
            </a:r>
            <a:r>
              <a:rPr lang="ru-RU" b="1" i="1" dirty="0" err="1" smtClean="0">
                <a:solidFill>
                  <a:schemeClr val="tx2">
                    <a:lumMod val="75000"/>
                  </a:schemeClr>
                </a:solidFill>
              </a:rPr>
              <a:t>Пиги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, рептилии и </a:t>
            </a:r>
            <a:r>
              <a:rPr lang="ru-RU" b="1" i="1" dirty="0" err="1" smtClean="0">
                <a:solidFill>
                  <a:schemeClr val="tx2">
                    <a:lumMod val="75000"/>
                  </a:schemeClr>
                </a:solidFill>
              </a:rPr>
              <a:t>другии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.  Находится в ТРК КОНТИНЕНТ на </a:t>
            </a:r>
            <a:r>
              <a:rPr lang="ru-RU" b="1" i="1" dirty="0" err="1" smtClean="0">
                <a:solidFill>
                  <a:schemeClr val="tx2">
                    <a:lumMod val="75000"/>
                  </a:schemeClr>
                </a:solidFill>
              </a:rPr>
              <a:t>Бухаресткой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улице.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 На фото Агама, Дикобраз и Игуана.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500066"/>
          </a:xfrm>
        </p:spPr>
        <p:txBody>
          <a:bodyPr>
            <a:normAutofit fontScale="90000"/>
          </a:bodyPr>
          <a:lstStyle/>
          <a:p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Фонтаны Петербурга</a:t>
            </a:r>
            <a:endParaRPr lang="ru-RU" sz="3000" b="1" i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0" y="4786322"/>
            <a:ext cx="9144000" cy="164307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</a:rPr>
              <a:t>        </a:t>
            </a:r>
            <a:r>
              <a:rPr lang="ru-RU" sz="1800" b="1" i="1" dirty="0" smtClean="0">
                <a:solidFill>
                  <a:schemeClr val="tx2">
                    <a:lumMod val="75000"/>
                  </a:schemeClr>
                </a:solidFill>
              </a:rPr>
              <a:t>Фонтаны Санкт-Петербурга являются его неотъемлемой частью, они имеют свою историю и большое культурное значение, формируют облик города. </a:t>
            </a:r>
          </a:p>
          <a:p>
            <a:pPr>
              <a:buNone/>
            </a:pPr>
            <a:r>
              <a:rPr lang="ru-RU" sz="1800" b="1" i="1" dirty="0" smtClean="0">
                <a:solidFill>
                  <a:schemeClr val="tx2">
                    <a:lumMod val="75000"/>
                  </a:schemeClr>
                </a:solidFill>
              </a:rPr>
              <a:t>         В 2021 году насчитывалось 111 больших и малых фонтанов .</a:t>
            </a:r>
          </a:p>
          <a:p>
            <a:pPr>
              <a:buNone/>
            </a:pPr>
            <a:r>
              <a:rPr lang="ru-RU" sz="1800" b="1" i="1" dirty="0" smtClean="0">
                <a:solidFill>
                  <a:schemeClr val="tx2">
                    <a:lumMod val="75000"/>
                  </a:schemeClr>
                </a:solidFill>
              </a:rPr>
              <a:t>       1. Парк 300-летия Санкт-Петербурга. 2. Крестовский остров. 3. Фонтан у Кафедрального собора.</a:t>
            </a:r>
            <a:endParaRPr lang="ru-RU" sz="18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" name="Рисунок 9" descr="20220504_172343.jpg"/>
          <p:cNvPicPr>
            <a:picLocks noChangeAspect="1"/>
          </p:cNvPicPr>
          <p:nvPr/>
        </p:nvPicPr>
        <p:blipFill>
          <a:blip r:embed="rId2" cstate="print">
            <a:lum bright="9000" contrast="23000"/>
          </a:blip>
          <a:srcRect t="15790" r="-3883" b="15789"/>
          <a:stretch>
            <a:fillRect/>
          </a:stretch>
        </p:blipFill>
        <p:spPr>
          <a:xfrm rot="563511">
            <a:off x="6282930" y="831506"/>
            <a:ext cx="2601084" cy="3527148"/>
          </a:xfrm>
          <a:prstGeom prst="rect">
            <a:avLst/>
          </a:prstGeom>
        </p:spPr>
      </p:pic>
      <p:pic>
        <p:nvPicPr>
          <p:cNvPr id="11" name="Рисунок 10" descr="фонтан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96117">
            <a:off x="409569" y="798886"/>
            <a:ext cx="2471100" cy="3594212"/>
          </a:xfrm>
          <a:prstGeom prst="rect">
            <a:avLst/>
          </a:prstGeom>
        </p:spPr>
      </p:pic>
      <p:pic>
        <p:nvPicPr>
          <p:cNvPr id="8" name="Содержимое 7" descr="AirBrush_20220506135026.jpg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lum contrast="21000"/>
          </a:blip>
          <a:stretch>
            <a:fillRect/>
          </a:stretch>
        </p:blipFill>
        <p:spPr>
          <a:xfrm>
            <a:off x="2500298" y="785794"/>
            <a:ext cx="4000528" cy="3786214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500066"/>
          </a:xfrm>
        </p:spPr>
        <p:txBody>
          <a:bodyPr>
            <a:normAutofit fontScale="90000"/>
          </a:bodyPr>
          <a:lstStyle/>
          <a:p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Парки Санкт-Петербурга.</a:t>
            </a:r>
            <a:endParaRPr lang="ru-RU" sz="3000" b="1" i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7" name="Содержимое 6" descr="AirBrush_2022050417585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3500462" cy="4429156"/>
          </a:xfrm>
        </p:spPr>
      </p:pic>
      <p:pic>
        <p:nvPicPr>
          <p:cNvPr id="10" name="Рисунок 9" descr="сижу.jpg"/>
          <p:cNvPicPr>
            <a:picLocks noChangeAspect="1"/>
          </p:cNvPicPr>
          <p:nvPr/>
        </p:nvPicPr>
        <p:blipFill>
          <a:blip r:embed="rId3" cstate="print">
            <a:lum contrast="13000"/>
          </a:blip>
          <a:stretch>
            <a:fillRect/>
          </a:stretch>
        </p:blipFill>
        <p:spPr>
          <a:xfrm>
            <a:off x="4714876" y="714356"/>
            <a:ext cx="4071966" cy="5500726"/>
          </a:xfrm>
          <a:prstGeom prst="rect">
            <a:avLst/>
          </a:prstGeom>
        </p:spPr>
      </p:pic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-500098" y="5214950"/>
            <a:ext cx="5214974" cy="128588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1800" dirty="0" smtClean="0"/>
              <a:t>         </a:t>
            </a:r>
            <a:r>
              <a:rPr lang="ru-RU" sz="1800" b="1" i="1" dirty="0" smtClean="0">
                <a:solidFill>
                  <a:schemeClr val="tx2"/>
                </a:solidFill>
              </a:rPr>
              <a:t>В городе 68 парков, 166 садов,730 скверов, </a:t>
            </a:r>
          </a:p>
          <a:p>
            <a:pPr algn="ctr">
              <a:buNone/>
            </a:pPr>
            <a:r>
              <a:rPr lang="ru-RU" sz="1800" b="1" i="1" dirty="0" smtClean="0">
                <a:solidFill>
                  <a:schemeClr val="tx2"/>
                </a:solidFill>
              </a:rPr>
              <a:t>       232 бульвара.</a:t>
            </a:r>
          </a:p>
          <a:p>
            <a:pPr algn="ctr">
              <a:buNone/>
            </a:pPr>
            <a:r>
              <a:rPr lang="ru-RU" sz="1800" b="1" i="1" dirty="0" smtClean="0">
                <a:solidFill>
                  <a:schemeClr val="tx2"/>
                </a:solidFill>
              </a:rPr>
              <a:t>  На фото Михайловский парк и Парк</a:t>
            </a:r>
          </a:p>
          <a:p>
            <a:pPr algn="ctr">
              <a:buNone/>
            </a:pPr>
            <a:r>
              <a:rPr lang="ru-RU" sz="1800" b="1" i="1" dirty="0" smtClean="0">
                <a:solidFill>
                  <a:schemeClr val="tx2"/>
                </a:solidFill>
              </a:rPr>
              <a:t> имени 300-летия Санкт-Петербурга.</a:t>
            </a:r>
          </a:p>
          <a:p>
            <a:pPr>
              <a:buNone/>
            </a:pPr>
            <a:endParaRPr lang="ru-RU" sz="1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714356"/>
          </a:xfrm>
        </p:spPr>
        <p:txBody>
          <a:bodyPr>
            <a:normAutofit fontScale="90000"/>
          </a:bodyPr>
          <a:lstStyle/>
          <a:p>
            <a:r>
              <a:rPr lang="ru-RU" sz="3000" b="1" i="1" dirty="0" smtClean="0">
                <a:solidFill>
                  <a:srgbClr val="C00000"/>
                </a:solidFill>
                <a:latin typeface="Arial Black" pitchFamily="34" charset="0"/>
              </a:rPr>
              <a:t>              </a:t>
            </a:r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 Парк аттракционов «Диво-остров»</a:t>
            </a:r>
            <a:endParaRPr lang="ru-RU" sz="3000" b="1" i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8" name="Содержимое 7" descr="AirBrush_20220505153319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lum contrast="18000"/>
          </a:blip>
          <a:srcRect t="14035"/>
          <a:stretch>
            <a:fillRect/>
          </a:stretch>
        </p:blipFill>
        <p:spPr>
          <a:xfrm>
            <a:off x="3214678" y="785794"/>
            <a:ext cx="2500330" cy="3500462"/>
          </a:xfrm>
        </p:spPr>
      </p:pic>
      <p:pic>
        <p:nvPicPr>
          <p:cNvPr id="7" name="Содержимое 6" descr="AirBrush_20220505145405.jpg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lum contrast="13000"/>
          </a:blip>
          <a:stretch>
            <a:fillRect/>
          </a:stretch>
        </p:blipFill>
        <p:spPr>
          <a:xfrm>
            <a:off x="357158" y="1214422"/>
            <a:ext cx="2714644" cy="3500462"/>
          </a:xfrm>
        </p:spPr>
      </p:pic>
      <p:pic>
        <p:nvPicPr>
          <p:cNvPr id="9" name="Рисунок 8" descr="20220505_163537.jpg"/>
          <p:cNvPicPr>
            <a:picLocks noChangeAspect="1"/>
          </p:cNvPicPr>
          <p:nvPr/>
        </p:nvPicPr>
        <p:blipFill>
          <a:blip r:embed="rId4" cstate="print">
            <a:lum contrast="9000"/>
          </a:blip>
          <a:srcRect r="12643"/>
          <a:stretch>
            <a:fillRect/>
          </a:stretch>
        </p:blipFill>
        <p:spPr>
          <a:xfrm rot="5400000">
            <a:off x="4684763" y="1887477"/>
            <a:ext cx="5429288" cy="294017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0" y="4714884"/>
            <a:ext cx="585788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 Уже более 10 лет парк аттракционов  «Диво-остров»  является лучшим в России и СНГ.</a:t>
            </a:r>
          </a:p>
          <a:p>
            <a:pPr algn="just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Открыт в мае 2003 года на Крестовском острове.  Парк насчитывает 46 аттракционов как для детей, так и для взрослых, от простых до экстремальных.</a:t>
            </a:r>
          </a:p>
          <a:p>
            <a:pPr algn="just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На фото Колесо Обозрения, музыкальная скамеечка и на Летающей тарелке.</a:t>
            </a:r>
            <a:endParaRPr lang="ru-RU" dirty="0"/>
          </a:p>
        </p:txBody>
      </p:sp>
      <p:pic>
        <p:nvPicPr>
          <p:cNvPr id="11" name="Рисунок 10" descr="AirBrush_20220505150339.jpg"/>
          <p:cNvPicPr>
            <a:picLocks noChangeAspect="1"/>
          </p:cNvPicPr>
          <p:nvPr/>
        </p:nvPicPr>
        <p:blipFill>
          <a:blip r:embed="rId5" cstate="print"/>
          <a:srcRect t="43103" r="12068" b="2586"/>
          <a:stretch>
            <a:fillRect/>
          </a:stretch>
        </p:blipFill>
        <p:spPr>
          <a:xfrm rot="20643605">
            <a:off x="203545" y="406306"/>
            <a:ext cx="2168654" cy="178595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4356"/>
          </a:xfrm>
        </p:spPr>
        <p:txBody>
          <a:bodyPr>
            <a:normAutofit/>
          </a:bodyPr>
          <a:lstStyle/>
          <a:p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Финский залив.</a:t>
            </a:r>
            <a:endParaRPr lang="ru-RU" sz="3000" b="1" i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8" name="Содержимое 7" descr="залив2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r="7576"/>
          <a:stretch>
            <a:fillRect/>
          </a:stretch>
        </p:blipFill>
        <p:spPr>
          <a:xfrm rot="264929">
            <a:off x="4000496" y="785794"/>
            <a:ext cx="4929222" cy="4714908"/>
          </a:xfrm>
        </p:spPr>
      </p:pic>
      <p:pic>
        <p:nvPicPr>
          <p:cNvPr id="7" name="Содержимое 6" descr="залив.jpg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lum bright="1000" contrast="-2000"/>
          </a:blip>
          <a:srcRect t="7483"/>
          <a:stretch>
            <a:fillRect/>
          </a:stretch>
        </p:blipFill>
        <p:spPr>
          <a:xfrm rot="21105168">
            <a:off x="290817" y="1121224"/>
            <a:ext cx="3609711" cy="4323688"/>
          </a:xfrm>
        </p:spPr>
      </p:pic>
      <p:sp>
        <p:nvSpPr>
          <p:cNvPr id="9" name="Прямоугольник 8"/>
          <p:cNvSpPr/>
          <p:nvPr/>
        </p:nvSpPr>
        <p:spPr>
          <a:xfrm>
            <a:off x="357158" y="5786454"/>
            <a:ext cx="8643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 Финский залив делят между собой Россия, Финляндия и Эстония.</a:t>
            </a:r>
          </a:p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Российский берега залива занимает Санкт-Петербург и его районы. </a:t>
            </a:r>
          </a:p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Это любимое место отдыха  для всех петербуржцев. 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Содержимое 10" descr="AirBrush_2022050423465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338496">
            <a:off x="4526950" y="1678660"/>
            <a:ext cx="3553253" cy="4883413"/>
          </a:xfrm>
        </p:spPr>
      </p:pic>
      <p:pic>
        <p:nvPicPr>
          <p:cNvPr id="12" name="Содержимое 11" descr="лахта днем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 rot="21305801">
            <a:off x="503458" y="1722987"/>
            <a:ext cx="3575699" cy="487650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1214446"/>
          </a:xfrm>
        </p:spPr>
        <p:txBody>
          <a:bodyPr>
            <a:noAutofit/>
          </a:bodyPr>
          <a:lstStyle/>
          <a:p>
            <a:r>
              <a:rPr lang="ru-RU" sz="2500" b="1" i="1" u="sng" dirty="0" err="1" smtClean="0">
                <a:solidFill>
                  <a:srgbClr val="C00000"/>
                </a:solidFill>
                <a:latin typeface="Arial Black" pitchFamily="34" charset="0"/>
              </a:rPr>
              <a:t>Лахта-Центр</a:t>
            </a:r>
            <a:r>
              <a:rPr lang="ru-RU" sz="2500" b="1" i="1" u="sng" dirty="0" smtClean="0">
                <a:solidFill>
                  <a:srgbClr val="C00000"/>
                </a:solidFill>
                <a:latin typeface="Arial Black" pitchFamily="34" charset="0"/>
              </a:rPr>
              <a:t> – небоскрёб.</a:t>
            </a:r>
            <a:br>
              <a:rPr lang="ru-RU" sz="2500" b="1" i="1" u="sng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2500" b="1" i="1" dirty="0" smtClean="0">
                <a:solidFill>
                  <a:schemeClr val="tx2"/>
                </a:solidFill>
                <a:latin typeface="+mn-lt"/>
              </a:rPr>
              <a:t>Шт</a:t>
            </a:r>
            <a:r>
              <a:rPr lang="ru-RU" sz="2500" b="1" i="1" dirty="0" smtClean="0">
                <a:solidFill>
                  <a:schemeClr val="tx2"/>
                </a:solidFill>
              </a:rPr>
              <a:t>аб-квартира ПАО «ГАЗПРОМ». Это самое высокое здание на Севере России и в Европе, имеет 87 этажей, высота 462 метра. Приморский район, берег Финского залива.</a:t>
            </a:r>
            <a:endParaRPr lang="ru-RU" sz="2500" b="1" i="1" dirty="0">
              <a:solidFill>
                <a:schemeClr val="tx2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 rot="21365833">
            <a:off x="2566" y="1645257"/>
            <a:ext cx="2861552" cy="573189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Днём величава.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>
          <a:xfrm rot="324618">
            <a:off x="5639416" y="1395120"/>
            <a:ext cx="3257348" cy="88038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Ночью светится.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500066"/>
          </a:xfrm>
        </p:spPr>
        <p:txBody>
          <a:bodyPr>
            <a:normAutofit fontScale="90000"/>
          </a:bodyPr>
          <a:lstStyle/>
          <a:p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Прогулки по набережным</a:t>
            </a:r>
            <a:endParaRPr lang="ru-RU" sz="3000" b="1" i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8" name="Содержимое 7" descr="AirBrush_20211103151202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lum contrast="29000"/>
          </a:blip>
          <a:stretch>
            <a:fillRect/>
          </a:stretch>
        </p:blipFill>
        <p:spPr>
          <a:xfrm>
            <a:off x="4572000" y="714357"/>
            <a:ext cx="3643338" cy="4929222"/>
          </a:xfrm>
        </p:spPr>
      </p:pic>
      <p:pic>
        <p:nvPicPr>
          <p:cNvPr id="7" name="Содержимое 6" descr="20220504_182204.jpg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lum contrast="29000"/>
          </a:blip>
          <a:srcRect l="10747" r="23132"/>
          <a:stretch>
            <a:fillRect/>
          </a:stretch>
        </p:blipFill>
        <p:spPr>
          <a:xfrm rot="5400000">
            <a:off x="-107189" y="1393017"/>
            <a:ext cx="4929222" cy="3571900"/>
          </a:xfrm>
        </p:spPr>
      </p:pic>
      <p:sp>
        <p:nvSpPr>
          <p:cNvPr id="9" name="Прямоугольник 8"/>
          <p:cNvSpPr/>
          <p:nvPr/>
        </p:nvSpPr>
        <p:spPr>
          <a:xfrm>
            <a:off x="571472" y="5715016"/>
            <a:ext cx="80724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  В Петербурге 99 набережных и по ним приятно пройтись пешком. </a:t>
            </a:r>
          </a:p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Набережные Канала </a:t>
            </a:r>
            <a:r>
              <a:rPr lang="ru-RU" b="1" i="1" dirty="0" err="1" smtClean="0">
                <a:solidFill>
                  <a:schemeClr val="tx2">
                    <a:lumMod val="75000"/>
                  </a:schemeClr>
                </a:solidFill>
              </a:rPr>
              <a:t>Грибоедова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и реки Невы.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AirBrush_20211103151202.jpg"/>
          <p:cNvPicPr>
            <a:picLocks noGrp="1" noChangeAspect="1"/>
          </p:cNvPicPr>
          <p:nvPr>
            <p:ph sz="half" idx="2"/>
          </p:nvPr>
        </p:nvPicPr>
        <p:blipFill>
          <a:blip r:embed="rId2">
            <a:lum contrast="47000"/>
          </a:blip>
          <a:stretch>
            <a:fillRect/>
          </a:stretch>
        </p:blipFill>
        <p:spPr>
          <a:xfrm rot="506726">
            <a:off x="4668117" y="735123"/>
            <a:ext cx="3532652" cy="4488197"/>
          </a:xfrm>
        </p:spPr>
      </p:pic>
      <p:pic>
        <p:nvPicPr>
          <p:cNvPr id="7" name="Содержимое 6" descr="20220504_182204.jpg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lum contrast="14000"/>
          </a:blip>
          <a:srcRect t="11597" r="6674" b="6044"/>
          <a:stretch>
            <a:fillRect/>
          </a:stretch>
        </p:blipFill>
        <p:spPr>
          <a:xfrm rot="21054423">
            <a:off x="543573" y="731963"/>
            <a:ext cx="3270116" cy="4213894"/>
          </a:xfrm>
        </p:spPr>
      </p:pic>
      <p:sp>
        <p:nvSpPr>
          <p:cNvPr id="9" name="Прямоугольник 8"/>
          <p:cNvSpPr/>
          <p:nvPr/>
        </p:nvSpPr>
        <p:spPr>
          <a:xfrm>
            <a:off x="214282" y="5072074"/>
            <a:ext cx="91440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    Петербургский метрополитен является самым глубоким в мире по средней глубине залегания станций. Состоит из 5 линий, на них расположено 72 станции, многие из них имеют оригинальное архитектурно-художественное оформление, 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8 станций призваны Объектами культурного наследия России. Его особенность – наличие станций закрытого типа, без боковых платформ, заходим как в лифт.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357190"/>
          </a:xfrm>
        </p:spPr>
        <p:txBody>
          <a:bodyPr>
            <a:normAutofit fontScale="90000"/>
          </a:bodyPr>
          <a:lstStyle/>
          <a:p>
            <a:r>
              <a:rPr lang="ru-RU" sz="3000" b="1" i="1" u="sng" dirty="0" smtClean="0">
                <a:solidFill>
                  <a:srgbClr val="C00000"/>
                </a:solidFill>
                <a:latin typeface="Arial Black" pitchFamily="34" charset="0"/>
              </a:rPr>
              <a:t>Санкт-Петербург. Метро</a:t>
            </a:r>
            <a:endParaRPr lang="ru-RU" sz="3000" b="1" i="1" u="sng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9" descr="вид2.jpg"/>
          <p:cNvPicPr>
            <a:picLocks noGrp="1" noChangeAspect="1"/>
          </p:cNvPicPr>
          <p:nvPr>
            <p:ph idx="1"/>
          </p:nvPr>
        </p:nvPicPr>
        <p:blipFill>
          <a:blip r:embed="rId2"/>
          <a:srcRect t="14286"/>
          <a:stretch>
            <a:fillRect/>
          </a:stretch>
        </p:blipFill>
        <p:spPr>
          <a:xfrm>
            <a:off x="2214546" y="1071546"/>
            <a:ext cx="4857784" cy="5786454"/>
          </a:xfr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0" y="0"/>
            <a:ext cx="9001156" cy="114298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До новых встреч, Санкт-Петербург! 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Спасибо за внимание!</a:t>
            </a:r>
            <a:endParaRPr lang="ru-RU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1605</TotalTime>
  <Words>866</Words>
  <Application>Microsoft Office PowerPoint</Application>
  <PresentationFormat>Экран (4:3)</PresentationFormat>
  <Paragraphs>73</Paragraphs>
  <Slides>18</Slides>
  <Notes>2</Notes>
  <HiddenSlides>2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Путешествие из Нижнего в Петербург.</vt:lpstr>
      <vt:lpstr>Историческая справка</vt:lpstr>
      <vt:lpstr>Расстояние  между  городами</vt:lpstr>
      <vt:lpstr>МУЗЕЙ «Гранд макет Россия»</vt:lpstr>
      <vt:lpstr> МУЗЕЙ «Гранд макет Россия»</vt:lpstr>
      <vt:lpstr>Зоологический музей РАН</vt:lpstr>
      <vt:lpstr>Зоологический музей РАН. Мамонты.</vt:lpstr>
      <vt:lpstr>Триумфальные ворота (арки)</vt:lpstr>
      <vt:lpstr> Музей-памятник  «Нарвские Триумфальные ворота»</vt:lpstr>
      <vt:lpstr>Трогательный зоопарк OPEN-ZOO</vt:lpstr>
      <vt:lpstr>Фонтаны Петербурга</vt:lpstr>
      <vt:lpstr>Парки Санкт-Петербурга.</vt:lpstr>
      <vt:lpstr>               Парк аттракционов «Диво-остров»</vt:lpstr>
      <vt:lpstr>Финский залив.</vt:lpstr>
      <vt:lpstr>Лахта-Центр – небоскрёб. Штаб-квартира ПАО «ГАЗПРОМ». Это самое высокое здание на Севере России и в Европе, имеет 87 этажей, высота 462 метра. Приморский район, берег Финского залива.</vt:lpstr>
      <vt:lpstr>Прогулки по набережным</vt:lpstr>
      <vt:lpstr>Санкт-Петербург. Метро</vt:lpstr>
      <vt:lpstr>До новых встреч, Санкт-Петербург!  Спасибо за внимание!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Фигуры и орнаменты на посуде</dc:title>
  <dc:creator>honda</dc:creator>
  <cp:lastModifiedBy>User</cp:lastModifiedBy>
  <cp:revision>140</cp:revision>
  <cp:lastPrinted>2022-05-14T16:03:22Z</cp:lastPrinted>
  <dcterms:created xsi:type="dcterms:W3CDTF">2021-04-13T18:12:03Z</dcterms:created>
  <dcterms:modified xsi:type="dcterms:W3CDTF">2025-06-18T08:37:15Z</dcterms:modified>
</cp:coreProperties>
</file>