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348" r:id="rId2"/>
    <p:sldId id="364" r:id="rId3"/>
    <p:sldId id="373" r:id="rId4"/>
    <p:sldId id="395" r:id="rId5"/>
    <p:sldId id="396" r:id="rId6"/>
    <p:sldId id="397" r:id="rId7"/>
    <p:sldId id="399" r:id="rId8"/>
    <p:sldId id="400" r:id="rId9"/>
    <p:sldId id="401" r:id="rId10"/>
    <p:sldId id="402" r:id="rId11"/>
    <p:sldId id="404" r:id="rId12"/>
    <p:sldId id="403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9900"/>
    <a:srgbClr val="00FFCC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4" autoAdjust="0"/>
    <p:restoredTop sz="94654" autoAdjust="0"/>
  </p:normalViewPr>
  <p:slideViewPr>
    <p:cSldViewPr>
      <p:cViewPr varScale="1">
        <p:scale>
          <a:sx n="120" d="100"/>
          <a:sy n="120" d="100"/>
        </p:scale>
        <p:origin x="132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itchFamily="66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itchFamily="66" charset="0"/>
              </a:defRPr>
            </a:lvl1pPr>
          </a:lstStyle>
          <a:p>
            <a:pPr>
              <a:defRPr/>
            </a:pPr>
            <a:fld id="{45A9CBD7-EA36-462B-B609-F390276B696A}" type="datetimeFigureOut">
              <a:rPr lang="ru-RU"/>
              <a:pPr>
                <a:defRPr/>
              </a:pPr>
              <a:t>25.09.2025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itchFamily="66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itchFamily="66" charset="0"/>
              </a:defRPr>
            </a:lvl1pPr>
          </a:lstStyle>
          <a:p>
            <a:pPr>
              <a:defRPr/>
            </a:pPr>
            <a:fld id="{DCF6BCF8-9DA9-4E52-9E20-50C6F3596D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6E52A-4805-4CF0-88BF-BF3BCCF152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F3ABDB5-3E25-441C-B1AE-BD046FAC67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5C922-5543-409A-94C7-4B76186D8C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C3E65-93BB-41F1-9309-214E2C2D5E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79A9E-FA67-49FD-99F3-7B65A07F5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A273E1B-55DC-439A-81AC-0254B536C4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3362B-5993-451D-8B36-DEE95B7B34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68C51E2-82DE-4F81-B349-A5E8E47485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D849CC9-0DCE-4C03-9D61-10C26A674A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3DAE8-1983-4361-80FA-D07EFBF143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0DE61-B3C1-4698-8FD8-35433CBE80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smtClean="0"/>
              <a:t>Click to edit Master title style</a:t>
            </a:r>
            <a:endParaRPr lang="en-US" smtClean="0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Click to edit Master text styles</a:t>
            </a:r>
          </a:p>
          <a:p>
            <a:pPr lvl="1"/>
            <a:r>
              <a:rPr lang="ru-RU" altLang="ru-RU" smtClean="0"/>
              <a:t>Second level</a:t>
            </a:r>
          </a:p>
          <a:p>
            <a:pPr lvl="2"/>
            <a:r>
              <a:rPr lang="ru-RU" altLang="ru-RU" smtClean="0"/>
              <a:t>Third level</a:t>
            </a:r>
          </a:p>
          <a:p>
            <a:pPr lvl="3"/>
            <a:r>
              <a:rPr lang="ru-RU" altLang="ru-RU" smtClean="0"/>
              <a:t>Fourth level</a:t>
            </a:r>
          </a:p>
          <a:p>
            <a:pPr lvl="4"/>
            <a:r>
              <a:rPr lang="ru-RU" altLang="ru-RU" smtClean="0"/>
              <a:t>Fifth level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2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4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fld id="{3982DA67-22E7-415D-ADC7-79577920C9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  <p:sldLayoutId id="2147484124" r:id="rId2"/>
    <p:sldLayoutId id="2147484125" r:id="rId3"/>
    <p:sldLayoutId id="2147484118" r:id="rId4"/>
    <p:sldLayoutId id="2147484119" r:id="rId5"/>
    <p:sldLayoutId id="2147484126" r:id="rId6"/>
    <p:sldLayoutId id="2147484120" r:id="rId7"/>
    <p:sldLayoutId id="2147484127" r:id="rId8"/>
    <p:sldLayoutId id="2147484128" r:id="rId9"/>
    <p:sldLayoutId id="2147484121" r:id="rId10"/>
    <p:sldLayoutId id="214748412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Lucida Grande CY" pitchFamily="1" charset="-52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Lucida Grande CY" pitchFamily="1" charset="-5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Lucida Grande CY" pitchFamily="1" charset="-5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Lucida Grande CY" pitchFamily="1" charset="-5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Lucida Grande CY" pitchFamily="1" charset="-52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Lucida Grande CY" pitchFamily="1" charset="-52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Lucida Grande CY" pitchFamily="1" charset="-52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Lucida Grande CY" pitchFamily="1" charset="-52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Lucida Grande CY" pitchFamily="1" charset="-52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Lucida Grande CY" pitchFamily="1" charset="-52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Lucida Grande CY" pitchFamily="1" charset="-52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A2355B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Lucida Grande CY" pitchFamily="1" charset="-52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D8AFB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Lucida Grande CY" pitchFamily="1" charset="-52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D2B8DA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Lucida Grande CY" pitchFamily="1" charset="-52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 bwMode="auto">
          <a:xfrm>
            <a:off x="468313" y="44450"/>
            <a:ext cx="8567737" cy="1512342"/>
          </a:xfrm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1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государственное бюджетное общеобразовательное учреждение </a:t>
            </a:r>
            <a:r>
              <a:rPr lang="ru-RU" sz="3200" dirty="0" smtClean="0">
                <a:solidFill>
                  <a:schemeClr val="tx1"/>
                </a:solidFill>
                <a:latin typeface="Georgia" panose="02040502050405020303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Georgia" panose="02040502050405020303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Новосибирской области </a:t>
            </a:r>
            <a:br>
              <a:rPr lang="ru-RU" sz="1800" dirty="0" smtClean="0">
                <a:solidFill>
                  <a:schemeClr val="tx1"/>
                </a:solidFill>
                <a:latin typeface="Georgia" panose="02040502050405020303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«Коррекционная школа-интернат»</a:t>
            </a:r>
            <a:br>
              <a:rPr lang="ru-RU" sz="1800" dirty="0" smtClean="0">
                <a:solidFill>
                  <a:schemeClr val="tx1"/>
                </a:solidFill>
                <a:latin typeface="Georgia" panose="02040502050405020303" pitchFamily="18" charset="0"/>
              </a:rPr>
            </a:b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0825" y="1412776"/>
            <a:ext cx="8497888" cy="5040560"/>
          </a:xfrm>
        </p:spPr>
        <p:txBody>
          <a:bodyPr/>
          <a:lstStyle/>
          <a:p>
            <a:pPr algn="ctr">
              <a:buNone/>
              <a:defRPr/>
            </a:pPr>
            <a:r>
              <a:rPr lang="ru-RU" b="1" dirty="0" smtClean="0"/>
              <a:t>Многофункциональное дидактическое пособие</a:t>
            </a:r>
            <a:endParaRPr lang="ru-RU" dirty="0" smtClean="0"/>
          </a:p>
          <a:p>
            <a:pPr algn="r">
              <a:buFont typeface="Wingdings" pitchFamily="2" charset="2"/>
              <a:buNone/>
              <a:defRPr/>
            </a:pPr>
            <a:endParaRPr lang="ru-RU" dirty="0" smtClean="0">
              <a:latin typeface="+mj-lt"/>
            </a:endParaRPr>
          </a:p>
          <a:p>
            <a:pPr algn="ctr">
              <a:buNone/>
            </a:pP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«ЛОСКУТНАЯ РАДУГА» </a:t>
            </a:r>
            <a:endParaRPr lang="ru-RU" sz="36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на логопедических занятиях </a:t>
            </a:r>
            <a:endParaRPr lang="ru-RU" sz="36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с детьми с ОВЗ»</a:t>
            </a:r>
            <a:endParaRPr lang="ru-RU" sz="36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>
              <a:buFont typeface="Wingdings" pitchFamily="2" charset="2"/>
              <a:buNone/>
              <a:defRPr/>
            </a:pPr>
            <a:r>
              <a:rPr lang="ru-RU" dirty="0" smtClean="0">
                <a:latin typeface="+mj-lt"/>
              </a:rPr>
              <a:t>Красикова </a:t>
            </a:r>
          </a:p>
          <a:p>
            <a:pPr algn="r">
              <a:buFont typeface="Wingdings" pitchFamily="2" charset="2"/>
              <a:buNone/>
              <a:defRPr/>
            </a:pPr>
            <a:r>
              <a:rPr lang="ru-RU" dirty="0" smtClean="0">
                <a:latin typeface="+mj-lt"/>
              </a:rPr>
              <a:t>Татьяна Анатольевна, </a:t>
            </a:r>
          </a:p>
          <a:p>
            <a:pPr algn="r">
              <a:buFont typeface="Wingdings" pitchFamily="2" charset="2"/>
              <a:buNone/>
              <a:defRPr/>
            </a:pPr>
            <a:r>
              <a:rPr lang="ru-RU" sz="1600" dirty="0" smtClean="0">
                <a:latin typeface="+mj-lt"/>
              </a:rPr>
              <a:t>учитель-логопед </a:t>
            </a:r>
          </a:p>
          <a:p>
            <a:pPr algn="r">
              <a:buFont typeface="Wingdings" pitchFamily="2" charset="2"/>
              <a:buNone/>
              <a:defRPr/>
            </a:pPr>
            <a:r>
              <a:rPr lang="ru-RU" sz="1600" dirty="0" smtClean="0">
                <a:latin typeface="+mj-lt"/>
              </a:rPr>
              <a:t>высшей квалификационной категории</a:t>
            </a:r>
            <a:endParaRPr lang="ru-RU" sz="1600" dirty="0">
              <a:latin typeface="+mj-lt"/>
            </a:endParaRPr>
          </a:p>
        </p:txBody>
      </p:sp>
      <p:sp>
        <p:nvSpPr>
          <p:cNvPr id="8197" name="TextBox 1"/>
          <p:cNvSpPr txBox="1">
            <a:spLocks noChangeArrowheads="1"/>
          </p:cNvSpPr>
          <p:nvPr/>
        </p:nvSpPr>
        <p:spPr bwMode="auto">
          <a:xfrm>
            <a:off x="3059832" y="5904707"/>
            <a:ext cx="26638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600" dirty="0" smtClean="0"/>
              <a:t>2025 год</a:t>
            </a:r>
            <a:endParaRPr lang="ru-RU" altLang="ru-RU" sz="1600" dirty="0"/>
          </a:p>
        </p:txBody>
      </p:sp>
      <p:pic>
        <p:nvPicPr>
          <p:cNvPr id="6" name="Picture 2" descr="C:\Users\Пользователь\Downloads\gerbkshi112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31850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Т ИРА\IMG20230406084832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323528" y="4149080"/>
            <a:ext cx="1864309" cy="2315668"/>
          </a:xfrm>
          <a:prstGeom prst="rect">
            <a:avLst/>
          </a:prstGeom>
          <a:noFill/>
          <a:ln w="1905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0" name="Рисунок 9" descr="F:\Т ИРА\IMG20230406083336.jpg"/>
          <p:cNvPicPr/>
          <p:nvPr/>
        </p:nvPicPr>
        <p:blipFill>
          <a:blip r:embed="rId4" cstate="print">
            <a:lum contrast="40000"/>
          </a:blip>
          <a:srcRect l="11684" t="7038" r="14709" b="2053"/>
          <a:stretch>
            <a:fillRect/>
          </a:stretch>
        </p:blipFill>
        <p:spPr bwMode="auto">
          <a:xfrm rot="1013462">
            <a:off x="2267744" y="4293096"/>
            <a:ext cx="1371379" cy="2290034"/>
          </a:xfrm>
          <a:prstGeom prst="rect">
            <a:avLst/>
          </a:prstGeom>
          <a:noFill/>
          <a:ln w="1905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467600" cy="1656184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ru-RU" sz="3600" dirty="0"/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51520" y="96307"/>
            <a:ext cx="8424936" cy="1200329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Многофункциональное дидактическое пособие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ЛОСКУТНАЯ РАДУГА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представлено несколькими пособиями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F:\Т ИРА\IMG20230406084832.jpg"/>
          <p:cNvPicPr>
            <a:picLocks noGrp="1"/>
          </p:cNvPicPr>
          <p:nvPr>
            <p:ph sz="quarter" idx="1"/>
          </p:nvPr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1187624" y="1268760"/>
            <a:ext cx="1800200" cy="2232248"/>
          </a:xfrm>
          <a:prstGeom prst="rect">
            <a:avLst/>
          </a:prstGeom>
          <a:noFill/>
          <a:ln w="1905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251520" y="3356992"/>
            <a:ext cx="2338388" cy="914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1. «СЕНСОРНО-ЛОГОПЕДИЧЕСКИЙ ЖИЛЕТ»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C:\Users\user\AppData\Local\Microsoft\Windows\INetCache\Content.Word\IMG20230406085926.jpg"/>
          <p:cNvPicPr/>
          <p:nvPr/>
        </p:nvPicPr>
        <p:blipFill>
          <a:blip r:embed="rId3" cstate="print">
            <a:lum contrast="40000"/>
          </a:blip>
          <a:srcRect l="4009" t="5532" r="30234"/>
          <a:stretch>
            <a:fillRect/>
          </a:stretch>
        </p:blipFill>
        <p:spPr bwMode="auto">
          <a:xfrm>
            <a:off x="6300192" y="1268760"/>
            <a:ext cx="1800200" cy="2160240"/>
          </a:xfrm>
          <a:prstGeom prst="rect">
            <a:avLst/>
          </a:prstGeom>
          <a:noFill/>
          <a:ln w="1905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6588224" y="3429000"/>
            <a:ext cx="2016224" cy="8302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2. «СЕНСОРНЫЙ ЖИЛЕТ»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 descr="F:\Т ИРА\IMG20230406083336.jpg"/>
          <p:cNvPicPr/>
          <p:nvPr/>
        </p:nvPicPr>
        <p:blipFill>
          <a:blip r:embed="rId4" cstate="print">
            <a:lum contrast="40000"/>
          </a:blip>
          <a:srcRect l="11684" t="7038" r="14709" b="2053"/>
          <a:stretch>
            <a:fillRect/>
          </a:stretch>
        </p:blipFill>
        <p:spPr bwMode="auto">
          <a:xfrm>
            <a:off x="2555776" y="4005064"/>
            <a:ext cx="1731419" cy="2520280"/>
          </a:xfrm>
          <a:prstGeom prst="rect">
            <a:avLst/>
          </a:prstGeom>
          <a:noFill/>
          <a:ln w="1905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251520" y="4869160"/>
            <a:ext cx="2265363" cy="86409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3. «СЕНСОРНО-ЛОГОПЕДИЧЕСКАЯ ЁЛОЧКА»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C:\Users\user\Desktop\т Ира\IMG2023040513330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005064"/>
            <a:ext cx="1728192" cy="2563563"/>
          </a:xfrm>
          <a:prstGeom prst="rect">
            <a:avLst/>
          </a:prstGeom>
          <a:noFill/>
          <a:ln w="1905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6588224" y="4941168"/>
            <a:ext cx="2088232" cy="7920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4. «СЕНСОРНЫЙ УТЯЖЕЛЁННЫЙ МЕШОК»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02" name="Oval 6"/>
          <p:cNvSpPr>
            <a:spLocks noChangeArrowheads="1"/>
          </p:cNvSpPr>
          <p:nvPr/>
        </p:nvSpPr>
        <p:spPr bwMode="auto">
          <a:xfrm rot="21083209">
            <a:off x="3254997" y="1430985"/>
            <a:ext cx="2303351" cy="181814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ВЫПОЛНЕНО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 ТЕХНИКЕ «ЛОСКУТНОЕ ШИТЬЁ»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1600" b="1" i="1" dirty="0" smtClean="0">
                <a:latin typeface="Calibri" pitchFamily="34" charset="0"/>
                <a:cs typeface="Arial" pitchFamily="34" charset="0"/>
              </a:rPr>
              <a:t>ПЭЧВОРК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17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568952" cy="4873752"/>
          </a:xfrm>
        </p:spPr>
        <p:txBody>
          <a:bodyPr/>
          <a:lstStyle/>
          <a:p>
            <a:r>
              <a:rPr lang="ru-RU" b="1" dirty="0" smtClean="0"/>
              <a:t>Актуальность. </a:t>
            </a:r>
            <a:r>
              <a:rPr lang="ru-RU" dirty="0" smtClean="0"/>
              <a:t>Сегодня в связи с ростом числа детей с речевыми нарушениями и сложной структурой дефекта существует потребность в поиске новых, эффективных приемов в логопедической работе. Сенсорные игры, сенсорное воспитание, некоторые приемы методики М. </a:t>
            </a:r>
            <a:r>
              <a:rPr lang="ru-RU" dirty="0" err="1" smtClean="0"/>
              <a:t>Монтесори</a:t>
            </a:r>
            <a:r>
              <a:rPr lang="ru-RU" dirty="0" smtClean="0"/>
              <a:t> становятся все более актуальными, поэтому появилась идея создать цикл игрушек для коррекционно-логопедической работы с детьми с ОВЗ. </a:t>
            </a:r>
          </a:p>
          <a:p>
            <a:endParaRPr lang="ru-RU" dirty="0" smtClean="0"/>
          </a:p>
          <a:p>
            <a:r>
              <a:rPr lang="ru-RU" b="1" dirty="0" smtClean="0"/>
              <a:t>Цель:  </a:t>
            </a:r>
            <a:r>
              <a:rPr lang="ru-RU" dirty="0" smtClean="0"/>
              <a:t>реализация современных требований к организации образовательного процесса в ОО, создание условий для эффективной коррекционно-логопедической работы с детьми с ОВЗ.	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188640"/>
            <a:ext cx="8568952" cy="830997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Многофункциональное дидактическое пособие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ЛОСКУТНАЯ РАДУГА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9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424936" cy="4873752"/>
          </a:xfrm>
        </p:spPr>
        <p:txBody>
          <a:bodyPr/>
          <a:lstStyle/>
          <a:p>
            <a:pPr>
              <a:buNone/>
            </a:pPr>
            <a:r>
              <a:rPr lang="ru-RU" sz="2000" b="1" dirty="0" smtClean="0"/>
              <a:t>	</a:t>
            </a:r>
            <a:r>
              <a:rPr lang="ru-RU" b="1" dirty="0" smtClean="0"/>
              <a:t>Задачи:</a:t>
            </a:r>
            <a:endParaRPr lang="ru-RU" dirty="0" smtClean="0"/>
          </a:p>
          <a:p>
            <a:pPr lvl="0"/>
            <a:r>
              <a:rPr lang="ru-RU" dirty="0" smtClean="0"/>
              <a:t>развивать познавательную, исследовательскую активность;</a:t>
            </a:r>
          </a:p>
          <a:p>
            <a:pPr lvl="0"/>
            <a:r>
              <a:rPr lang="ru-RU" dirty="0" smtClean="0"/>
              <a:t>развивать сенсорные способности, мелкую моторику, тактильные ощущения;</a:t>
            </a:r>
          </a:p>
          <a:p>
            <a:pPr lvl="0"/>
            <a:r>
              <a:rPr lang="ru-RU" dirty="0" smtClean="0"/>
              <a:t>корректировать устную речь: звукопроизношение, фонематические  процессы, лексико-грамматический строй, связную речь;</a:t>
            </a:r>
          </a:p>
          <a:p>
            <a:pPr lvl="0"/>
            <a:r>
              <a:rPr lang="ru-RU" dirty="0" smtClean="0"/>
              <a:t>развивать память, мышление, воображение;</a:t>
            </a:r>
          </a:p>
          <a:p>
            <a:pPr lvl="0"/>
            <a:r>
              <a:rPr lang="ru-RU" dirty="0" smtClean="0"/>
              <a:t>развивать эмоционально-волевую сферу;</a:t>
            </a:r>
          </a:p>
          <a:p>
            <a:pPr lvl="0"/>
            <a:r>
              <a:rPr lang="ru-RU" dirty="0" smtClean="0"/>
              <a:t>развивать коммуникативные способности детей с ОВЗ.</a:t>
            </a:r>
          </a:p>
          <a:p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78217"/>
            <a:ext cx="8291264" cy="830997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Многофункциональное дидактическое пособие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ЛОСКУТНАЯ РАДУГА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	При изготовлении пособия соблюдались </a:t>
            </a:r>
            <a:r>
              <a:rPr lang="ru-RU" b="1" i="1" dirty="0" smtClean="0"/>
              <a:t>принципы:</a:t>
            </a:r>
            <a:endParaRPr lang="ru-RU" i="1" dirty="0" smtClean="0"/>
          </a:p>
          <a:p>
            <a:pPr lvl="0"/>
            <a:r>
              <a:rPr lang="ru-RU" dirty="0" smtClean="0"/>
              <a:t>принцип развивающего образования;</a:t>
            </a:r>
          </a:p>
          <a:p>
            <a:pPr lvl="0"/>
            <a:r>
              <a:rPr lang="ru-RU" dirty="0" smtClean="0"/>
              <a:t>принцип практической применимости;</a:t>
            </a:r>
          </a:p>
          <a:p>
            <a:pPr lvl="0"/>
            <a:r>
              <a:rPr lang="ru-RU" dirty="0" smtClean="0"/>
              <a:t>принцип интеграции содержания.</a:t>
            </a:r>
          </a:p>
          <a:p>
            <a:pPr>
              <a:buNone/>
            </a:pPr>
            <a:r>
              <a:rPr lang="ru-RU" b="1" dirty="0" smtClean="0"/>
              <a:t>	При изготовлении пособия соблюдались </a:t>
            </a:r>
            <a:r>
              <a:rPr lang="ru-RU" b="1" i="1" dirty="0" smtClean="0"/>
              <a:t>условия:</a:t>
            </a:r>
            <a:endParaRPr lang="ru-RU" i="1" dirty="0" smtClean="0"/>
          </a:p>
          <a:p>
            <a:pPr lvl="0"/>
            <a:r>
              <a:rPr lang="ru-RU" dirty="0" smtClean="0"/>
              <a:t>пособие должно быть обучающим и развивающим;</a:t>
            </a:r>
          </a:p>
          <a:p>
            <a:pPr lvl="0"/>
            <a:r>
              <a:rPr lang="ru-RU" dirty="0" smtClean="0"/>
              <a:t>пособие должно быть многофункциональным;</a:t>
            </a:r>
          </a:p>
          <a:p>
            <a:pPr lvl="0"/>
            <a:r>
              <a:rPr lang="ru-RU" dirty="0" smtClean="0"/>
              <a:t>пособие должно быть привлекательным и безопасным для детей.</a:t>
            </a:r>
          </a:p>
          <a:p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72614"/>
            <a:ext cx="8219256" cy="830997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Многофункциональное дидактическое пособие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ЛОСКУТНАЯ РАДУГА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363272" cy="5133184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	Достоинства пособия:</a:t>
            </a:r>
            <a:endParaRPr lang="ru-RU" dirty="0" smtClean="0"/>
          </a:p>
          <a:p>
            <a:pPr lvl="0"/>
            <a:r>
              <a:rPr lang="ru-RU" sz="1800" dirty="0" smtClean="0"/>
              <a:t>многофункциональность;</a:t>
            </a:r>
          </a:p>
          <a:p>
            <a:pPr lvl="0"/>
            <a:r>
              <a:rPr lang="ru-RU" sz="1800" dirty="0" smtClean="0"/>
              <a:t>возможность использования в различных видах игр с детьми;</a:t>
            </a:r>
          </a:p>
          <a:p>
            <a:pPr lvl="0"/>
            <a:r>
              <a:rPr lang="ru-RU" sz="1800" dirty="0" smtClean="0"/>
              <a:t>мобильность (все детали можно снять, поменять, добавить);</a:t>
            </a:r>
          </a:p>
          <a:p>
            <a:pPr lvl="0"/>
            <a:r>
              <a:rPr lang="ru-RU" sz="1800" dirty="0" smtClean="0"/>
              <a:t>форма организации работы с детьми (индивидуальная, подгрупповая, групповая);</a:t>
            </a:r>
          </a:p>
          <a:p>
            <a:pPr lvl="0"/>
            <a:r>
              <a:rPr lang="ru-RU" sz="1800" dirty="0" smtClean="0"/>
              <a:t>смена среды (расположение пособий за столом, на стене, на ковре, жилетки - на теле).</a:t>
            </a:r>
          </a:p>
          <a:p>
            <a:pPr>
              <a:buNone/>
            </a:pPr>
            <a:r>
              <a:rPr lang="ru-RU" b="1" dirty="0" smtClean="0"/>
              <a:t>	Ожидаемые результаты:</a:t>
            </a:r>
            <a:endParaRPr lang="ru-RU" dirty="0" smtClean="0"/>
          </a:p>
          <a:p>
            <a:pPr lvl="0"/>
            <a:r>
              <a:rPr lang="ru-RU" sz="1800" dirty="0" smtClean="0"/>
              <a:t>повышение у детей с ОВЗ интереса к логопедическим занятиям;</a:t>
            </a:r>
          </a:p>
          <a:p>
            <a:pPr lvl="0"/>
            <a:r>
              <a:rPr lang="ru-RU" sz="1800" dirty="0" smtClean="0"/>
              <a:t>повышение уровня речевого развития (расширение словарного запаса, развитие грамматического строя речи, коррекция звукопроизношения);</a:t>
            </a:r>
          </a:p>
          <a:p>
            <a:pPr lvl="0"/>
            <a:r>
              <a:rPr lang="ru-RU" sz="1800" dirty="0" smtClean="0"/>
              <a:t>повышение уровня развития познавательных психических процессов (восприятия, памяти, внимания, мышления, воображения);</a:t>
            </a:r>
          </a:p>
          <a:p>
            <a:pPr lvl="0"/>
            <a:r>
              <a:rPr lang="ru-RU" sz="1800" dirty="0" smtClean="0"/>
              <a:t>улучшение состояния мелкой моторики, тактильных ощущений.</a:t>
            </a:r>
          </a:p>
          <a:p>
            <a:endParaRPr lang="ru-RU" sz="1800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45644"/>
            <a:ext cx="8363272" cy="830997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Многофункциональное дидактическое пособие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ЛОСКУТНАЯ РАДУГА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/>
          <a:lstStyle/>
          <a:p>
            <a:pPr>
              <a:buNone/>
            </a:pPr>
            <a:r>
              <a:rPr lang="ru-RU" u="sng" dirty="0" smtClean="0"/>
              <a:t>Игры и упражнения: </a:t>
            </a:r>
            <a:r>
              <a:rPr lang="ru-RU" dirty="0" smtClean="0"/>
              <a:t>Автоматизация и дифференциация звуков. </a:t>
            </a:r>
            <a:r>
              <a:rPr lang="ru-RU" smtClean="0"/>
              <a:t>Игры с геометрическими фигурами.</a:t>
            </a:r>
            <a:endParaRPr lang="ru-RU" dirty="0"/>
          </a:p>
        </p:txBody>
      </p:sp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864"/>
            <a:ext cx="8291264" cy="1446550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«Сенсорно-логопедический жилет»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Содержимое 4" descr="F:\ЗАДАНИЯ 2022\IMG20230405134005.jpg"/>
          <p:cNvPicPr>
            <a:picLocks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323528" y="2564904"/>
            <a:ext cx="2589415" cy="3441469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8" name="Рисунок 7" descr="F:\Т ИРА\IMG20230406085541.jpg"/>
          <p:cNvPicPr/>
          <p:nvPr/>
        </p:nvPicPr>
        <p:blipFill>
          <a:blip r:embed="rId3" cstate="print">
            <a:lum contrast="40000"/>
          </a:blip>
          <a:srcRect l="16196" t="1709" r="15319" b="1923"/>
          <a:stretch>
            <a:fillRect/>
          </a:stretch>
        </p:blipFill>
        <p:spPr bwMode="auto">
          <a:xfrm rot="5400000">
            <a:off x="3059832" y="4293096"/>
            <a:ext cx="2232248" cy="2520280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9" name="Рисунок 8" descr="F:\ЗАДАНИЯ 2022\IMG20230412104100.jpg"/>
          <p:cNvPicPr/>
          <p:nvPr/>
        </p:nvPicPr>
        <p:blipFill>
          <a:blip r:embed="rId4" cstate="print"/>
          <a:srcRect l="13335"/>
          <a:stretch>
            <a:fillRect/>
          </a:stretch>
        </p:blipFill>
        <p:spPr bwMode="auto">
          <a:xfrm>
            <a:off x="5436096" y="2636912"/>
            <a:ext cx="3453461" cy="3007885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268760"/>
            <a:ext cx="8712968" cy="5205192"/>
          </a:xfrm>
        </p:spPr>
        <p:txBody>
          <a:bodyPr/>
          <a:lstStyle/>
          <a:p>
            <a:r>
              <a:rPr lang="ru-RU" sz="2000" u="sng" dirty="0" smtClean="0"/>
              <a:t>Игры и упражнения</a:t>
            </a:r>
            <a:r>
              <a:rPr lang="ru-RU" sz="2000" dirty="0" smtClean="0"/>
              <a:t>: ребёнок пристегивает-отстёгивает цветы, шнурует, закрепляет прищепки.</a:t>
            </a:r>
          </a:p>
          <a:p>
            <a:r>
              <a:rPr lang="ru-RU" sz="2000" dirty="0" smtClean="0"/>
              <a:t>Яркий жилет вызывает положительные эмоции, повышает настроение детей, позволяет менять виды деятельности на занятии, развивает моторику, тактильные ощущения. Работа в   парах развивает коммуникативные навыки, взаимодействие и взаимопомощь у детей с ОВЗ.</a:t>
            </a:r>
          </a:p>
          <a:p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39552" y="-187348"/>
            <a:ext cx="8208912" cy="1446550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«Сенсорный жилет»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F:\ЗАДАНИЯ 2022\IMG20230405132658.jpg"/>
          <p:cNvPicPr/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475656" y="3573016"/>
            <a:ext cx="2642483" cy="3097116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6" name="Рисунок 5" descr="F:\ЗАДАНИЯ 2022\IMG20230405132839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5292080" y="3284984"/>
            <a:ext cx="2608460" cy="3356992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640960" cy="4989168"/>
          </a:xfrm>
        </p:spPr>
        <p:txBody>
          <a:bodyPr/>
          <a:lstStyle/>
          <a:p>
            <a:r>
              <a:rPr lang="ru-RU" sz="2000" dirty="0" smtClean="0"/>
              <a:t>Ёлочка используется на логопедических занятиях накануне Нового года, вызывает у детей праздничное настроение, расширяет знания об окружающем мире. Мягкие фетровые игрушки используются как </a:t>
            </a:r>
            <a:r>
              <a:rPr lang="ru-RU" sz="2000" dirty="0" err="1" smtClean="0"/>
              <a:t>стимульный</a:t>
            </a:r>
            <a:r>
              <a:rPr lang="ru-RU" sz="2000" dirty="0" smtClean="0"/>
              <a:t> материал: за каждое правильно выполненное задание ребёнок получает игрушку и наряжает ёлку.        </a:t>
            </a:r>
          </a:p>
          <a:p>
            <a:r>
              <a:rPr lang="ru-RU" sz="2000" dirty="0" smtClean="0"/>
              <a:t>Игрушки с картинками используются для автоматизации звуков в речи.</a:t>
            </a:r>
          </a:p>
          <a:p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864"/>
            <a:ext cx="8291264" cy="1446550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«Сенсорно – логопедическая ёлочка»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F:\ЗАДАНИЯ 2022\IMG20230412085926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1547664" y="3501008"/>
            <a:ext cx="2406434" cy="3140968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6" name="Рисунок 5" descr="F:\ЗАДАНИЯ 2022\IMG20230412090438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4572000" y="3645024"/>
            <a:ext cx="3728886" cy="2868874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91264" cy="5133184"/>
          </a:xfrm>
        </p:spPr>
        <p:txBody>
          <a:bodyPr/>
          <a:lstStyle/>
          <a:p>
            <a:r>
              <a:rPr lang="ru-RU" sz="2000" dirty="0" smtClean="0"/>
              <a:t>Позволяет сменить деятельность, выступает в качестве поощрения, «бонуса»: после выполнения задания за столом ребёнку разрешается залезть в мешок, пошалить. </a:t>
            </a:r>
          </a:p>
          <a:p>
            <a:r>
              <a:rPr lang="ru-RU" sz="2000" dirty="0" smtClean="0"/>
              <a:t>Может использоваться как утяжелённое одеяло. Оно снимает тревожность, уменьшает </a:t>
            </a:r>
            <a:r>
              <a:rPr lang="ru-RU" sz="2000" dirty="0" err="1" smtClean="0"/>
              <a:t>гиперактивность</a:t>
            </a:r>
            <a:r>
              <a:rPr lang="ru-RU" sz="2000" dirty="0" smtClean="0"/>
              <a:t>, повышает концентрацию внимания, стимулирует </a:t>
            </a:r>
            <a:r>
              <a:rPr lang="ru-RU" sz="2000" dirty="0" err="1" smtClean="0"/>
              <a:t>проприоцептивную</a:t>
            </a:r>
            <a:r>
              <a:rPr lang="ru-RU" sz="2000" dirty="0" smtClean="0"/>
              <a:t> систему.  Дарит чувство защищенности от опасностей внешнего мира.</a:t>
            </a:r>
          </a:p>
          <a:p>
            <a:pPr>
              <a:buNone/>
            </a:pPr>
            <a:r>
              <a:rPr lang="ru-RU" sz="2000" dirty="0" smtClean="0"/>
              <a:t>	    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67544" y="-92134"/>
            <a:ext cx="8219256" cy="1446550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«Сенсорный утяжелённый мешок»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F:\ЗАДАНИЯ 2022\IMG20230405133220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2123728" y="3645024"/>
            <a:ext cx="2304256" cy="2998038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6" name="Рисунок 5" descr="F:\ЗАДАНИЯ 2022\IMG20230405133312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5508104" y="3645024"/>
            <a:ext cx="2494501" cy="3026411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Участия 2021-2022\Участия 2022-2023\Апрель 2022-2023\Красикова - метод выставка конкурс Лоскутная радуга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435" y="1422935"/>
            <a:ext cx="2733458" cy="3865513"/>
          </a:xfrm>
          <a:prstGeom prst="rect">
            <a:avLst/>
          </a:prstGeom>
          <a:noFill/>
          <a:ln w="28575">
            <a:solidFill>
              <a:srgbClr val="FF0066"/>
            </a:solidFill>
          </a:ln>
        </p:spPr>
      </p:pic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30639"/>
            <a:ext cx="8147248" cy="830997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Многофункциональное дидактическое пособие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ЛОСКУТНАЯ РАДУГА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419203"/>
            <a:ext cx="2653951" cy="3814565"/>
          </a:xfrm>
          <a:prstGeom prst="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7" name="Picture 3" descr="F:\Участия 2021-2022\Участия 2022-2023\Апрель 2022-2023\Красиковой Сертификат Лоскутная радуга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5791" y="3861048"/>
            <a:ext cx="3510066" cy="256151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63272" cy="4873752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Литература:</a:t>
            </a:r>
            <a:endParaRPr lang="ru-RU" dirty="0" smtClean="0"/>
          </a:p>
          <a:p>
            <a:pPr>
              <a:buNone/>
            </a:pPr>
            <a:r>
              <a:rPr lang="ru-RU" sz="2000" dirty="0" smtClean="0"/>
              <a:t>1.  </a:t>
            </a:r>
            <a:r>
              <a:rPr lang="ru-RU" sz="2000" dirty="0" err="1" smtClean="0"/>
              <a:t>Айрес</a:t>
            </a:r>
            <a:r>
              <a:rPr lang="ru-RU" sz="2000" dirty="0" smtClean="0"/>
              <a:t> Э.Д. Ребёнок и сенсорная интеграция. Понимание скрытых проблем развития. – М.: </a:t>
            </a:r>
            <a:r>
              <a:rPr lang="ru-RU" sz="2000" dirty="0" err="1" smtClean="0"/>
              <a:t>Теревинф</a:t>
            </a:r>
            <a:r>
              <a:rPr lang="ru-RU" sz="2000" dirty="0" smtClean="0"/>
              <a:t>, 2009.</a:t>
            </a:r>
          </a:p>
          <a:p>
            <a:pPr>
              <a:buNone/>
            </a:pPr>
            <a:r>
              <a:rPr lang="ru-RU" sz="2000" dirty="0" smtClean="0"/>
              <a:t>2. </a:t>
            </a:r>
            <a:r>
              <a:rPr lang="ru-RU" sz="2000" dirty="0" err="1" smtClean="0"/>
              <a:t>Битова</a:t>
            </a:r>
            <a:r>
              <a:rPr lang="ru-RU" sz="2000" dirty="0" smtClean="0"/>
              <a:t> А.Л. Формирование речи у детей с тяжёлыми речевыми нарушениями: начальные этапы работы. – М.: Центр лечебной педагогики, 1999.</a:t>
            </a:r>
          </a:p>
          <a:p>
            <a:pPr>
              <a:buNone/>
            </a:pPr>
            <a:r>
              <a:rPr lang="ru-RU" sz="2000" dirty="0" smtClean="0"/>
              <a:t>3. Кириллова Е.В. Логопедическая работа с </a:t>
            </a:r>
            <a:r>
              <a:rPr lang="ru-RU" sz="2000" dirty="0" err="1" smtClean="0"/>
              <a:t>безречевыми</a:t>
            </a:r>
            <a:r>
              <a:rPr lang="ru-RU" sz="2000" dirty="0" smtClean="0"/>
              <a:t> детьми: Учебно-методическое пособие. – М.: ТЦ Сфера, 2011.</a:t>
            </a:r>
          </a:p>
          <a:p>
            <a:pPr>
              <a:buNone/>
            </a:pPr>
            <a:r>
              <a:rPr lang="ru-RU" sz="2000" dirty="0" smtClean="0"/>
              <a:t>4. </a:t>
            </a:r>
            <a:r>
              <a:rPr lang="ru-RU" sz="2000" dirty="0" err="1" smtClean="0"/>
              <a:t>Лынская</a:t>
            </a:r>
            <a:r>
              <a:rPr lang="ru-RU" sz="2000" dirty="0" smtClean="0"/>
              <a:t> М.И. Преодоление алалии и задержки речевого развития у детей. Метод сенсорно-интегративной </a:t>
            </a:r>
            <a:r>
              <a:rPr lang="ru-RU" sz="2000" dirty="0" err="1" smtClean="0"/>
              <a:t>логотерапии</a:t>
            </a:r>
            <a:r>
              <a:rPr lang="ru-RU" sz="2000" dirty="0" smtClean="0"/>
              <a:t>. Конспекты занятий. – М.: ЛОГОМАГ, 2015.</a:t>
            </a:r>
          </a:p>
          <a:p>
            <a:pPr>
              <a:buNone/>
            </a:pPr>
            <a:r>
              <a:rPr lang="ru-RU" sz="2000" dirty="0" smtClean="0"/>
              <a:t>5. Рыжова Н.В. Развитие речи в детском саду. Ярославль: Академия развития, 2007.</a:t>
            </a:r>
          </a:p>
          <a:p>
            <a:pPr>
              <a:buNone/>
            </a:pPr>
            <a:r>
              <a:rPr lang="ru-RU" sz="2000" dirty="0" smtClean="0"/>
              <a:t>6. Степанова Г.И.: Лоскутное шитье. 11 новых проектов для ленивых и занятых. – М.: Издательство: АСТ, 2018.</a:t>
            </a:r>
          </a:p>
          <a:p>
            <a:pPr>
              <a:buNone/>
            </a:pPr>
            <a:r>
              <a:rPr lang="ru-RU" sz="2000" b="1" dirty="0" smtClean="0"/>
              <a:t> </a:t>
            </a:r>
            <a:endParaRPr lang="ru-RU" sz="2000" dirty="0" smtClean="0"/>
          </a:p>
          <a:p>
            <a:endParaRPr lang="ru-RU" sz="2000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5973"/>
            <a:ext cx="8435280" cy="1200329"/>
          </a:xfrm>
          <a:prstGeom prst="rect">
            <a:avLst/>
          </a:prstGeom>
          <a:solidFill>
            <a:srgbClr val="8DB3E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перспективе: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изготовление сенсорного коврика и сенсорной подушки.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Яркая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1413</TotalTime>
  <Words>494</Words>
  <Application>Microsoft Office PowerPoint</Application>
  <PresentationFormat>Экран (4:3)</PresentationFormat>
  <Paragraphs>84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2" baseType="lpstr">
      <vt:lpstr>Arial</vt:lpstr>
      <vt:lpstr>Calibri</vt:lpstr>
      <vt:lpstr>Century Schoolbook</vt:lpstr>
      <vt:lpstr>Comic Sans MS</vt:lpstr>
      <vt:lpstr>Georgia</vt:lpstr>
      <vt:lpstr>Lucida Grande CY</vt:lpstr>
      <vt:lpstr>Times New Roman</vt:lpstr>
      <vt:lpstr>Wingdings</vt:lpstr>
      <vt:lpstr>Wingdings 2</vt:lpstr>
      <vt:lpstr>Эркер</vt:lpstr>
      <vt:lpstr>государственное бюджетное общеобразовательное учреждение  Новосибирской области  «Коррекционная школа-интернат» </vt:lpstr>
      <vt:lpstr> </vt:lpstr>
      <vt:lpstr>Многофункциональное дидактическое пособие  «ЛОСКУТНАЯ РАДУГА»</vt:lpstr>
      <vt:lpstr>Многофункциональное дидактическое пособие  «ЛОСКУТНАЯ РАДУГА»</vt:lpstr>
      <vt:lpstr>Многофункциональное дидактическое пособие  «ЛОСКУТНАЯ РАДУГА»</vt:lpstr>
      <vt:lpstr>Многофункциональное дидактическое пособие  «ЛОСКУТНАЯ РАДУГА»</vt:lpstr>
      <vt:lpstr> «Сенсорно-логопедический жилет» </vt:lpstr>
      <vt:lpstr> «Сенсорный жилет» </vt:lpstr>
      <vt:lpstr> «Сенсорно – логопедическая ёлочка» </vt:lpstr>
      <vt:lpstr> «Сенсорный утяжелённый мешок» </vt:lpstr>
      <vt:lpstr>Многофункциональное дидактическое пособие  «ЛОСКУТНАЯ РАДУГА»</vt:lpstr>
      <vt:lpstr> В перспективе: изготовление сенсорного коврика и сенсорной подушки.</vt:lpstr>
    </vt:vector>
  </TitlesOfParts>
  <Company>Apple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Пользователь</dc:creator>
  <cp:lastModifiedBy>Krasikova</cp:lastModifiedBy>
  <cp:revision>214</cp:revision>
  <cp:lastPrinted>2008-02-09T06:44:27Z</cp:lastPrinted>
  <dcterms:modified xsi:type="dcterms:W3CDTF">2025-09-25T04:19:29Z</dcterms:modified>
</cp:coreProperties>
</file>