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3"/>
    <p:sldId id="300" r:id="rId4"/>
    <p:sldId id="257" r:id="rId5"/>
    <p:sldId id="258" r:id="rId6"/>
    <p:sldId id="259" r:id="rId7"/>
    <p:sldId id="260" r:id="rId8"/>
    <p:sldId id="282" r:id="rId9"/>
    <p:sldId id="290" r:id="rId10"/>
    <p:sldId id="284" r:id="rId12"/>
    <p:sldId id="294" r:id="rId13"/>
    <p:sldId id="297" r:id="rId14"/>
    <p:sldId id="298" r:id="rId15"/>
    <p:sldId id="311" r:id="rId16"/>
    <p:sldId id="31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09B8"/>
    <a:srgbClr val="17C913"/>
    <a:srgbClr val="14CD68"/>
    <a:srgbClr val="DE163D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7" autoAdjust="0"/>
    <p:restoredTop sz="94660"/>
  </p:normalViewPr>
  <p:slideViewPr>
    <p:cSldViewPr>
      <p:cViewPr varScale="1">
        <p:scale>
          <a:sx n="85" d="100"/>
          <a:sy n="85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D652B2-8C6E-419B-8E93-813F678ADC08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6DC3D-C717-495C-B489-C044A339A551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ий образ слайда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Замещающий текст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ru-RU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D1898-FF40-4A34-98D6-50185D0DB06F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12225-8D2C-4E91-8ACE-3E0E2F23E79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D1898-FF40-4A34-98D6-50185D0DB06F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12225-8D2C-4E91-8ACE-3E0E2F23E79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D1898-FF40-4A34-98D6-50185D0DB06F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12225-8D2C-4E91-8ACE-3E0E2F23E79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D1898-FF40-4A34-98D6-50185D0DB06F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12225-8D2C-4E91-8ACE-3E0E2F23E79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D1898-FF40-4A34-98D6-50185D0DB06F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12225-8D2C-4E91-8ACE-3E0E2F23E79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D1898-FF40-4A34-98D6-50185D0DB06F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12225-8D2C-4E91-8ACE-3E0E2F23E79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D1898-FF40-4A34-98D6-50185D0DB06F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12225-8D2C-4E91-8ACE-3E0E2F23E79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D1898-FF40-4A34-98D6-50185D0DB06F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12225-8D2C-4E91-8ACE-3E0E2F23E79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D1898-FF40-4A34-98D6-50185D0DB06F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12225-8D2C-4E91-8ACE-3E0E2F23E79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D1898-FF40-4A34-98D6-50185D0DB06F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12225-8D2C-4E91-8ACE-3E0E2F23E79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D1898-FF40-4A34-98D6-50185D0DB06F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12225-8D2C-4E91-8ACE-3E0E2F23E79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D1898-FF40-4A34-98D6-50185D0DB06F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12225-8D2C-4E91-8ACE-3E0E2F23E797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.jpeg"/><Relationship Id="rId3" Type="http://schemas.openxmlformats.org/officeDocument/2006/relationships/image" Target="../media/image3.jpeg"/><Relationship Id="rId2" Type="http://schemas.microsoft.com/office/2007/relationships/hdphoto" Target="../media/image2.wdp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7" Type="http://schemas.openxmlformats.org/officeDocument/2006/relationships/image" Target="../media/image17.jpeg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4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30.jpeg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75180" y="79375"/>
            <a:ext cx="5419725" cy="17195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br>
              <a:rPr lang="ru-RU" sz="2000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cap="all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Конкурс ПЕДАГОГИЧЕСКИХ РАБОТНИКОВ, ВЛАДЕЮЩИХ ТЕХНОЛОГИЯМИ РАБОТЫ С ДЕТЬМИ, СООТВЕТСТВУЮЩИМИ ТРЕБОВАНИЯМ ФГОС ДОШКОЛЬНОГО ОБРАЗОВАНИЯ</a:t>
            </a:r>
            <a:br>
              <a:rPr lang="ru-RU" sz="1335" b="1" cap="all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35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</a:t>
            </a:r>
            <a:br>
              <a:rPr lang="ru-RU" sz="1335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br>
              <a:rPr lang="ru-RU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2000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62" y="2071678"/>
            <a:ext cx="7286676" cy="3429023"/>
          </a:xfrm>
        </p:spPr>
        <p:txBody>
          <a:bodyPr>
            <a:normAutofit fontScale="25000" lnSpcReduction="20000"/>
          </a:bodyPr>
          <a:lstStyle/>
          <a:p>
            <a:r>
              <a:rPr lang="ru-RU" sz="8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«Опыт реализации технологий обеспечивающих развитие игровой деятельности на культурном содержании пяти образовательных областей в первой младшей группе детского сада (с 2-3 лет)».</a:t>
            </a:r>
            <a:br>
              <a:rPr lang="ru-RU" sz="8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8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8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Борздыко</a:t>
            </a:r>
            <a:r>
              <a:rPr lang="ru-RU" sz="8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Ольга Ивановна</a:t>
            </a:r>
            <a:endParaRPr lang="ru-RU" sz="800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4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 </a:t>
            </a:r>
            <a:endParaRPr lang="ru-RU" sz="64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56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Трехгорный</a:t>
            </a:r>
            <a:endParaRPr lang="ru-RU" sz="7200" b="1" dirty="0"/>
          </a:p>
          <a:p>
            <a:endParaRPr lang="ru-RU" sz="7200" b="1" dirty="0">
              <a:sym typeface="+mn-ea"/>
            </a:endParaRPr>
          </a:p>
          <a:p>
            <a:r>
              <a:rPr lang="ru-RU" sz="7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Муниципальное бюджетное образовательное дошкольное учреждение</a:t>
            </a:r>
            <a:endParaRPr lang="ru-RU" sz="7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ru-RU" sz="7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«Центр развития ребёнка - детсий сад №4»</a:t>
            </a:r>
            <a:endParaRPr lang="ru-RU" sz="7200" b="1" dirty="0"/>
          </a:p>
          <a:p>
            <a:endParaRPr lang="ru-RU" sz="56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ru-RU" sz="5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b="1" dirty="0" smtClean="0"/>
          </a:p>
          <a:p>
            <a:endParaRPr lang="ru-RU" b="1" dirty="0"/>
          </a:p>
          <a:p>
            <a:endParaRPr lang="ru-RU" b="1" dirty="0"/>
          </a:p>
          <a:p>
            <a:r>
              <a:rPr lang="ru-RU" sz="5600" b="1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</a:t>
            </a:r>
            <a:br>
              <a:rPr lang="ru-RU" sz="4800" b="1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endParaRPr lang="ru-RU" sz="48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endParaRPr lang="ru-RU" b="1" dirty="0"/>
          </a:p>
          <a:p>
            <a:endParaRPr lang="ru-RU" b="1" dirty="0" smtClean="0"/>
          </a:p>
          <a:p>
            <a:r>
              <a:rPr lang="ru-RU" dirty="0" smtClean="0">
                <a:solidFill>
                  <a:srgbClr val="9900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     </a:t>
            </a:r>
            <a:br>
              <a:rPr lang="ru-RU" dirty="0">
                <a:solidFill>
                  <a:srgbClr val="990033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endParaRPr lang="ru-RU" dirty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endParaRPr lang="ru-RU" dirty="0" smtClean="0">
              <a:solidFill>
                <a:srgbClr val="990033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endParaRPr lang="ru-RU" sz="48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4" name="Picture 4" descr="http://trekhgorny.ru/sites/trekhgorny.ru/files/images/manager/a/gerb_trg.jpg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6368" b="89151" l="30267" r="67200">
                        <a14:foregroundMark x1="32933" y1="13915" x2="32933" y2="13915"/>
                        <a14:foregroundMark x1="36933" y1="23585" x2="36933" y2="23585"/>
                        <a14:foregroundMark x1="48533" y1="23349" x2="48533" y2="23349"/>
                        <a14:foregroundMark x1="60400" y1="27358" x2="60400" y2="27358"/>
                        <a14:foregroundMark x1="51067" y1="23585" x2="51067" y2="23585"/>
                        <a14:foregroundMark x1="38800" y1="26651" x2="38800" y2="26651"/>
                        <a14:foregroundMark x1="40933" y1="27830" x2="40933" y2="27830"/>
                        <a14:foregroundMark x1="35867" y1="50708" x2="35867" y2="50708"/>
                        <a14:foregroundMark x1="42267" y1="50943" x2="42267" y2="50943"/>
                        <a14:foregroundMark x1="55467" y1="51179" x2="55467" y2="51179"/>
                        <a14:foregroundMark x1="60933" y1="51179" x2="60933" y2="51179"/>
                        <a14:foregroundMark x1="62800" y1="50943" x2="62800" y2="50943"/>
                        <a14:foregroundMark x1="64533" y1="51179" x2="64533" y2="51179"/>
                        <a14:foregroundMark x1="63733" y1="62028" x2="63733" y2="62028"/>
                        <a14:foregroundMark x1="54533" y1="62264" x2="54533" y2="62264"/>
                        <a14:foregroundMark x1="43200" y1="62028" x2="43200" y2="62028"/>
                        <a14:foregroundMark x1="37333" y1="62028" x2="37333" y2="62028"/>
                        <a14:foregroundMark x1="37733" y1="51415" x2="37733" y2="51415"/>
                        <a14:foregroundMark x1="33333" y1="51179" x2="33333" y2="51179"/>
                        <a14:foregroundMark x1="39733" y1="24057" x2="39733" y2="24057"/>
                        <a14:foregroundMark x1="37200" y1="28538" x2="37200" y2="28538"/>
                        <a14:foregroundMark x1="46267" y1="26651" x2="46267" y2="26651"/>
                        <a14:foregroundMark x1="52267" y1="24528" x2="52267" y2="24528"/>
                        <a14:foregroundMark x1="57600" y1="28066" x2="57600" y2="28066"/>
                        <a14:foregroundMark x1="58400" y1="24057" x2="58400" y2="24057"/>
                        <a14:foregroundMark x1="59600" y1="24764" x2="59600" y2="24764"/>
                        <a14:foregroundMark x1="61600" y1="28066" x2="61600" y2="28066"/>
                        <a14:foregroundMark x1="63333" y1="29009" x2="63333" y2="29009"/>
                        <a14:foregroundMark x1="59200" y1="29953" x2="59200" y2="29953"/>
                        <a14:foregroundMark x1="52000" y1="27358" x2="52000" y2="27358"/>
                        <a14:foregroundMark x1="49467" y1="25236" x2="49467" y2="25236"/>
                        <a14:foregroundMark x1="39333" y1="29717" x2="39333" y2="297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239" t="6530" r="32465" b="9669"/>
          <a:stretch>
            <a:fillRect/>
          </a:stretch>
        </p:blipFill>
        <p:spPr bwMode="auto">
          <a:xfrm>
            <a:off x="539722" y="435905"/>
            <a:ext cx="1296144" cy="150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ЗАГРУЗКИ\общая эмблема ДОУ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061" y="5157162"/>
            <a:ext cx="1643042" cy="1500174"/>
          </a:xfrm>
          <a:prstGeom prst="rect">
            <a:avLst/>
          </a:prstGeom>
          <a:noFill/>
        </p:spPr>
      </p:pic>
      <p:pic>
        <p:nvPicPr>
          <p:cNvPr id="12" name="Picture 2" descr="Картинки по запросу росатом школа"/>
          <p:cNvPicPr>
            <a:picLocks noChangeAspect="1" noChangeArrowheads="1"/>
          </p:cNvPicPr>
          <p:nvPr/>
        </p:nvPicPr>
        <p:blipFill>
          <a:blip r:embed="rId4" cstate="print"/>
          <a:srcRect l="25074" t="19410" r="21022" b="14291"/>
          <a:stretch>
            <a:fillRect/>
          </a:stretch>
        </p:blipFill>
        <p:spPr bwMode="auto">
          <a:xfrm>
            <a:off x="7539355" y="405130"/>
            <a:ext cx="1426845" cy="17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Блок-схема: завершение 12"/>
          <p:cNvSpPr/>
          <p:nvPr/>
        </p:nvSpPr>
        <p:spPr>
          <a:xfrm rot="21300000">
            <a:off x="1181100" y="3124200"/>
            <a:ext cx="4810125" cy="1703070"/>
          </a:xfrm>
          <a:prstGeom prst="flowChartTerminator">
            <a:avLst/>
          </a:prstGeom>
          <a:solidFill>
            <a:srgbClr val="EF5778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«Современный</a:t>
            </a:r>
            <a:endParaRPr lang="ru-RU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родитель» </a:t>
            </a:r>
            <a:br>
              <a:rPr lang="ru-RU" dirty="0">
                <a:solidFill>
                  <a:schemeClr val="tx1"/>
                </a:solidFill>
                <a:sym typeface="+mn-ea"/>
              </a:rPr>
            </a:br>
            <a:endParaRPr lang="ru-RU" altLang="en-US" dirty="0">
              <a:solidFill>
                <a:schemeClr val="tx1"/>
              </a:solidFill>
              <a:sym typeface="+mn-ea"/>
            </a:endParaRPr>
          </a:p>
        </p:txBody>
      </p:sp>
      <p:sp>
        <p:nvSpPr>
          <p:cNvPr id="14" name="Блок-схема: завершение 13"/>
          <p:cNvSpPr/>
          <p:nvPr/>
        </p:nvSpPr>
        <p:spPr>
          <a:xfrm rot="2880000">
            <a:off x="1750060" y="2216150"/>
            <a:ext cx="4261485" cy="1666240"/>
          </a:xfrm>
          <a:prstGeom prst="flowChartTerminator">
            <a:avLst/>
          </a:prstGeom>
          <a:solidFill>
            <a:srgbClr val="FFFF0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ru-RU" b="1" i="1" dirty="0" smtClean="0">
              <a:solidFill>
                <a:schemeClr val="tx1"/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/>
            <a:r>
              <a:rPr lang="ru-RU" b="1" i="1" dirty="0" smtClean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«Играющий</a:t>
            </a:r>
            <a:endParaRPr lang="ru-RU" b="1" i="1" dirty="0" smtClean="0">
              <a:solidFill>
                <a:schemeClr val="tx1"/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/>
            <a:r>
              <a:rPr lang="ru-RU" b="1" i="1" dirty="0" smtClean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педагог»</a:t>
            </a:r>
            <a:endParaRPr lang="ru-RU" altLang="en-US" b="1" i="1" dirty="0" smtClean="0">
              <a:solidFill>
                <a:schemeClr val="tx1"/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l"/>
            <a:r>
              <a:rPr lang="ru-RU" b="1" i="1" dirty="0" smtClean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altLang="en-US" b="1" i="1" dirty="0" smtClean="0">
              <a:solidFill>
                <a:schemeClr val="tx1"/>
              </a:solidFill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2" name="Блок-схема: завершение 11"/>
          <p:cNvSpPr/>
          <p:nvPr/>
        </p:nvSpPr>
        <p:spPr>
          <a:xfrm rot="20280000">
            <a:off x="3075940" y="2358390"/>
            <a:ext cx="4573905" cy="1814195"/>
          </a:xfrm>
          <a:prstGeom prst="flowChartTerminator">
            <a:avLst/>
          </a:prstGeom>
          <a:solidFill>
            <a:srgbClr val="14CD68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«Развивающая </a:t>
            </a:r>
            <a:endParaRPr lang="ru-RU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среда» </a:t>
            </a:r>
            <a:endParaRPr lang="ru-RU" altLang="en-US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2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Технологии обеспечивающие развитие игровой деятельности на культурном содержании пяти образовательных областей в первой младшей группе детского сада (с 2-3 лет).</a:t>
            </a:r>
            <a:br>
              <a:rPr lang="ru-RU" sz="2220" dirty="0"/>
            </a:br>
            <a:endParaRPr lang="ru-RU" altLang="en-US" sz="2220" dirty="0"/>
          </a:p>
        </p:txBody>
      </p:sp>
      <p:sp>
        <p:nvSpPr>
          <p:cNvPr id="4" name="Овал 3"/>
          <p:cNvSpPr/>
          <p:nvPr/>
        </p:nvSpPr>
        <p:spPr>
          <a:xfrm>
            <a:off x="3190240" y="2668270"/>
            <a:ext cx="2762885" cy="1898650"/>
          </a:xfrm>
          <a:prstGeom prst="ellipse">
            <a:avLst/>
          </a:prstGeom>
          <a:solidFill>
            <a:schemeClr val="bg1"/>
          </a:solidFill>
          <a:ln w="57150">
            <a:solidFill>
              <a:srgbClr val="3709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пять</a:t>
            </a:r>
            <a:endParaRPr lang="ru-RU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образовательных</a:t>
            </a:r>
            <a:r>
              <a:rPr lang="ru-RU" altLang="en-US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                   областей</a:t>
            </a:r>
            <a:r>
              <a:rPr lang="ru-RU" altLang="en-US" i="1" dirty="0" smtClean="0"/>
              <a:t>5</a:t>
            </a:r>
            <a:r>
              <a:rPr lang="ru-RU" altLang="en-US" dirty="0" smtClean="0"/>
              <a:t>5</a:t>
            </a:r>
            <a:endParaRPr lang="ru-RU" altLang="en-US" dirty="0" smtClean="0"/>
          </a:p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</a:t>
            </a:r>
            <a:endParaRPr lang="ru-RU" altLang="en-US" sz="2000" dirty="0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1907540" y="5229225"/>
            <a:ext cx="5265420" cy="11988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 Технология организации развивающей среды.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2. Технология «Играющий педагог»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3. Технология «Современные родители»</a:t>
            </a:r>
            <a:b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endParaRPr lang="ru-RU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643074"/>
          </a:xfrm>
        </p:spPr>
        <p:txBody>
          <a:bodyPr>
            <a:noAutofit/>
          </a:bodyPr>
          <a:lstStyle/>
          <a:p>
            <a:b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Технология  организации  развивающей  среды</a:t>
            </a:r>
            <a:b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20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(карты наблюдения)</a:t>
            </a:r>
            <a:b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b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/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C:\Users\olga\Desktop\IMG_1552.JPG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8"/>
          <a:stretch>
            <a:fillRect/>
          </a:stretch>
        </p:blipFill>
        <p:spPr bwMode="auto">
          <a:xfrm>
            <a:off x="2928926" y="1142984"/>
            <a:ext cx="2820035" cy="2026285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Замещающее содержимое 2" descr="vk1633935702842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75" y="3653155"/>
            <a:ext cx="2825115" cy="2599055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4" name="Изображение 3" descr="20210114_163316_001"/>
          <p:cNvPicPr>
            <a:picLocks noChangeAspect="1"/>
          </p:cNvPicPr>
          <p:nvPr/>
        </p:nvPicPr>
        <p:blipFill>
          <a:blip r:embed="rId3" cstate="print"/>
          <a:srcRect t="2911" r="14515"/>
          <a:stretch>
            <a:fillRect/>
          </a:stretch>
        </p:blipFill>
        <p:spPr>
          <a:xfrm>
            <a:off x="6113780" y="692785"/>
            <a:ext cx="2808605" cy="250952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5" name="Изображение 4" descr="vk1633935767510"/>
          <p:cNvPicPr>
            <a:picLocks noChangeAspect="1"/>
          </p:cNvPicPr>
          <p:nvPr/>
        </p:nvPicPr>
        <p:blipFill>
          <a:blip r:embed="rId4" cstate="print"/>
          <a:srcRect l="4202" t="23419" r="10364" b="8907"/>
          <a:stretch>
            <a:fillRect/>
          </a:stretch>
        </p:blipFill>
        <p:spPr>
          <a:xfrm>
            <a:off x="6444615" y="3594100"/>
            <a:ext cx="2477770" cy="270256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6" name="Изображение 5" descr="20210915_090654"/>
          <p:cNvPicPr>
            <a:picLocks noChangeAspect="1"/>
          </p:cNvPicPr>
          <p:nvPr/>
        </p:nvPicPr>
        <p:blipFill>
          <a:blip r:embed="rId5" cstate="print"/>
          <a:srcRect t="14729" r="10233"/>
          <a:stretch>
            <a:fillRect/>
          </a:stretch>
        </p:blipFill>
        <p:spPr>
          <a:xfrm>
            <a:off x="3138170" y="3594100"/>
            <a:ext cx="3023870" cy="270256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7" name="Изображение 6" descr="IMG-20210917-WA002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2095" y="748665"/>
            <a:ext cx="2221230" cy="245364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 организации  развивающей  среды</a:t>
            </a:r>
            <a:b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4" name="Picture 6" descr="C:\Users\olga\Desktop\20210921_075846 (1).jpg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77" t="34770" r="32784" b="3801"/>
          <a:stretch>
            <a:fillRect/>
          </a:stretch>
        </p:blipFill>
        <p:spPr bwMode="auto">
          <a:xfrm>
            <a:off x="6033770" y="772160"/>
            <a:ext cx="2817495" cy="2498090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olga\Desktop\IMG-20211008-WA0012 (1)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3"/>
          <a:stretch>
            <a:fillRect/>
          </a:stretch>
        </p:blipFill>
        <p:spPr bwMode="auto">
          <a:xfrm>
            <a:off x="539750" y="3573145"/>
            <a:ext cx="2567940" cy="2913380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Замещающее содержимое 4" descr="20210622_090010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3255645" y="1014730"/>
            <a:ext cx="2505710" cy="200533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1026" name="Picture 2" descr="C:\Users\olga\Desktop\20210910_09151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6" r="5899"/>
          <a:stretch>
            <a:fillRect/>
          </a:stretch>
        </p:blipFill>
        <p:spPr bwMode="auto">
          <a:xfrm>
            <a:off x="539750" y="772160"/>
            <a:ext cx="2568575" cy="2498090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olga\Desktop\20210916_073023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7" t="2233" r="12335" b="19683"/>
          <a:stretch>
            <a:fillRect/>
          </a:stretch>
        </p:blipFill>
        <p:spPr bwMode="auto">
          <a:xfrm>
            <a:off x="3467735" y="3573145"/>
            <a:ext cx="2081530" cy="1395730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olga\Desktop\20210916_07424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42" b="15812"/>
          <a:stretch>
            <a:fillRect/>
          </a:stretch>
        </p:blipFill>
        <p:spPr bwMode="auto">
          <a:xfrm>
            <a:off x="3481070" y="5156835"/>
            <a:ext cx="2081530" cy="1315720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Desktop\20210909_152625.jpg"/>
          <p:cNvPicPr>
            <a:picLocks noChangeAspect="1" noChangeArrowheads="1"/>
          </p:cNvPicPr>
          <p:nvPr/>
        </p:nvPicPr>
        <p:blipFill>
          <a:blip r:embed="rId7" cstate="print"/>
          <a:srcRect l="1778" t="1559"/>
          <a:stretch>
            <a:fillRect/>
          </a:stretch>
        </p:blipFill>
        <p:spPr bwMode="auto">
          <a:xfrm>
            <a:off x="6044565" y="3556000"/>
            <a:ext cx="2806700" cy="294767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«Играющий педагог»</a:t>
            </a:r>
            <a:b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(«</a:t>
            </a:r>
            <a:r>
              <a:rPr lang="ru-RU" sz="2000" b="1" i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Помогатор</a:t>
            </a:r>
            <a:r>
              <a:rPr lang="ru-RU" sz="20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«Кодекс поведения играющего педагога»)</a:t>
            </a:r>
            <a:endParaRPr lang="ru-RU" sz="2000" dirty="0"/>
          </a:p>
        </p:txBody>
      </p:sp>
      <p:pic>
        <p:nvPicPr>
          <p:cNvPr id="3076" name="Picture 4" descr="C:\Users\olga\Desktop\20210915_080436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2230" y="-7732240"/>
            <a:ext cx="18561201" cy="10440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olga\Desktop\20210915_090109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2" r="-138"/>
          <a:stretch>
            <a:fillRect/>
          </a:stretch>
        </p:blipFill>
        <p:spPr bwMode="auto">
          <a:xfrm rot="21180000">
            <a:off x="275495" y="1615765"/>
            <a:ext cx="3242631" cy="2832969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Замещающее содержимое 3" descr="20210914_152727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 t="10326" r="18156"/>
          <a:stretch>
            <a:fillRect/>
          </a:stretch>
        </p:blipFill>
        <p:spPr>
          <a:xfrm>
            <a:off x="3214678" y="1643050"/>
            <a:ext cx="3071834" cy="2484772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5" name="Picture 5" descr="C:\Users\olga\Desktop\20210915_08043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4268" r="56599" b="21893"/>
          <a:stretch>
            <a:fillRect/>
          </a:stretch>
        </p:blipFill>
        <p:spPr bwMode="auto">
          <a:xfrm rot="540000">
            <a:off x="6310172" y="1397304"/>
            <a:ext cx="2555778" cy="2765266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Изображение 5" descr="20210330_092333"/>
          <p:cNvPicPr>
            <a:picLocks noChangeAspect="1"/>
          </p:cNvPicPr>
          <p:nvPr/>
        </p:nvPicPr>
        <p:blipFill>
          <a:blip r:embed="rId5" cstate="print"/>
          <a:srcRect l="11699" t="19098" r="15922"/>
          <a:stretch>
            <a:fillRect/>
          </a:stretch>
        </p:blipFill>
        <p:spPr>
          <a:xfrm rot="300000">
            <a:off x="1087659" y="4361071"/>
            <a:ext cx="3450435" cy="215989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7" name="Picture 3" descr="C:\Users\olga\Desktop\20210915_072259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2" t="4461" r="1936" b="14839"/>
          <a:stretch>
            <a:fillRect/>
          </a:stretch>
        </p:blipFill>
        <p:spPr bwMode="auto">
          <a:xfrm rot="21420000">
            <a:off x="4771453" y="4137817"/>
            <a:ext cx="3165332" cy="2511857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 </a:t>
            </a:r>
            <a: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«Современные родители»</a:t>
            </a:r>
            <a:b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</a:t>
            </a:r>
            <a:r>
              <a:rPr lang="ru-RU" sz="1800" b="1" i="1" dirty="0" err="1" smtClean="0">
                <a:solidFill>
                  <a:srgbClr val="3709B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онлайн+</a:t>
            </a:r>
            <a:r>
              <a:rPr lang="ru-RU" sz="1800" b="1" i="1" dirty="0" smtClean="0">
                <a:solidFill>
                  <a:srgbClr val="3709B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i="1" dirty="0" err="1" smtClean="0">
                <a:solidFill>
                  <a:srgbClr val="3709B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офлайн</a:t>
            </a:r>
            <a:r>
              <a:rPr lang="ru-RU" sz="1800" b="1" i="1" dirty="0" smtClean="0">
                <a:solidFill>
                  <a:srgbClr val="3709B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br>
              <a:rPr lang="ru-RU" sz="2000" dirty="0"/>
            </a:br>
            <a:br>
              <a:rPr lang="ru-RU" sz="2000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pic>
        <p:nvPicPr>
          <p:cNvPr id="4098" name="Picture 2" descr="C:\Users\olga\Desktop\Screenshot_20211006-131131_WhatsApp (1).jpg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4" t="3306" r="22663" b="35948"/>
          <a:stretch>
            <a:fillRect/>
          </a:stretch>
        </p:blipFill>
        <p:spPr bwMode="auto">
          <a:xfrm>
            <a:off x="2574290" y="3504565"/>
            <a:ext cx="1661795" cy="3114675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olga\Desktop\Screenshot_20211006-131034_WhatsApp (1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77" r="13419" b="22763"/>
          <a:stretch>
            <a:fillRect/>
          </a:stretch>
        </p:blipFill>
        <p:spPr bwMode="auto">
          <a:xfrm>
            <a:off x="252095" y="3504565"/>
            <a:ext cx="1972945" cy="3118485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olga\Desktop\Screenshot_20210918-153126_WhatsApp (1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4" t="56805" r="4571" b="17001"/>
          <a:stretch>
            <a:fillRect/>
          </a:stretch>
        </p:blipFill>
        <p:spPr bwMode="auto">
          <a:xfrm>
            <a:off x="4565015" y="5340350"/>
            <a:ext cx="1989455" cy="1282700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olga\Desktop\Screenshot_20210918-153311_WhatsApp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4" t="10277" r="11527" b="11585"/>
          <a:stretch>
            <a:fillRect/>
          </a:stretch>
        </p:blipFill>
        <p:spPr bwMode="auto">
          <a:xfrm>
            <a:off x="6890385" y="2988310"/>
            <a:ext cx="2043430" cy="3630930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Изображение 3" descr="vk1633965859594"/>
          <p:cNvPicPr>
            <a:picLocks noChangeAspect="1"/>
          </p:cNvPicPr>
          <p:nvPr/>
        </p:nvPicPr>
        <p:blipFill>
          <a:blip r:embed="rId5" cstate="print"/>
          <a:srcRect t="16607"/>
          <a:stretch>
            <a:fillRect/>
          </a:stretch>
        </p:blipFill>
        <p:spPr>
          <a:xfrm>
            <a:off x="2925445" y="995045"/>
            <a:ext cx="2856865" cy="2101215"/>
          </a:xfrm>
          <a:prstGeom prst="rect">
            <a:avLst/>
          </a:prstGeom>
          <a:ln w="31750">
            <a:solidFill>
              <a:srgbClr val="0070C0"/>
            </a:solidFill>
          </a:ln>
        </p:spPr>
      </p:pic>
      <p:pic>
        <p:nvPicPr>
          <p:cNvPr id="5" name="Изображение 4" descr="vk1633965830861"/>
          <p:cNvPicPr>
            <a:picLocks noChangeAspect="1"/>
          </p:cNvPicPr>
          <p:nvPr/>
        </p:nvPicPr>
        <p:blipFill>
          <a:blip r:embed="rId6" cstate="print"/>
          <a:srcRect t="16940"/>
          <a:stretch>
            <a:fillRect/>
          </a:stretch>
        </p:blipFill>
        <p:spPr>
          <a:xfrm>
            <a:off x="323850" y="995045"/>
            <a:ext cx="2175510" cy="231013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6" name="Изображение 5" descr="vk1633965872854"/>
          <p:cNvPicPr>
            <a:picLocks noChangeAspect="1"/>
          </p:cNvPicPr>
          <p:nvPr/>
        </p:nvPicPr>
        <p:blipFill>
          <a:blip r:embed="rId7" cstate="print"/>
          <a:srcRect l="1548" t="15068" r="-1548" b="-758"/>
          <a:stretch>
            <a:fillRect/>
          </a:stretch>
        </p:blipFill>
        <p:spPr>
          <a:xfrm>
            <a:off x="6208395" y="980440"/>
            <a:ext cx="2725420" cy="179832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7" name="Picture 4" descr="C:\Users\olga\Desktop\Screenshot_20210918-153126_WhatsApp (1)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33" t="10031" r="4571" b="61363"/>
          <a:stretch>
            <a:fillRect/>
          </a:stretch>
        </p:blipFill>
        <p:spPr bwMode="auto">
          <a:xfrm>
            <a:off x="4572000" y="3504565"/>
            <a:ext cx="1982470" cy="1859280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08912" cy="5976664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стажировки</a:t>
            </a:r>
            <a:br>
              <a:rPr lang="ru-RU" sz="20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«Опыт реализации технологий обеспечивающих развитие игровой деятельности на культурном содержании пяти образовательных областей в первой младшей группе детского сада (с 2-3 лет)».</a:t>
            </a:r>
            <a:b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600" dirty="0">
                <a:solidFill>
                  <a:schemeClr val="tx1"/>
                </a:solidFill>
              </a:rPr>
            </a:br>
            <a:br>
              <a:rPr lang="ru-RU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br>
              <a:rPr lang="ru-RU" sz="3600" u="sn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7966" y="3286124"/>
            <a:ext cx="7704856" cy="17859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Цель программы</a:t>
            </a:r>
            <a:endParaRPr lang="ru-RU" sz="20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br>
              <a:rPr lang="ru-RU" sz="2000" b="1" u="sn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«Повышение проффессиональной компетенции стажёров через технологии игровой деятельности в первой младшей группе детского сада ( с 2-3 лет)». программы</a:t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Игра  является сквозным механизмом развития ребенка </a:t>
            </a:r>
            <a:br>
              <a:rPr lang="ru-RU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20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(пункт 2.7. ФГОС ДО), посредством которой реализуются содержание пяти образовательных областей. </a:t>
            </a:r>
            <a:endParaRPr lang="ru-RU" altLang="en-US" sz="20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Выноска-облако 3"/>
          <p:cNvSpPr/>
          <p:nvPr/>
        </p:nvSpPr>
        <p:spPr>
          <a:xfrm rot="21120000">
            <a:off x="457200" y="1701165"/>
            <a:ext cx="2389505" cy="1513840"/>
          </a:xfrm>
          <a:prstGeom prst="cloudCallou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5" name="Выноска-облако 4"/>
          <p:cNvSpPr/>
          <p:nvPr/>
        </p:nvSpPr>
        <p:spPr>
          <a:xfrm rot="240000">
            <a:off x="3239135" y="2493010"/>
            <a:ext cx="2633345" cy="1466850"/>
          </a:xfrm>
          <a:prstGeom prst="cloudCallou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6" name="Выноска-облако 5"/>
          <p:cNvSpPr/>
          <p:nvPr/>
        </p:nvSpPr>
        <p:spPr>
          <a:xfrm>
            <a:off x="6106795" y="1586230"/>
            <a:ext cx="2421890" cy="1408430"/>
          </a:xfrm>
          <a:prstGeom prst="cloudCallou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altLang="en-US"/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2571736" y="5301615"/>
            <a:ext cx="4500594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После трёх уже поздно?</a:t>
            </a:r>
            <a:endParaRPr lang="ru-RU" altLang="en-US" sz="28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3635375" y="2853055"/>
            <a:ext cx="193611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Развивающая </a:t>
            </a:r>
            <a:endParaRPr lang="ru-RU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среда</a:t>
            </a:r>
            <a:endParaRPr lang="ru-RU" altLang="en-US"/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538480" y="2132965"/>
            <a:ext cx="256159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Играющий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педагог </a:t>
            </a:r>
            <a:endParaRPr lang="ru-RU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algn="ctr"/>
            <a:endParaRPr lang="ru-RU" altLang="en-US"/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5893435" y="1989455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Родитель</a:t>
            </a:r>
            <a:endParaRPr lang="ru-RU" altLang="en-US"/>
          </a:p>
        </p:txBody>
      </p:sp>
      <p:pic>
        <p:nvPicPr>
          <p:cNvPr id="11" name="Picture 3" descr="C:\Users\User\Desktop\августовская конференция\depositphotos_209390376-stock-photo-man-sitting-question-mark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1" cstate="print"/>
          <a:srcRect l="23462" t="5561" r="32494" b="9649"/>
          <a:stretch>
            <a:fillRect/>
          </a:stretch>
        </p:blipFill>
        <p:spPr bwMode="auto">
          <a:xfrm>
            <a:off x="500034" y="3500438"/>
            <a:ext cx="1816086" cy="2783520"/>
          </a:xfrm>
          <a:prstGeom prst="rect">
            <a:avLst/>
          </a:prstGeom>
          <a:noFill/>
        </p:spPr>
      </p:pic>
      <p:pic>
        <p:nvPicPr>
          <p:cNvPr id="12" name="Picture 2" descr="C:\Users\User\Desktop\августовская конференция\2814ad26daad93068e8aa677c36c287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11869" r="16159"/>
          <a:stretch>
            <a:fillRect/>
          </a:stretch>
        </p:blipFill>
        <p:spPr bwMode="auto">
          <a:xfrm rot="420000">
            <a:off x="6510020" y="3011805"/>
            <a:ext cx="1501775" cy="2356485"/>
          </a:xfrm>
          <a:prstGeom prst="rect">
            <a:avLst/>
          </a:prstGeom>
          <a:noFill/>
        </p:spPr>
      </p:pic>
      <p:pic>
        <p:nvPicPr>
          <p:cNvPr id="13" name="Picture 3" descr="C:\Users\User\Desktop\августовская конференция\depositphotos_209390376-stock-photo-man-sitting-question-mark.jpg"/>
          <p:cNvPicPr>
            <a:picLocks noChangeAspect="1" noChangeArrowheads="1"/>
          </p:cNvPicPr>
          <p:nvPr/>
        </p:nvPicPr>
        <p:blipFill>
          <a:blip r:embed="rId1" cstate="print"/>
          <a:srcRect l="23462" t="5561" r="32494" b="9649"/>
          <a:stretch>
            <a:fillRect/>
          </a:stretch>
        </p:blipFill>
        <p:spPr bwMode="auto">
          <a:xfrm rot="20708234">
            <a:off x="3662356" y="3865880"/>
            <a:ext cx="785818" cy="14293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995" y="405130"/>
            <a:ext cx="8291195" cy="5097780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>
            <a:normAutofit fontScale="90000"/>
          </a:bodyPr>
          <a:lstStyle>
            <a:defPPr>
              <a:defRPr lang="ru-RU">
                <a:solidFill>
                  <a:schemeClr val="dk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ctr">
              <a:buNone/>
            </a:pPr>
            <a:r>
              <a:rPr lang="ru-RU" sz="222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2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программы стажировки</a:t>
            </a:r>
            <a:r>
              <a:rPr lang="ru-RU" sz="222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2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ctr">
              <a:buNone/>
            </a:pPr>
            <a:r>
              <a:rPr lang="ru-RU" sz="2800" b="1" dirty="0" smtClean="0"/>
              <a:t> </a:t>
            </a:r>
            <a:endParaRPr lang="ru-RU" sz="2800" b="1" dirty="0" smtClean="0"/>
          </a:p>
          <a:p>
            <a:pPr lvl="0"/>
            <a:r>
              <a:rPr lang="ru-RU" sz="22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условия для творческого, профессионального общения и погружения стажеров в проблемы  игры,  развития игровой деятельности, интеграции  игры  и образовательных задач</a:t>
            </a:r>
            <a:endParaRPr lang="ru-RU" sz="22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2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Минимизировать профессиональные затруднения в организации образовательной развивающей среды как условия развития игровой деятельности с учетом особенностей раннего возраста.</a:t>
            </a:r>
            <a:endParaRPr lang="ru-RU" sz="22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22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представление стажеров о  понятии «играющий педагог» разработать совместно со стажерами инструментарий «играющего педагога».</a:t>
            </a:r>
            <a:endParaRPr lang="ru-RU" sz="22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приобретению опыта по вовлечению родительской общности в образовательный процесс. </a:t>
            </a:r>
            <a:endParaRPr lang="ru-RU" sz="222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 algn="ctr">
              <a:buNone/>
            </a:pPr>
            <a:endParaRPr lang="ru-RU" sz="222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1"/>
            <a:ext cx="8329642" cy="642941"/>
          </a:xfrm>
        </p:spPr>
        <p:txBody>
          <a:bodyPr>
            <a:normAutofit/>
          </a:bodyPr>
          <a:lstStyle/>
          <a:p>
            <a:r>
              <a:rPr lang="ru-RU" sz="18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 модуль: «Исследование стажерами условий для возникновения детской игры»</a:t>
            </a:r>
            <a:endParaRPr lang="ru-RU" altLang="en-US" sz="2220" b="1" i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500034" y="785794"/>
            <a:ext cx="8229600" cy="20002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Деловая игра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«Дискуссионные качели»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Разработка оценочных карт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Презентации работы стажерских групп</a:t>
            </a: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Творческое задание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: создать  продукт  для  игры,  поделиться 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лайфхаками</a:t>
            </a:r>
            <a:endParaRPr lang="ru-RU" sz="1800" dirty="0" err="1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Образовательный продукт</a:t>
            </a: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: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оценочные карты для экспертизы РППС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Рефлексивный анализ оценка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Технология «Мухомор», Дневник стажера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endParaRPr lang="ru-RU" altLang="en-US" sz="2000" dirty="0"/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642910" y="2836487"/>
            <a:ext cx="62150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 модуль: «Погружение в игровую деятельность»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3133904"/>
            <a:ext cx="842968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Обсуждение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World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café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» ключевых ориентиров режиссерской игры, понятия«играющий педагог»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Стажерская проба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«Создание сюжета игры с включением заданной образовательной задачи».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Мастер – класс.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Презентация картотеки сюжетов.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Помогатор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»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Разработка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инструментария «играющего педагога».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Презентация работы стажерских групп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«Рынок мнений»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Образовательный продукт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: варианты сюжетов режиссерской игры с интегрированными когнитивными задачами. Варианты  инструментария «играющего-педагога»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Рефлексивный контроль и  оценка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Самооценка стажеров, технология ПМИ   Дневник стажера.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20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br>
              <a:rPr lang="ru-RU" sz="20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r>
              <a:rPr lang="ru-RU" sz="200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 модуль: «Образовательный процесс по-новому. Вовлечение родителей в реализацию образовательных задач»</a:t>
            </a:r>
            <a:br>
              <a:rPr lang="ru-RU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</a:br>
            <a:endParaRPr lang="ru-RU" altLang="en-US" dirty="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ru-RU" altLang="en-US" sz="1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Дискуссия</a:t>
            </a:r>
            <a:r>
              <a:rPr lang="ru-RU" alt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 «Современные родители»</a:t>
            </a:r>
            <a:endParaRPr lang="ru-RU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Ролевая игра</a:t>
            </a:r>
            <a:r>
              <a:rPr lang="ru-RU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«Родительское собрание» </a:t>
            </a:r>
            <a:endParaRPr lang="ru-RU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</a:t>
            </a:r>
            <a:r>
              <a:rPr lang="ru-RU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собственного опыта взаимодействия с родителями.</a:t>
            </a:r>
            <a:endParaRPr lang="ru-RU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Деловая  игра</a:t>
            </a:r>
            <a:r>
              <a:rPr lang="ru-RU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«Рынок мнений», проектирование моделей взаимодействия с родительским сообществом.</a:t>
            </a:r>
            <a:endParaRPr lang="ru-RU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стажерами «Кодекса </a:t>
            </a:r>
            <a:r>
              <a:rPr lang="ru-RU" alt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</a:t>
            </a:r>
            <a:r>
              <a:rPr lang="ru-RU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общения»  педагог - родитель, родитель-педагог. (работа в группах)</a:t>
            </a:r>
            <a:endParaRPr lang="ru-RU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Образовательный продукт:</a:t>
            </a:r>
            <a:r>
              <a:rPr lang="ru-RU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Методическая карта «Кодекс </a:t>
            </a:r>
            <a:r>
              <a:rPr lang="ru-RU" alt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</a:t>
            </a:r>
            <a:r>
              <a:rPr lang="ru-RU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общения». </a:t>
            </a:r>
            <a:endParaRPr lang="ru-RU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Рефлексивный контроль и оценка. </a:t>
            </a:r>
            <a:r>
              <a:rPr lang="ru-RU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 результатов работы групп. Дневник стажера. Обмен мнениями, впечатлениями, выводы предложения, прогнозирование участников стажировки.</a:t>
            </a:r>
            <a:endParaRPr lang="ru-RU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Рефлексия «Цепочка – пожеланий» </a:t>
            </a:r>
            <a:endParaRPr lang="ru-RU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20" b="1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Способы оценки результатов стажировки.</a:t>
            </a:r>
            <a:endParaRPr lang="ru-RU" altLang="en-US" sz="2220" b="1" i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457200" y="1800225"/>
            <a:ext cx="8229600" cy="4326255"/>
          </a:xfrm>
        </p:spPr>
        <p:txBody>
          <a:bodyPr/>
          <a:lstStyle/>
          <a:p>
            <a:pPr marL="0" indent="0">
              <a:buNone/>
            </a:pPr>
            <a:r>
              <a:rPr lang="ru-RU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Внешняя оценка результатов </a:t>
            </a:r>
            <a:r>
              <a:rPr lang="ru-RU" alt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стажировки. </a:t>
            </a:r>
            <a:endParaRPr lang="ru-RU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Отзывы о результатах освоения программы стажировки (анкетирование)</a:t>
            </a:r>
            <a:endParaRPr lang="ru-RU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Открытое </a:t>
            </a:r>
            <a:r>
              <a:rPr lang="ru-RU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Internet</a:t>
            </a:r>
            <a:r>
              <a:rPr lang="ru-RU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голосование</a:t>
            </a:r>
            <a:endParaRPr lang="ru-RU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20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Оценка профессиональных действий стажеров</a:t>
            </a:r>
            <a:endParaRPr lang="ru-RU" altLang="en-US" sz="20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>
              <a:buNone/>
            </a:pPr>
            <a:endParaRPr lang="ru-RU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Самооценивание</a:t>
            </a:r>
            <a:r>
              <a:rPr lang="ru-RU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стажерами собственных результатов.</a:t>
            </a:r>
            <a:endParaRPr lang="ru-RU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Заполнения рефлексивных карт в дневнике стажера.</a:t>
            </a:r>
            <a:endParaRPr lang="ru-RU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 algn="ctr">
              <a:buNone/>
            </a:pPr>
            <a:r>
              <a:rPr lang="ru-RU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Спасибо за внимание! </a:t>
            </a:r>
            <a:endParaRPr lang="ru-RU" b="1" i="1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 algn="ctr">
              <a:buNone/>
            </a:pPr>
            <a:r>
              <a:rPr lang="ru-RU" b="1" i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Мы будем рады видеть Вас в нашем   дошкольном учреждении!</a:t>
            </a:r>
            <a:endParaRPr lang="ru-RU" b="1" i="1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 marL="0" indent="0" algn="ctr">
              <a:buNone/>
            </a:pPr>
            <a:endParaRPr lang="ru-RU" altLang="en-US"/>
          </a:p>
          <a:p>
            <a:pPr marL="0" indent="0" algn="ctr">
              <a:buNone/>
            </a:pPr>
            <a:endParaRPr lang="ru-RU" altLang="en-US"/>
          </a:p>
          <a:p>
            <a:pPr marL="0" indent="0" algn="ctr">
              <a:buNone/>
            </a:pPr>
            <a:endParaRPr lang="ru-RU" altLang="en-US"/>
          </a:p>
          <a:p>
            <a:pPr marL="0" indent="0" algn="ctr">
              <a:buNone/>
            </a:pPr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borzdyko.olga@mail.ru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ru-RU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Этап №3</a:t>
            </a:r>
            <a:endParaRPr lang="ru-RU" altLang="en-US" sz="3200" b="1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0000"/>
          </a:bodyPr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развития игровой деятельности дошкольника воспитателю ежедневно несколько раз в день необходимо демонстрировать детям игру, соответствующую возрасту детей. Важно, чтобы педагог демонстрировал игру со всей ее спецификой, показывая разнообразные игровые действия и яркое ролевое поведение.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Демонстрируя игру, педагог может «вкладывать» в нее содержание из одной или нескольких образовательных областей. Это один из вариантов реализации технологии поддержки и развития игры дошкольника на культурном содержании пяти образовательных областей.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Вам необходимо придумать и продемонстрировать (или рассказать идею) возрастосообразную игру для детей 4 лет на культурном содержании образовательной области физическое развитие.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Сделайте краткое устное пояснение: какое развивающее воздействие на игровую деятельность дошкольника оказывает продемонстрированная Вами игра (или рассказанная Вами идея игры) и какое культурное содержание было вложено в игру.</a:t>
            </a:r>
            <a:endParaRPr lang="ru-RU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5463</Words>
  <Application>WPS Presentation</Application>
  <PresentationFormat>Экран (4:3)</PresentationFormat>
  <Paragraphs>135</Paragraphs>
  <Slides>14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2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Тема Office</vt:lpstr>
      <vt:lpstr>                  Конкурс ПЕДАГОГИЧЕСКИХ РАБОТНИКОВ, ВЛАДЕЮЩИХ ТЕХНОЛОГИЯМИ РАБОТЫ С ДЕТЬМИ, СООТВЕТСТВУЮЩИМИ ТРЕБОВАНИЯМ ФГОС ДОШКОЛЬНОГО ОБРАЗОВАНИЯ                                 </vt:lpstr>
      <vt:lpstr>Технологии обеспечивающие развитие игровой деятельности на культурном содержании пяти образовательных областей в первой младшей группе детского сада (с 2-3 лет). </vt:lpstr>
      <vt:lpstr> Технология  организации  развивающей  среды (карты наблюдения)   </vt:lpstr>
      <vt:lpstr>Технология  организации  развивающей  среды  </vt:lpstr>
      <vt:lpstr>Технология «Играющий педагог» («Помогатор», «Кодекс поведения играющего педагога»)</vt:lpstr>
      <vt:lpstr>Технология  «Современные родители» (онлайн+ офлайн.)  </vt:lpstr>
      <vt:lpstr> Тема стажировки  «Опыт реализации технологий обеспечивающих развитие игровой деятельности на культурном содержании пяти образовательных областей в первой младшей группе детского сада (с 2-3 лет)».    </vt:lpstr>
      <vt:lpstr> Игра  является сквозным механизмом развития ребенка  (пункт 2.7. ФГОС ДО), посредством которой реализуются содержание пяти образовательных областей. </vt:lpstr>
      <vt:lpstr>PowerPoint 演示文稿</vt:lpstr>
      <vt:lpstr>1 модуль: «Исследование стажерами условий для возникновения детской игры»</vt:lpstr>
      <vt:lpstr>  3 модуль: «Образовательный процесс по-новому. Вовлечение родителей в реализацию образовательных задач» </vt:lpstr>
      <vt:lpstr>Способы оценки результатов стажировки.</vt:lpstr>
      <vt:lpstr>PowerPoint 演示文稿</vt:lpstr>
      <vt:lpstr>Этап №3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Авторская программа стажировки  по проблемам реализации технологий, обеспечивающих развитие дошкольников в игровой деятельности на культурном содержании пяти образовательных областей  Борздыко Ольга Ивановна</dc:title>
  <dc:creator>olga</dc:creator>
  <cp:lastModifiedBy>olga</cp:lastModifiedBy>
  <cp:revision>47</cp:revision>
  <dcterms:created xsi:type="dcterms:W3CDTF">2021-10-10T07:51:00Z</dcterms:created>
  <dcterms:modified xsi:type="dcterms:W3CDTF">2021-12-07T02:46:55Z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3DDF732598984D28A130FE49AF0D27FF</vt:lpwstr>
  </property>
  <property fmtid="{D5CDD505-2E9C-101B-9397-08002B2CF9AE}" pid="3" name="KSOProductBuildVer">
    <vt:lpwstr>1049-11.2.0.10382</vt:lpwstr>
  </property>
</Properties>
</file>