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9"/>
  </p:notesMasterIdLst>
  <p:sldIdLst>
    <p:sldId id="320" r:id="rId2"/>
    <p:sldId id="342" r:id="rId3"/>
    <p:sldId id="356" r:id="rId4"/>
    <p:sldId id="346" r:id="rId5"/>
    <p:sldId id="343" r:id="rId6"/>
    <p:sldId id="335" r:id="rId7"/>
    <p:sldId id="347" r:id="rId8"/>
    <p:sldId id="348" r:id="rId9"/>
    <p:sldId id="351" r:id="rId10"/>
    <p:sldId id="350" r:id="rId11"/>
    <p:sldId id="352" r:id="rId12"/>
    <p:sldId id="353" r:id="rId13"/>
    <p:sldId id="354" r:id="rId14"/>
    <p:sldId id="357" r:id="rId15"/>
    <p:sldId id="323" r:id="rId16"/>
    <p:sldId id="261" r:id="rId17"/>
    <p:sldId id="34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E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436" autoAdjust="0"/>
  </p:normalViewPr>
  <p:slideViewPr>
    <p:cSldViewPr>
      <p:cViewPr>
        <p:scale>
          <a:sx n="70" d="100"/>
          <a:sy n="70" d="100"/>
        </p:scale>
        <p:origin x="-1810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147476-34A6-4DA0-AAB4-9A70E49A2258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FF7F57-A08A-4A86-8C84-03A26B7B8F8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6354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FF7F57-A08A-4A86-8C84-03A26B7B8F84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FF7F57-A08A-4A86-8C84-03A26B7B8F84}" type="slidenum">
              <a:rPr lang="ru-RU" smtClean="0"/>
              <a:pPr/>
              <a:t>16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25.11.2025</a:t>
            </a:fld>
            <a:endParaRPr lang="ru-RU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User\Мои документы\Мои рисунки\Рисунок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-180528" y="0"/>
            <a:ext cx="93245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7030A0"/>
                </a:solidFill>
              </a:rPr>
              <a:t>«</a:t>
            </a:r>
            <a:r>
              <a:rPr lang="ru-RU" sz="4400" b="1" dirty="0" err="1" smtClean="0">
                <a:solidFill>
                  <a:srgbClr val="7030A0"/>
                </a:solidFill>
              </a:rPr>
              <a:t>Изонить</a:t>
            </a:r>
            <a:r>
              <a:rPr lang="ru-RU" sz="4400" b="1" dirty="0" smtClean="0">
                <a:solidFill>
                  <a:srgbClr val="7030A0"/>
                </a:solidFill>
              </a:rPr>
              <a:t>», как эффективное средство трудового воспитания детей и подростков.</a:t>
            </a:r>
            <a:endParaRPr lang="ru-RU" sz="4400" dirty="0">
              <a:solidFill>
                <a:srgbClr val="7030A0"/>
              </a:solidFill>
            </a:endParaRPr>
          </a:p>
        </p:txBody>
      </p:sp>
      <p:pic>
        <p:nvPicPr>
          <p:cNvPr id="6" name="Picture 1" descr="H:\IMG_2400.JPG"/>
          <p:cNvPicPr>
            <a:picLocks noChangeAspect="1" noChangeArrowheads="1"/>
          </p:cNvPicPr>
          <p:nvPr/>
        </p:nvPicPr>
        <p:blipFill>
          <a:blip r:embed="rId4" cstate="print"/>
          <a:srcRect l="17499" t="23466" r="11832" b="18174"/>
          <a:stretch>
            <a:fillRect/>
          </a:stretch>
        </p:blipFill>
        <p:spPr bwMode="auto">
          <a:xfrm>
            <a:off x="611560" y="2100328"/>
            <a:ext cx="3600400" cy="4757672"/>
          </a:xfrm>
          <a:prstGeom prst="rect">
            <a:avLst/>
          </a:prstGeom>
          <a:noFill/>
          <a:ln w="3175">
            <a:solidFill>
              <a:srgbClr val="7030A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Мои документы\Мои рисунки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</p:pic>
      <p:pic>
        <p:nvPicPr>
          <p:cNvPr id="3" name="Рисунок 2" descr="C:\Users\User\SkyDrive\Изображения\Пленка\BRAVO6 - WIN_20150321_18011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" r="17765"/>
          <a:stretch>
            <a:fillRect/>
          </a:stretch>
        </p:blipFill>
        <p:spPr bwMode="auto">
          <a:xfrm rot="5400000">
            <a:off x="-1035839" y="3107517"/>
            <a:ext cx="4786322" cy="271464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</p:pic>
      <p:pic>
        <p:nvPicPr>
          <p:cNvPr id="4" name="Рисунок 3" descr="1 (276x393, 35Kb)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2143116"/>
            <a:ext cx="2928926" cy="4714884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5" name="Picture 2" descr="https://img1.liveinternet.ru/images/foto/c/9/apps/2/695/2695935_izoni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-1"/>
            <a:ext cx="4608512" cy="696711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568952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hnschrift Light SemiCondensed" pitchFamily="34" charset="0"/>
                <a:ea typeface="Times New Roman" pitchFamily="18" charset="0"/>
              </a:rPr>
              <a:t>Цель </a:t>
            </a: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hnschrift Light SemiCondensed" pitchFamily="34" charset="0"/>
              </a:rPr>
              <a:t>: формирование трудовых  умений и навыков  работы, необходимых для успешной социально-трудовой адаптации и  дальнейшей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hnschrift Light SemiCondensed" pitchFamily="34" charset="0"/>
              </a:rPr>
              <a:t>интеграции в современном обще</a:t>
            </a:r>
            <a:r>
              <a:rPr lang="ru-RU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hnschrift Light SemiCondensed" pitchFamily="34" charset="0"/>
              </a:rPr>
              <a:t>стве.</a:t>
            </a:r>
            <a:endParaRPr lang="ru-RU" sz="3200" dirty="0">
              <a:latin typeface="Bahnschrift Light SemiCondensed" pitchFamily="34" charset="0"/>
            </a:endParaRPr>
          </a:p>
        </p:txBody>
      </p:sp>
      <p:pic>
        <p:nvPicPr>
          <p:cNvPr id="3" name="Picture 1" descr="H:\IMG_79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2554153"/>
            <a:ext cx="2689904" cy="4303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:\IMG_79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4190418" cy="5993904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</p:pic>
      <p:pic>
        <p:nvPicPr>
          <p:cNvPr id="3" name="Picture 1" descr="H:\IMG_79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5064" y="1412776"/>
            <a:ext cx="4388936" cy="3528392"/>
          </a:xfrm>
          <a:prstGeom prst="rect">
            <a:avLst/>
          </a:prstGeom>
          <a:noFill/>
          <a:ln w="76200">
            <a:solidFill>
              <a:schemeClr val="tx2">
                <a:lumMod val="75000"/>
              </a:schemeClr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4716016" y="260648"/>
            <a:ext cx="44279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</a:t>
            </a:r>
            <a:r>
              <a:rPr lang="ru-RU" sz="5400" b="1" dirty="0" err="1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Изонить</a:t>
            </a:r>
            <a:r>
              <a:rPr lang="ru-RU" sz="54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»</a:t>
            </a:r>
            <a:endParaRPr lang="ru-RU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Мои документы\Мои рисунки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</p:pic>
      <p:pic>
        <p:nvPicPr>
          <p:cNvPr id="3" name="Picture 2" descr="H:\IMG_79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0"/>
            <a:ext cx="4392488" cy="685800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</p:pic>
      <p:pic>
        <p:nvPicPr>
          <p:cNvPr id="4" name="Picture 2" descr="H:\IMG_795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99603" y="0"/>
            <a:ext cx="4744397" cy="6858000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58326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Times New Roman" pitchFamily="18" charset="0"/>
              </a:rPr>
              <a:t>Основные приёмы</a:t>
            </a:r>
            <a:r>
              <a:rPr lang="en-US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Times New Roman" pitchFamily="18" charset="0"/>
              </a:rPr>
              <a:t>:</a:t>
            </a:r>
            <a:endParaRPr lang="ru-RU" sz="36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Times New Roman" pitchFamily="18" charset="0"/>
            </a:endParaRPr>
          </a:p>
          <a:p>
            <a:endParaRPr lang="ru-RU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196752"/>
            <a:ext cx="81369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02060"/>
                </a:solidFill>
              </a:rPr>
              <a:t>заполнение угла;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02060"/>
                </a:solidFill>
              </a:rPr>
              <a:t> заполнение окружности; 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02060"/>
                </a:solidFill>
              </a:rPr>
              <a:t>моделирование окружности, заполнение спирали, дуги. 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99330" name="Picture 2" descr="https://dom-knig.com/page_images/11/d739594aa8fd51a796c404aba2e637c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49080"/>
            <a:ext cx="3514725" cy="2228850"/>
          </a:xfrm>
          <a:prstGeom prst="rect">
            <a:avLst/>
          </a:prstGeom>
          <a:noFill/>
        </p:spPr>
      </p:pic>
      <p:pic>
        <p:nvPicPr>
          <p:cNvPr id="99332" name="Picture 4" descr="https://ds02.infourok.ru/uploads/ex/0a74/00016a03-d6646236/hello_html_7097e75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3212976"/>
            <a:ext cx="3064244" cy="3001807"/>
          </a:xfrm>
          <a:prstGeom prst="rect">
            <a:avLst/>
          </a:prstGeom>
          <a:noFill/>
        </p:spPr>
      </p:pic>
      <p:pic>
        <p:nvPicPr>
          <p:cNvPr id="99336" name="Picture 8" descr="https://lh5.googleusercontent.com/-FuIg1YPtWAM/TWoDRyOrbzI/AAAAAAAAAz4/Fsj-1xZZvGc/s1600/%25D0%25A0%25D0%25B8%25D1%2581%25D1%2583%25D0%25BD%25D0%25BE%25D0%25BA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0300" y="3501008"/>
            <a:ext cx="2933700" cy="2952751"/>
          </a:xfrm>
          <a:prstGeom prst="rect">
            <a:avLst/>
          </a:prstGeom>
          <a:noFill/>
        </p:spPr>
      </p:pic>
      <p:pic>
        <p:nvPicPr>
          <p:cNvPr id="99338" name="Picture 10" descr="https://ds05.infourok.ru/uploads/ex/0f6a/00015b71-3e4e5aa2/640/img6.jpg"/>
          <p:cNvPicPr>
            <a:picLocks noChangeAspect="1" noChangeArrowheads="1"/>
          </p:cNvPicPr>
          <p:nvPr/>
        </p:nvPicPr>
        <p:blipFill>
          <a:blip r:embed="rId5" cstate="print"/>
          <a:srcRect l="21655" t="9588" r="8652" b="36863"/>
          <a:stretch>
            <a:fillRect/>
          </a:stretch>
        </p:blipFill>
        <p:spPr bwMode="auto">
          <a:xfrm>
            <a:off x="5687616" y="0"/>
            <a:ext cx="3456384" cy="19918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2_PANA\P1020986.JPG"/>
          <p:cNvPicPr/>
          <p:nvPr/>
        </p:nvPicPr>
        <p:blipFill>
          <a:blip r:embed="rId2" cstate="print"/>
          <a:srcRect t="10870"/>
          <a:stretch>
            <a:fillRect/>
          </a:stretch>
        </p:blipFill>
        <p:spPr bwMode="auto">
          <a:xfrm>
            <a:off x="395536" y="548680"/>
            <a:ext cx="8352928" cy="5760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1329720"/>
            <a:ext cx="871296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Теоретическая часть: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 знакомство с историей и материалами, правилами безопасности труда при работе с острыми предметами (игла, шило, ножницы).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haroni" pitchFamily="2" charset="-79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Практическая часть: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haroni" pitchFamily="2" charset="-79"/>
              </a:rPr>
              <a:t> отработка базовых приемов (работа с углом, окружностью), выполнение сначала простейших, а затем более сложных рисунков и композиций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 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0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4000" b="1" dirty="0" smtClean="0">
                <a:solidFill>
                  <a:srgbClr val="7030A0"/>
                </a:solidFill>
                <a:latin typeface="Calibri" pitchFamily="34" charset="0"/>
                <a:ea typeface="Times New Roman" pitchFamily="18" charset="0"/>
                <a:cs typeface="Aharoni" pitchFamily="2" charset="-79"/>
              </a:rPr>
              <a:t>Методика включает поэтапное освоение: </a:t>
            </a:r>
            <a:endParaRPr lang="ru-RU" sz="1400" b="1" dirty="0" smtClean="0">
              <a:solidFill>
                <a:srgbClr val="7030A0"/>
              </a:solidFill>
              <a:latin typeface="Arial" pitchFamily="34" charset="0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3" descr="F:\ФОТО\IMG-20251123-WA00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196752"/>
            <a:ext cx="3435846" cy="4581128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</p:pic>
      <p:pic>
        <p:nvPicPr>
          <p:cNvPr id="4" name="Picture 2" descr="F:\ФОТО\IMG-20251123-WA0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4932040" cy="68580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ФОТО\IMG-20251123-WA0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0"/>
            <a:ext cx="5002020" cy="68580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7" name="Picture 3" descr="F:\ФОТО\IMG-20251123-WA00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pic>
        <p:nvPicPr>
          <p:cNvPr id="72708" name="Picture 4" descr="F:\ФОТО\IMG-20251123-WA00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196752"/>
            <a:ext cx="3489852" cy="4653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F:\ФОТО\IMG-20251123-WA0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</p:spPr>
      </p:pic>
      <p:pic>
        <p:nvPicPr>
          <p:cNvPr id="73731" name="Picture 3" descr="F:\ФОТО\IMG-20251123-WA0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956725"/>
            <a:ext cx="3615866" cy="48211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F:\ФОТО\WhatsApp Image 2025-11-23 at 20.14.25_6fde06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146043"/>
            <a:ext cx="4283968" cy="5711957"/>
          </a:xfrm>
          <a:prstGeom prst="rect">
            <a:avLst/>
          </a:prstGeom>
          <a:noFill/>
        </p:spPr>
      </p:pic>
      <p:pic>
        <p:nvPicPr>
          <p:cNvPr id="74755" name="Picture 3" descr="F:\ФОТО\WhatsApp Image 2025-11-23 at 20.15.45_c592550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4248472" cy="6378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429" y="2060848"/>
            <a:ext cx="4945063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820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H="1">
            <a:off x="0" y="0"/>
            <a:ext cx="9468544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Самостоятельный труд</a:t>
            </a:r>
            <a:r>
              <a:rPr lang="en-US" sz="4000" b="1" dirty="0" smtClean="0">
                <a:ln w="12700">
                  <a:solidFill>
                    <a:srgbClr val="7030A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:</a:t>
            </a:r>
            <a:endParaRPr lang="ru-RU" sz="4000" b="1" dirty="0" smtClean="0">
              <a:ln w="12700">
                <a:solidFill>
                  <a:srgbClr val="7030A0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endParaRPr lang="ru-RU" sz="4000" b="1" dirty="0" smtClean="0">
              <a:ln w="12700">
                <a:solidFill>
                  <a:srgbClr val="7030A0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умение ориентироваться в задании</a:t>
            </a:r>
            <a:r>
              <a:rPr lang="en-US" sz="320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планировать ход предстоящей работы</a:t>
            </a:r>
            <a:r>
              <a:rPr lang="en-US" sz="320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осуществлять текущий и заключительный </a:t>
            </a:r>
          </a:p>
          <a:p>
            <a:r>
              <a:rPr lang="ru-RU" sz="3200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самоконтроль.</a:t>
            </a:r>
          </a:p>
          <a:p>
            <a:pPr algn="ctr"/>
            <a:endParaRPr lang="en-US" sz="4000" b="1" dirty="0" smtClean="0">
              <a:ln w="12700">
                <a:solidFill>
                  <a:srgbClr val="002060"/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2800" dirty="0">
              <a:ln>
                <a:solidFill>
                  <a:srgbClr val="002060"/>
                </a:solidFill>
              </a:ln>
              <a:solidFill>
                <a:srgbClr val="002060"/>
              </a:solidFill>
            </a:endParaRPr>
          </a:p>
        </p:txBody>
      </p:sp>
      <p:pic>
        <p:nvPicPr>
          <p:cNvPr id="87042" name="Picture 2" descr="C:\Users\Семён\Documents\фенанортлдо54к4ке6\IMG_20190319_153649.jpg"/>
          <p:cNvPicPr>
            <a:picLocks noChangeAspect="1" noChangeArrowheads="1"/>
          </p:cNvPicPr>
          <p:nvPr/>
        </p:nvPicPr>
        <p:blipFill>
          <a:blip r:embed="rId2" cstate="print"/>
          <a:srcRect l="36225" r="16526" b="34250"/>
          <a:stretch>
            <a:fillRect/>
          </a:stretch>
        </p:blipFill>
        <p:spPr bwMode="auto">
          <a:xfrm>
            <a:off x="4211960" y="2852936"/>
            <a:ext cx="3975503" cy="4005064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4" name="Picture 1" descr="C:\Users\Семён\Desktop\!!!резерв\Фото\Фото работ\IMG_79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501008"/>
            <a:ext cx="2112227" cy="29888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-1" y="-285776"/>
            <a:ext cx="9144001" cy="7489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endParaRPr kumimoji="0" lang="en-US" sz="3200" b="1" i="0" u="none" strike="noStrike" cap="none" normalizeH="0" baseline="3000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32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Диагностическая</a:t>
            </a:r>
            <a:r>
              <a:rPr kumimoji="0" lang="ru-RU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карта «Оценка результатов освоения техники «</a:t>
            </a:r>
            <a:r>
              <a:rPr kumimoji="0" lang="ru-RU" sz="3200" b="1" i="0" u="none" strike="noStrike" cap="none" normalizeH="0" baseline="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изонить</a:t>
            </a:r>
            <a:r>
              <a:rPr kumimoji="0" lang="ru-RU" sz="32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».</a:t>
            </a:r>
            <a:r>
              <a:rPr kumimoji="0" lang="ru-RU" sz="32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imes New Roman" pitchFamily="18" charset="0"/>
              </a:rPr>
              <a:t> </a:t>
            </a:r>
            <a:endParaRPr kumimoji="0" lang="en-US" sz="3200" b="0" i="0" u="none" strike="noStrike" cap="none" normalizeH="0" baseline="3000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2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Критерии-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584450" algn="l"/>
              </a:tabLst>
            </a:pPr>
            <a:r>
              <a:rPr kumimoji="0" lang="ru-RU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Знание основных геометрических понятий и базовых форм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Заполнение угла, овала, круга, спирали.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Высокий уровень – делает самостоятельно, 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Средний уровень – делает с помощью педагога или товарищей, 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Низкий уровень – не может сделать.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II. </a:t>
            </a:r>
            <a:r>
              <a:rPr kumimoji="0" lang="ru-RU" sz="1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Умение создавать изделия, пользуясь инструкционными картами и схемами.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Высокий уровень – делает самостоятельно, 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Средний уровень – делает с помощью педагога или товарищей,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Низкий уровень – не может сделать.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III. </a:t>
            </a:r>
            <a:r>
              <a:rPr kumimoji="0" lang="ru-RU" sz="1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Когнитивное развитие.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Высокий уровень – почти полное совпадение контура с протянутыми нитями;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Средний уровень – имеются небольшие отклонения от контура (несколько миллиметров) по одну сторону образца;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Низкий уровень – значительные отклонения от намеченного контура как в одну, так и в другую сторону.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IV. </a:t>
            </a:r>
            <a:r>
              <a:rPr kumimoji="0" lang="ru-RU" sz="1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Творческое развитие: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	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Высокий уровень – работы отличаются ярко выраженной  индивидуальностью; 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Средний уровень – работы выполнены по образцу, соответствуют общему уровню возрастной группы;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- Низкий уровень – явные диспропорции, нарушение цветовой гаммы.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V. </a:t>
            </a:r>
            <a:r>
              <a:rPr kumimoji="0" lang="ru-RU" sz="1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Формирование культуры труда и совершенствование трудовы</a:t>
            </a:r>
            <a:r>
              <a:rPr kumimoji="0" lang="ru-RU" sz="16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х </a:t>
            </a:r>
            <a:r>
              <a:rPr kumimoji="0" lang="ru-RU" sz="1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навыков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• Оцениваются умения: 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– организовать свое рабочее место, 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– рационально использовать необходимые материалы, 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– аккуратность выполнения работы.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58445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\Мои документы\Мои рисунки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9087" y="54563"/>
            <a:ext cx="9296400" cy="6858000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-252536" y="1556792"/>
            <a:ext cx="72008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i="1" dirty="0">
              <a:ln w="18000">
                <a:solidFill>
                  <a:srgbClr val="7030A0"/>
                </a:solidFill>
                <a:prstDash val="solid"/>
                <a:miter lim="800000"/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-396552" y="1556791"/>
            <a:ext cx="648072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baseline="30000" dirty="0" smtClean="0">
                <a:cs typeface="Times New Roman" pitchFamily="18" charset="0"/>
              </a:rPr>
              <a:t> </a:t>
            </a:r>
            <a:r>
              <a:rPr lang="ru-RU" sz="8000" i="1" dirty="0" smtClean="0">
                <a:ln w="18000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</a:t>
            </a:r>
            <a:r>
              <a:rPr lang="ru-RU" sz="7200" i="1" dirty="0" smtClean="0">
                <a:ln w="18000">
                  <a:solidFill>
                    <a:srgbClr val="7030A0"/>
                  </a:solidFill>
                  <a:prstDash val="solid"/>
                  <a:miter lim="800000"/>
                </a:ln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за внимание!</a:t>
            </a:r>
            <a:endParaRPr lang="ru-RU" sz="8000" i="1" dirty="0">
              <a:ln w="18000">
                <a:solidFill>
                  <a:srgbClr val="7030A0"/>
                </a:solidFill>
                <a:prstDash val="solid"/>
                <a:miter lim="800000"/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1623</TotalTime>
  <Words>116</Words>
  <Application>Microsoft Office PowerPoint</Application>
  <PresentationFormat>Экран (4:3)</PresentationFormat>
  <Paragraphs>33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Слет Молодых</cp:lastModifiedBy>
  <cp:revision>159</cp:revision>
  <dcterms:modified xsi:type="dcterms:W3CDTF">2025-11-25T15:32:08Z</dcterms:modified>
</cp:coreProperties>
</file>