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85" r:id="rId2"/>
    <p:sldId id="318" r:id="rId3"/>
    <p:sldId id="304" r:id="rId4"/>
    <p:sldId id="319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67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E2F7E-A340-4984-A874-D60A4FDBC6A0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0E779D-28FC-494A-8BA2-61B28ABDE7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987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85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918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6764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603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8539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5721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558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5665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061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711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969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8605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031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975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1441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3406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8804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8E9585-53FF-409E-B8CC-3355749CAF26}" type="datetimeFigureOut">
              <a:rPr lang="ru-RU" smtClean="0"/>
              <a:t>22.12.2025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764B6A0-271D-44D5-BD58-B4E90B523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5351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1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13.png"/><Relationship Id="rId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3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13.png"/><Relationship Id="rId9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3.png"/><Relationship Id="rId7" Type="http://schemas.openxmlformats.org/officeDocument/2006/relationships/image" Target="../media/image3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3.png"/><Relationship Id="rId9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23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13.png"/><Relationship Id="rId9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8.jpe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9.jpe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1.png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1.png"/><Relationship Id="rId4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1.png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1.png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1.png"/><Relationship Id="rId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>
            <a:extLst>
              <a:ext uri="{FF2B5EF4-FFF2-40B4-BE49-F238E27FC236}">
                <a16:creationId xmlns:a16="http://schemas.microsoft.com/office/drawing/2014/main" id="{897957D8-C54B-4F26-949B-FE5C0B74FA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233955" cy="692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561BAF27-DE69-48EB-9143-7D39A0AAC3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431" y="813529"/>
            <a:ext cx="5275433" cy="422577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sz="3200" dirty="0"/>
          </a:p>
          <a:p>
            <a:pPr marL="0" indent="0" algn="ctr">
              <a:buNone/>
            </a:pPr>
            <a:r>
              <a:rPr lang="ru-RU" sz="3900" b="1" dirty="0"/>
              <a:t>Формы и методы работы с картой на уроке географии как эффективное условие повышение качества образования</a:t>
            </a:r>
          </a:p>
          <a:p>
            <a:endParaRPr lang="ru-RU" dirty="0"/>
          </a:p>
        </p:txBody>
      </p:sp>
      <p:pic>
        <p:nvPicPr>
          <p:cNvPr id="9" name="Объект 4">
            <a:extLst>
              <a:ext uri="{FF2B5EF4-FFF2-40B4-BE49-F238E27FC236}">
                <a16:creationId xmlns:a16="http://schemas.microsoft.com/office/drawing/2014/main" id="{358DBFC2-38F4-4932-A0C5-047D93A7E7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6977" y="1316115"/>
            <a:ext cx="5840735" cy="4225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Объект 6">
            <a:extLst>
              <a:ext uri="{FF2B5EF4-FFF2-40B4-BE49-F238E27FC236}">
                <a16:creationId xmlns:a16="http://schemas.microsoft.com/office/drawing/2014/main" id="{0CC1BD17-047B-4555-B595-3A65F9DEA9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789562">
            <a:off x="10492530" y="2057614"/>
            <a:ext cx="471616" cy="63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330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512C9C-43E1-4485-92F2-8899B81FC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Picture background">
            <a:extLst>
              <a:ext uri="{FF2B5EF4-FFF2-40B4-BE49-F238E27FC236}">
                <a16:creationId xmlns:a16="http://schemas.microsoft.com/office/drawing/2014/main" id="{89D4EC0E-8DAC-4347-BD6F-7A74EA70CF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233955" cy="692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31896263-A0D8-48EE-AF92-13B67AC516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5795" y="453721"/>
            <a:ext cx="5601610" cy="5601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C733C38-271A-449C-A2F7-F043B2ACFEF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527" y="2592327"/>
            <a:ext cx="4911247" cy="29030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3627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9349896"/>
              </p:ext>
            </p:extLst>
          </p:nvPr>
        </p:nvGraphicFramePr>
        <p:xfrm>
          <a:off x="4853856" y="480296"/>
          <a:ext cx="7199387" cy="60158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7577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5601810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1205911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3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Использование карт в школе 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2175552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Задачи: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14350" indent="-514350" algn="l">
                        <a:buAutoNum type="arabicPeriod"/>
                      </a:pPr>
                      <a:r>
                        <a:rPr lang="ru-RU" sz="3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способствовать изучению физической и экономической географии;</a:t>
                      </a:r>
                    </a:p>
                    <a:p>
                      <a:pPr marL="0" indent="0" algn="l">
                        <a:buNone/>
                      </a:pPr>
                      <a:endParaRPr lang="ru-RU" sz="3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2634340"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/>
                        <a:t>2.   </a:t>
                      </a:r>
                      <a:r>
                        <a:rPr lang="ru-RU" sz="3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формировать картографические навыки, закладывать начала картографической грамоты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27177"/>
                  </a:ext>
                </a:extLst>
              </a:tr>
            </a:tbl>
          </a:graphicData>
        </a:graphic>
      </p:graphicFrame>
      <p:pic>
        <p:nvPicPr>
          <p:cNvPr id="14" name="Объект 6">
            <a:extLst>
              <a:ext uri="{FF2B5EF4-FFF2-40B4-BE49-F238E27FC236}">
                <a16:creationId xmlns:a16="http://schemas.microsoft.com/office/drawing/2014/main" id="{D4ACA468-99BE-48C8-8F48-376112D806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68677">
            <a:off x="1271414" y="2363912"/>
            <a:ext cx="440474" cy="589955"/>
          </a:xfrm>
          <a:prstGeom prst="rect">
            <a:avLst/>
          </a:prstGeom>
        </p:spPr>
      </p:pic>
      <p:pic>
        <p:nvPicPr>
          <p:cNvPr id="15" name="Объект 4">
            <a:extLst>
              <a:ext uri="{FF2B5EF4-FFF2-40B4-BE49-F238E27FC236}">
                <a16:creationId xmlns:a16="http://schemas.microsoft.com/office/drawing/2014/main" id="{D16B25CC-748B-4020-A5F8-0A11D5F6674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92" y="480295"/>
            <a:ext cx="4075614" cy="2948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8DC7FC2-B9BF-4D74-AF6A-3C99DA69B60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65" y="3728344"/>
            <a:ext cx="4151631" cy="2767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3044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007" y="351366"/>
            <a:ext cx="3718455" cy="1371600"/>
          </a:xfrm>
        </p:spPr>
        <p:txBody>
          <a:bodyPr>
            <a:normAutofit/>
          </a:bodyPr>
          <a:lstStyle/>
          <a:p>
            <a:r>
              <a:rPr lang="ru-RU" sz="4000" b="1" dirty="0"/>
              <a:t>Европейский Север 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00877" y="248574"/>
          <a:ext cx="7199387" cy="5667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019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5292368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118960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Прием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«Живая география», «Контур»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1020932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Задача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Определить субъект РФ в составе Европейского Севера </a:t>
                      </a:r>
                      <a:r>
                        <a:rPr lang="ru-RU" sz="2800" b="0" dirty="0"/>
                        <a:t>(Мурманская область)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16765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«Визитная карточка»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27177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F542101-6D28-4CBE-AAA9-8E8FBF7F15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839" y="3764132"/>
            <a:ext cx="3576145" cy="2845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CBA1BB6-2257-429D-A122-1187E0E5C6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8555" y="2756610"/>
            <a:ext cx="4309174" cy="354245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13F352-1260-4992-A866-C6C98C4DB10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534" b="15599"/>
          <a:stretch/>
        </p:blipFill>
        <p:spPr>
          <a:xfrm>
            <a:off x="5474615" y="5731193"/>
            <a:ext cx="1025883" cy="706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472540A-D64A-45D2-92F9-41C7E598ED7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06004" y="4551764"/>
            <a:ext cx="3614276" cy="210551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3C1625E-FB15-427A-BD2F-B74687F9349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14156" y="4836637"/>
            <a:ext cx="709048" cy="576055"/>
          </a:xfrm>
          <a:prstGeom prst="rect">
            <a:avLst/>
          </a:prstGeom>
        </p:spPr>
      </p:pic>
      <p:pic>
        <p:nvPicPr>
          <p:cNvPr id="11" name="Объект 8">
            <a:extLst>
              <a:ext uri="{FF2B5EF4-FFF2-40B4-BE49-F238E27FC236}">
                <a16:creationId xmlns:a16="http://schemas.microsoft.com/office/drawing/2014/main" id="{F8DEC564-6616-48BE-B9F4-6EAD9C03857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08413" y="2663525"/>
            <a:ext cx="2292025" cy="2105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2" descr="https://uploads-foxford-ru.ngcdn.ru/uploads/tinymce_file/file/165205/6f8cc4bafaf735c6.png">
            <a:extLst>
              <a:ext uri="{FF2B5EF4-FFF2-40B4-BE49-F238E27FC236}">
                <a16:creationId xmlns:a16="http://schemas.microsoft.com/office/drawing/2014/main" id="{38FCA510-3D1E-4B4B-892B-49DDC61710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2892" y="2074332"/>
            <a:ext cx="4124827" cy="4441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Объект 6">
            <a:extLst>
              <a:ext uri="{FF2B5EF4-FFF2-40B4-BE49-F238E27FC236}">
                <a16:creationId xmlns:a16="http://schemas.microsoft.com/office/drawing/2014/main" id="{D4ACA468-99BE-48C8-8F48-376112D8066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68677">
            <a:off x="2230202" y="1960120"/>
            <a:ext cx="440474" cy="58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981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007" y="351366"/>
            <a:ext cx="3718455" cy="1371600"/>
          </a:xfrm>
        </p:spPr>
        <p:txBody>
          <a:bodyPr>
            <a:normAutofit/>
          </a:bodyPr>
          <a:lstStyle/>
          <a:p>
            <a:r>
              <a:rPr lang="ru-RU" sz="4000" b="1" dirty="0"/>
              <a:t>Европейский Север 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7837387"/>
              </p:ext>
            </p:extLst>
          </p:nvPr>
        </p:nvGraphicFramePr>
        <p:xfrm>
          <a:off x="4900877" y="248574"/>
          <a:ext cx="7199387" cy="5545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019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5292368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118960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Прием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«Живая география», «Контур»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118073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Задача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Определить субъект РФ в составе Европейского Севера </a:t>
                      </a:r>
                      <a:r>
                        <a:rPr lang="ru-RU" sz="2400" b="0" dirty="0"/>
                        <a:t>(Архангельская область, Ненецкий АО)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16765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«Визитная карточка»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27177"/>
                  </a:ext>
                </a:extLst>
              </a:tr>
            </a:tbl>
          </a:graphicData>
        </a:graphic>
      </p:graphicFrame>
      <p:pic>
        <p:nvPicPr>
          <p:cNvPr id="13" name="Picture 2" descr="https://uploads-foxford-ru.ngcdn.ru/uploads/tinymce_file/file/165205/6f8cc4bafaf735c6.png">
            <a:extLst>
              <a:ext uri="{FF2B5EF4-FFF2-40B4-BE49-F238E27FC236}">
                <a16:creationId xmlns:a16="http://schemas.microsoft.com/office/drawing/2014/main" id="{38FCA510-3D1E-4B4B-892B-49DDC61710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2892" y="2074332"/>
            <a:ext cx="4124827" cy="4441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Объект 6">
            <a:extLst>
              <a:ext uri="{FF2B5EF4-FFF2-40B4-BE49-F238E27FC236}">
                <a16:creationId xmlns:a16="http://schemas.microsoft.com/office/drawing/2014/main" id="{D4ACA468-99BE-48C8-8F48-376112D806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68677">
            <a:off x="2230202" y="1960120"/>
            <a:ext cx="440474" cy="589955"/>
          </a:xfrm>
          <a:prstGeom prst="rect">
            <a:avLst/>
          </a:prstGeom>
        </p:spPr>
      </p:pic>
      <p:pic>
        <p:nvPicPr>
          <p:cNvPr id="15" name="Объект 8">
            <a:extLst>
              <a:ext uri="{FF2B5EF4-FFF2-40B4-BE49-F238E27FC236}">
                <a16:creationId xmlns:a16="http://schemas.microsoft.com/office/drawing/2014/main" id="{B2D4F856-C514-4698-BF68-5338188A4BC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0877" y="2773604"/>
            <a:ext cx="7210507" cy="4042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8A16A17-7C13-4FE0-A045-BD93EE8A099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8628" y="4323425"/>
            <a:ext cx="634754" cy="78234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9523B21-2482-4BF4-A697-5604376CA9C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4218">
            <a:off x="7980938" y="2777744"/>
            <a:ext cx="1077356" cy="1202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A20C7B2-CD4D-495E-AFB9-81D93EFFCEC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1545" y="4207133"/>
            <a:ext cx="833288" cy="847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5DB3A19-63DE-49D8-98EC-E3DF1F4B578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8628" y="3762259"/>
            <a:ext cx="1485438" cy="561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B7D1146-3BF7-4259-946C-9696B58580C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7499" y="5054995"/>
            <a:ext cx="1535879" cy="537408"/>
          </a:xfrm>
          <a:prstGeom prst="rect">
            <a:avLst/>
          </a:prstGeom>
        </p:spPr>
      </p:pic>
      <p:sp>
        <p:nvSpPr>
          <p:cNvPr id="3" name="Стрелка: вправо 2">
            <a:extLst>
              <a:ext uri="{FF2B5EF4-FFF2-40B4-BE49-F238E27FC236}">
                <a16:creationId xmlns:a16="http://schemas.microsoft.com/office/drawing/2014/main" id="{88B54CD8-CD31-48DD-B040-AA615D9AD1B9}"/>
              </a:ext>
            </a:extLst>
          </p:cNvPr>
          <p:cNvSpPr/>
          <p:nvPr/>
        </p:nvSpPr>
        <p:spPr>
          <a:xfrm rot="7618645">
            <a:off x="6124507" y="4155786"/>
            <a:ext cx="978408" cy="3408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020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007" y="351366"/>
            <a:ext cx="3718455" cy="1371600"/>
          </a:xfrm>
        </p:spPr>
        <p:txBody>
          <a:bodyPr>
            <a:normAutofit/>
          </a:bodyPr>
          <a:lstStyle/>
          <a:p>
            <a:r>
              <a:rPr lang="ru-RU" sz="4000" b="1" dirty="0"/>
              <a:t>Европейский Север 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77966"/>
              </p:ext>
            </p:extLst>
          </p:nvPr>
        </p:nvGraphicFramePr>
        <p:xfrm>
          <a:off x="4900877" y="248574"/>
          <a:ext cx="7199387" cy="5545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019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5292368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118960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Прием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«Живая география», «Контур»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118073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Задача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Определить субъект РФ в составе Европейского Севера </a:t>
                      </a:r>
                      <a:r>
                        <a:rPr lang="ru-RU" sz="2400" b="0" dirty="0"/>
                        <a:t>(Республика Коми)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16765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«Визитная карточка»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«Легкие Европейского Севера» – так называют республику за количество деревьев на ее территории: лес занимает 73% площади региона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27177"/>
                  </a:ext>
                </a:extLst>
              </a:tr>
            </a:tbl>
          </a:graphicData>
        </a:graphic>
      </p:graphicFrame>
      <p:pic>
        <p:nvPicPr>
          <p:cNvPr id="13" name="Picture 2" descr="https://uploads-foxford-ru.ngcdn.ru/uploads/tinymce_file/file/165205/6f8cc4bafaf735c6.png">
            <a:extLst>
              <a:ext uri="{FF2B5EF4-FFF2-40B4-BE49-F238E27FC236}">
                <a16:creationId xmlns:a16="http://schemas.microsoft.com/office/drawing/2014/main" id="{38FCA510-3D1E-4B4B-892B-49DDC61710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2892" y="2074332"/>
            <a:ext cx="4124827" cy="4441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Объект 6">
            <a:extLst>
              <a:ext uri="{FF2B5EF4-FFF2-40B4-BE49-F238E27FC236}">
                <a16:creationId xmlns:a16="http://schemas.microsoft.com/office/drawing/2014/main" id="{D4ACA468-99BE-48C8-8F48-376112D806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68677">
            <a:off x="2230202" y="1960120"/>
            <a:ext cx="440474" cy="589955"/>
          </a:xfrm>
          <a:prstGeom prst="rect">
            <a:avLst/>
          </a:prstGeom>
        </p:spPr>
      </p:pic>
      <p:pic>
        <p:nvPicPr>
          <p:cNvPr id="23" name="Picture 4" descr="Picture background">
            <a:extLst>
              <a:ext uri="{FF2B5EF4-FFF2-40B4-BE49-F238E27FC236}">
                <a16:creationId xmlns:a16="http://schemas.microsoft.com/office/drawing/2014/main" id="{8F8506B0-BBFD-4590-A805-048544818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06495" y="4182887"/>
            <a:ext cx="1032563" cy="1257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1165397F-D290-4048-B041-57E82373EBD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3631" y="4239876"/>
            <a:ext cx="1192864" cy="1104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Объект 4">
            <a:extLst>
              <a:ext uri="{FF2B5EF4-FFF2-40B4-BE49-F238E27FC236}">
                <a16:creationId xmlns:a16="http://schemas.microsoft.com/office/drawing/2014/main" id="{8D1AD1F6-E692-4DDC-B631-72A28C668BC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250" y="3461485"/>
            <a:ext cx="2196700" cy="2227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AFDCA700-E2C6-46F0-A2A4-1157F0C1B56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00878" y="5319258"/>
            <a:ext cx="7154949" cy="1691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ED8F4C14-07E0-41E5-9A68-7826856B0B7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7344" y="4182887"/>
            <a:ext cx="3140701" cy="1479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6756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007" y="351366"/>
            <a:ext cx="3718455" cy="1371600"/>
          </a:xfrm>
        </p:spPr>
        <p:txBody>
          <a:bodyPr>
            <a:normAutofit/>
          </a:bodyPr>
          <a:lstStyle/>
          <a:p>
            <a:r>
              <a:rPr lang="ru-RU" sz="4000" b="1" dirty="0"/>
              <a:t>Европейский Север 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2644747"/>
              </p:ext>
            </p:extLst>
          </p:nvPr>
        </p:nvGraphicFramePr>
        <p:xfrm>
          <a:off x="4900877" y="248574"/>
          <a:ext cx="7199387" cy="5537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019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5292368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118960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Прием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«Найди лишнее»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118073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Задача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Определить субъект РФ в составе Европейского Севера </a:t>
                      </a:r>
                      <a:r>
                        <a:rPr lang="ru-RU" sz="2400" b="0" dirty="0"/>
                        <a:t>(р. Карелия)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16765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«Визитная карточка»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rgbClr val="FF0000"/>
                          </a:solidFill>
                        </a:rPr>
                        <a:t>Найти лишнее и определи субъект РФ в составе Европейского Севера: </a:t>
                      </a:r>
                      <a:r>
                        <a:rPr lang="ru-RU" sz="2400" b="1" dirty="0">
                          <a:solidFill>
                            <a:schemeClr val="tx1"/>
                          </a:solidFill>
                        </a:rPr>
                        <a:t>Финляндия, петроглифы, озера, Архангельск, ледник, лес</a:t>
                      </a:r>
                      <a:r>
                        <a:rPr lang="ru-RU" sz="2400" b="1" dirty="0"/>
                        <a:t>.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27177"/>
                  </a:ext>
                </a:extLst>
              </a:tr>
            </a:tbl>
          </a:graphicData>
        </a:graphic>
      </p:graphicFrame>
      <p:pic>
        <p:nvPicPr>
          <p:cNvPr id="13" name="Picture 2" descr="https://uploads-foxford-ru.ngcdn.ru/uploads/tinymce_file/file/165205/6f8cc4bafaf735c6.png">
            <a:extLst>
              <a:ext uri="{FF2B5EF4-FFF2-40B4-BE49-F238E27FC236}">
                <a16:creationId xmlns:a16="http://schemas.microsoft.com/office/drawing/2014/main" id="{38FCA510-3D1E-4B4B-892B-49DDC61710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2892" y="2074332"/>
            <a:ext cx="4124827" cy="4441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Объект 6">
            <a:extLst>
              <a:ext uri="{FF2B5EF4-FFF2-40B4-BE49-F238E27FC236}">
                <a16:creationId xmlns:a16="http://schemas.microsoft.com/office/drawing/2014/main" id="{D4ACA468-99BE-48C8-8F48-376112D806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68677">
            <a:off x="2230202" y="1960120"/>
            <a:ext cx="440474" cy="58995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C7664A5-D3A6-4C85-8656-853E555D718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6911" y="4185715"/>
            <a:ext cx="1993353" cy="14950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7C7CC43-622D-4151-A227-DB512DD225D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5414" y="3766764"/>
            <a:ext cx="1657964" cy="2251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A2E1C01-F31F-4BA0-B6E5-63B853C35A2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0877" y="3429000"/>
            <a:ext cx="1907038" cy="721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9ED4D28-2E36-489F-8846-DD887AE4701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4900877" y="5388747"/>
            <a:ext cx="7199386" cy="1622010"/>
          </a:xfrm>
          <a:prstGeom prst="rect">
            <a:avLst/>
          </a:prstGeom>
        </p:spPr>
      </p:pic>
      <p:pic>
        <p:nvPicPr>
          <p:cNvPr id="18" name="Объект 5">
            <a:extLst>
              <a:ext uri="{FF2B5EF4-FFF2-40B4-BE49-F238E27FC236}">
                <a16:creationId xmlns:a16="http://schemas.microsoft.com/office/drawing/2014/main" id="{B62F5026-EECE-4F67-B5E3-07FCBB1D9C0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7915" y="3766764"/>
            <a:ext cx="3020264" cy="2019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9043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007" y="351366"/>
            <a:ext cx="3718455" cy="1371600"/>
          </a:xfrm>
        </p:spPr>
        <p:txBody>
          <a:bodyPr>
            <a:normAutofit/>
          </a:bodyPr>
          <a:lstStyle/>
          <a:p>
            <a:r>
              <a:rPr lang="ru-RU" sz="4000" b="1" dirty="0"/>
              <a:t>Европейский Север 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743212"/>
              </p:ext>
            </p:extLst>
          </p:nvPr>
        </p:nvGraphicFramePr>
        <p:xfrm>
          <a:off x="4900877" y="248574"/>
          <a:ext cx="7199387" cy="5545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019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5292368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118960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Прием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«Найди лишнее», «Контур»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118073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Задача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Определить субъект РФ в составе Европейского Севера </a:t>
                      </a:r>
                      <a:r>
                        <a:rPr lang="ru-RU" sz="2400" b="0" dirty="0"/>
                        <a:t>(Вологодская область)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16765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«Визитная карточка»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27177"/>
                  </a:ext>
                </a:extLst>
              </a:tr>
            </a:tbl>
          </a:graphicData>
        </a:graphic>
      </p:graphicFrame>
      <p:pic>
        <p:nvPicPr>
          <p:cNvPr id="13" name="Picture 2" descr="https://uploads-foxford-ru.ngcdn.ru/uploads/tinymce_file/file/165205/6f8cc4bafaf735c6.png">
            <a:extLst>
              <a:ext uri="{FF2B5EF4-FFF2-40B4-BE49-F238E27FC236}">
                <a16:creationId xmlns:a16="http://schemas.microsoft.com/office/drawing/2014/main" id="{38FCA510-3D1E-4B4B-892B-49DDC61710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2892" y="2074332"/>
            <a:ext cx="4124827" cy="4441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Объект 6">
            <a:extLst>
              <a:ext uri="{FF2B5EF4-FFF2-40B4-BE49-F238E27FC236}">
                <a16:creationId xmlns:a16="http://schemas.microsoft.com/office/drawing/2014/main" id="{D4ACA468-99BE-48C8-8F48-376112D806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68677">
            <a:off x="2230202" y="1960120"/>
            <a:ext cx="440474" cy="58995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0925D35-D7B0-495C-8D73-4FB5EC3E0B8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00876" y="3089244"/>
            <a:ext cx="1396751" cy="12957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47751EB-7F1C-45E8-9604-11146A1F84C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6079" y="2794089"/>
            <a:ext cx="881820" cy="12698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Объект 4">
            <a:extLst>
              <a:ext uri="{FF2B5EF4-FFF2-40B4-BE49-F238E27FC236}">
                <a16:creationId xmlns:a16="http://schemas.microsoft.com/office/drawing/2014/main" id="{34A06899-3380-4B6B-80F2-C5CEFF38C88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5974" y="3500991"/>
            <a:ext cx="5484087" cy="2847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ECB6B2B-2F5C-4486-987D-858F92A56B5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7665" y="2647765"/>
            <a:ext cx="1288770" cy="15255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A6FCF4FB-8926-4A1B-BCAC-E535CFED9F1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581" y="2659240"/>
            <a:ext cx="1433283" cy="12985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1435A55-1821-4494-A7F7-14FDB8DC333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45821" y="3017569"/>
            <a:ext cx="905910" cy="1191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41A4F21E-2FE7-497B-9F9A-ED1346344533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3740" y="4384995"/>
            <a:ext cx="1172844" cy="1172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91A2687-35FB-4B62-9561-A18A839AF9A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0876" y="5785227"/>
            <a:ext cx="7291123" cy="123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618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007" y="351366"/>
            <a:ext cx="3718455" cy="1371600"/>
          </a:xfrm>
        </p:spPr>
        <p:txBody>
          <a:bodyPr>
            <a:normAutofit/>
          </a:bodyPr>
          <a:lstStyle/>
          <a:p>
            <a:r>
              <a:rPr lang="ru-RU" sz="4000" b="1" dirty="0"/>
              <a:t>Европейский Север 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2384086"/>
              </p:ext>
            </p:extLst>
          </p:nvPr>
        </p:nvGraphicFramePr>
        <p:xfrm>
          <a:off x="4900877" y="248574"/>
          <a:ext cx="7199387" cy="6200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7019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5292368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1329920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Прием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Географический диктант («Ручеек»)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132892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Задача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/>
                        <a:t>Подведение итогов урока по теме «Европейский Север». Повторение номенклатуры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54127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/>
                        <a:t>Всё, что называешь- показывай на карте, все что показываешь – называй!</a:t>
                      </a:r>
                      <a:br>
                        <a:rPr lang="ru-RU" sz="2800" dirty="0"/>
                      </a:br>
                      <a:endParaRPr lang="ru-RU" sz="2800" dirty="0"/>
                    </a:p>
                    <a:p>
                      <a:pPr algn="ctr"/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27177"/>
                  </a:ext>
                </a:extLst>
              </a:tr>
            </a:tbl>
          </a:graphicData>
        </a:graphic>
      </p:graphicFrame>
      <p:pic>
        <p:nvPicPr>
          <p:cNvPr id="13" name="Picture 2" descr="https://uploads-foxford-ru.ngcdn.ru/uploads/tinymce_file/file/165205/6f8cc4bafaf735c6.png">
            <a:extLst>
              <a:ext uri="{FF2B5EF4-FFF2-40B4-BE49-F238E27FC236}">
                <a16:creationId xmlns:a16="http://schemas.microsoft.com/office/drawing/2014/main" id="{38FCA510-3D1E-4B4B-892B-49DDC61710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9720" y="2006692"/>
            <a:ext cx="4124827" cy="4441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Объект 6">
            <a:extLst>
              <a:ext uri="{FF2B5EF4-FFF2-40B4-BE49-F238E27FC236}">
                <a16:creationId xmlns:a16="http://schemas.microsoft.com/office/drawing/2014/main" id="{D4ACA468-99BE-48C8-8F48-376112D806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68677">
            <a:off x="2230202" y="1960120"/>
            <a:ext cx="440474" cy="58995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9D2468F-1D1B-474F-A7B8-E8AE26E8E2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42009" y="2947387"/>
            <a:ext cx="4786830" cy="3501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418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007" y="351366"/>
            <a:ext cx="3718455" cy="1371600"/>
          </a:xfrm>
        </p:spPr>
        <p:txBody>
          <a:bodyPr>
            <a:normAutofit/>
          </a:bodyPr>
          <a:lstStyle/>
          <a:p>
            <a:r>
              <a:rPr lang="ru-RU" sz="4000" b="1" dirty="0"/>
              <a:t>Европейский Север 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0260705"/>
              </p:ext>
            </p:extLst>
          </p:nvPr>
        </p:nvGraphicFramePr>
        <p:xfrm>
          <a:off x="4900877" y="248573"/>
          <a:ext cx="7199387" cy="6444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620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5459767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1739531"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  <a:p>
                      <a:pPr algn="ctr"/>
                      <a:r>
                        <a:rPr lang="ru-RU" sz="3200" dirty="0"/>
                        <a:t>Прием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Нанесение географических объектов на контурную карту Европейского Севера (или составление опорных конспектов)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945039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Задача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/>
                        <a:t>Выполнение работы с использованием необходимых карт атласа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75950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Итог работы с контурной картой: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осмысленное усвоение понятий, формирование глубоких знаний и их систематизация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27177"/>
                  </a:ext>
                </a:extLst>
              </a:tr>
            </a:tbl>
          </a:graphicData>
        </a:graphic>
      </p:graphicFrame>
      <p:pic>
        <p:nvPicPr>
          <p:cNvPr id="13" name="Picture 2" descr="https://uploads-foxford-ru.ngcdn.ru/uploads/tinymce_file/file/165205/6f8cc4bafaf735c6.png">
            <a:extLst>
              <a:ext uri="{FF2B5EF4-FFF2-40B4-BE49-F238E27FC236}">
                <a16:creationId xmlns:a16="http://schemas.microsoft.com/office/drawing/2014/main" id="{38FCA510-3D1E-4B4B-892B-49DDC61710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5820" y="2181355"/>
            <a:ext cx="4124827" cy="4441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Объект 6">
            <a:extLst>
              <a:ext uri="{FF2B5EF4-FFF2-40B4-BE49-F238E27FC236}">
                <a16:creationId xmlns:a16="http://schemas.microsoft.com/office/drawing/2014/main" id="{D4ACA468-99BE-48C8-8F48-376112D806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68677">
            <a:off x="2230202" y="1960120"/>
            <a:ext cx="440474" cy="58995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5598E87-55CF-43F4-B9FA-46DC8278DED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4381" y="3066702"/>
            <a:ext cx="4687410" cy="3469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6469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395" y="946496"/>
            <a:ext cx="3718455" cy="2716007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Географическая карта – элемент подготовки к ГИА (ОГЭ, ЕГЭ)</a:t>
            </a:r>
            <a:br>
              <a:rPr lang="ru-RU" sz="4000" b="1" dirty="0">
                <a:solidFill>
                  <a:srgbClr val="FF0000"/>
                </a:solidFill>
              </a:rPr>
            </a:br>
            <a:endParaRPr lang="ru-RU" sz="4000" b="1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9376416"/>
              </p:ext>
            </p:extLst>
          </p:nvPr>
        </p:nvGraphicFramePr>
        <p:xfrm>
          <a:off x="4900878" y="637430"/>
          <a:ext cx="7199387" cy="5806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9329">
                  <a:extLst>
                    <a:ext uri="{9D8B030D-6E8A-4147-A177-3AD203B41FA5}">
                      <a16:colId xmlns:a16="http://schemas.microsoft.com/office/drawing/2014/main" val="1455025175"/>
                    </a:ext>
                  </a:extLst>
                </a:gridCol>
                <a:gridCol w="4350058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</a:tblGrid>
              <a:tr h="594804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923573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 </a:t>
                      </a:r>
                    </a:p>
                    <a:p>
                      <a:pPr algn="ctr"/>
                      <a:r>
                        <a:rPr lang="ru-RU" sz="2400" dirty="0"/>
                        <a:t>Контролируемые требования к предметным результатам освоения основной образовательной программы </a:t>
                      </a:r>
                    </a:p>
                    <a:p>
                      <a:pPr algn="ctr"/>
                      <a:r>
                        <a:rPr lang="ru-RU" sz="32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в КИМ для ОГЭ большее внимание уделяется достижению требований, направленных на </a:t>
                      </a:r>
                      <a:r>
                        <a:rPr lang="ru-RU" sz="2400" b="1" dirty="0"/>
                        <a:t>практическое применение географических знаний и умений. </a:t>
                      </a:r>
                    </a:p>
                    <a:p>
                      <a:pPr algn="ctr"/>
                      <a:r>
                        <a:rPr lang="ru-RU" sz="2400" dirty="0"/>
                        <a:t>Также важной для ОГЭ является проверка сформированности </a:t>
                      </a:r>
                      <a:r>
                        <a:rPr lang="ru-RU" sz="2400" b="1" dirty="0"/>
                        <a:t>умений извлекать и анализировать </a:t>
                      </a:r>
                      <a:r>
                        <a:rPr lang="ru-RU" sz="2400" dirty="0"/>
                        <a:t>данные из различных источников географической информации (</a:t>
                      </a:r>
                      <a:r>
                        <a:rPr lang="ru-RU" sz="2400" b="1" dirty="0"/>
                        <a:t>карт атласов</a:t>
                      </a:r>
                      <a:r>
                        <a:rPr lang="ru-RU" sz="2400" dirty="0"/>
                        <a:t>, статистических материалов, диаграмм, текстов)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</a:tbl>
          </a:graphicData>
        </a:graphic>
      </p:graphicFrame>
      <p:pic>
        <p:nvPicPr>
          <p:cNvPr id="9" name="Объект 4">
            <a:extLst>
              <a:ext uri="{FF2B5EF4-FFF2-40B4-BE49-F238E27FC236}">
                <a16:creationId xmlns:a16="http://schemas.microsoft.com/office/drawing/2014/main" id="{59D561C0-15E6-40D8-BCF7-2BF6CCE6FF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686" y="3495609"/>
            <a:ext cx="4075614" cy="2948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A7D87E-DDD8-4AC1-8746-72606B765F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129" y="58729"/>
            <a:ext cx="1014090" cy="926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Объект 6">
            <a:extLst>
              <a:ext uri="{FF2B5EF4-FFF2-40B4-BE49-F238E27FC236}">
                <a16:creationId xmlns:a16="http://schemas.microsoft.com/office/drawing/2014/main" id="{9CA666CE-E3EB-4A9A-9E6E-FDD1381172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920845">
            <a:off x="775886" y="3198855"/>
            <a:ext cx="343663" cy="46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401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409" y="768384"/>
            <a:ext cx="3972947" cy="2584765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Административная карта России– элемент подготовки к ГИА (ОГЭ, ЕГЭ)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3200" b="1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860287"/>
              </p:ext>
            </p:extLst>
          </p:nvPr>
        </p:nvGraphicFramePr>
        <p:xfrm>
          <a:off x="5408587" y="217720"/>
          <a:ext cx="6641347" cy="65172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8947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  <a:gridCol w="4358936">
                  <a:extLst>
                    <a:ext uri="{9D8B030D-6E8A-4147-A177-3AD203B41FA5}">
                      <a16:colId xmlns:a16="http://schemas.microsoft.com/office/drawing/2014/main" val="2532756782"/>
                    </a:ext>
                  </a:extLst>
                </a:gridCol>
                <a:gridCol w="1343464">
                  <a:extLst>
                    <a:ext uri="{9D8B030D-6E8A-4147-A177-3AD203B41FA5}">
                      <a16:colId xmlns:a16="http://schemas.microsoft.com/office/drawing/2014/main" val="3127159431"/>
                    </a:ext>
                  </a:extLst>
                </a:gridCol>
              </a:tblGrid>
              <a:tr h="67222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Линия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Задание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Уровень сложности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2400799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 2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2000" dirty="0"/>
                        <a:t>Вставьте название государства на место пропуска. Одним из приграничных субъектов РФ является Республика Тыва, которая имеет выход к сухопутной Государственной границе РФ. </a:t>
                      </a:r>
                    </a:p>
                    <a:p>
                      <a:pPr algn="ctr"/>
                      <a:r>
                        <a:rPr lang="ru-RU" sz="2000" b="1" dirty="0"/>
                        <a:t>Ответ: МОНГОЛИЯ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Б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26508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2000" dirty="0"/>
                        <a:t>Расположите перечисленные регионы России по степени уменьшения коэффициента увлажнения на их территории, начиная с региона с наибольшим коэффициентом увлажнения. Запишите в таблицу получившуюся последовательность цифр. </a:t>
                      </a:r>
                    </a:p>
                    <a:p>
                      <a:pPr marL="0" indent="0" algn="ctr">
                        <a:buFont typeface="Arial"/>
                        <a:buNone/>
                      </a:pPr>
                      <a:r>
                        <a:rPr lang="ru-RU" sz="2000" dirty="0"/>
                        <a:t>1) Сахалинская область, 2) Курская область,  3) Волгоградская область. </a:t>
                      </a:r>
                    </a:p>
                    <a:p>
                      <a:pPr marL="0" indent="0" algn="ctr">
                        <a:buFont typeface="Arial"/>
                        <a:buNone/>
                      </a:pPr>
                      <a:r>
                        <a:rPr lang="ru-RU" sz="2000" b="1" dirty="0"/>
                        <a:t>Ответ: 123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П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0178678"/>
                  </a:ext>
                </a:extLst>
              </a:tr>
            </a:tbl>
          </a:graphicData>
        </a:graphic>
      </p:graphicFrame>
      <p:pic>
        <p:nvPicPr>
          <p:cNvPr id="9" name="Объект 4">
            <a:extLst>
              <a:ext uri="{FF2B5EF4-FFF2-40B4-BE49-F238E27FC236}">
                <a16:creationId xmlns:a16="http://schemas.microsoft.com/office/drawing/2014/main" id="{59D561C0-15E6-40D8-BCF7-2BF6CCE6FF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936" y="3369976"/>
            <a:ext cx="4608991" cy="3334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A7D87E-DDD8-4AC1-8746-72606B765F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026"/>
            <a:ext cx="1231703" cy="1125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Объект 6">
            <a:extLst>
              <a:ext uri="{FF2B5EF4-FFF2-40B4-BE49-F238E27FC236}">
                <a16:creationId xmlns:a16="http://schemas.microsoft.com/office/drawing/2014/main" id="{9CA666CE-E3EB-4A9A-9E6E-FDD1381172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920845">
            <a:off x="775886" y="3198855"/>
            <a:ext cx="343663" cy="46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4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409" y="768384"/>
            <a:ext cx="3972947" cy="2584765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Административная карта России– элемент подготовки к ГИА (ОГЭ, ЕГЭ)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3200" b="1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9575159"/>
              </p:ext>
            </p:extLst>
          </p:nvPr>
        </p:nvGraphicFramePr>
        <p:xfrm>
          <a:off x="5550653" y="176974"/>
          <a:ext cx="6641347" cy="6683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8947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  <a:gridCol w="4358936">
                  <a:extLst>
                    <a:ext uri="{9D8B030D-6E8A-4147-A177-3AD203B41FA5}">
                      <a16:colId xmlns:a16="http://schemas.microsoft.com/office/drawing/2014/main" val="2532756782"/>
                    </a:ext>
                  </a:extLst>
                </a:gridCol>
                <a:gridCol w="1343464">
                  <a:extLst>
                    <a:ext uri="{9D8B030D-6E8A-4147-A177-3AD203B41FA5}">
                      <a16:colId xmlns:a16="http://schemas.microsoft.com/office/drawing/2014/main" val="3127159431"/>
                    </a:ext>
                  </a:extLst>
                </a:gridCol>
              </a:tblGrid>
              <a:tr h="64864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Линия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Задание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Уровень сложности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186213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7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2400" dirty="0"/>
                        <a:t>Определите, у какой республики в составе РФ столица имеет географические координаты 56° с. ш. и 49° в. д. </a:t>
                      </a:r>
                      <a:r>
                        <a:rPr lang="ru-RU" sz="2400" b="1" dirty="0"/>
                        <a:t>(Казань).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2400" b="1" dirty="0"/>
                        <a:t>Ответ: республика Татарстан</a:t>
                      </a:r>
                    </a:p>
                    <a:p>
                      <a:pPr marL="0" indent="0" algn="ctr">
                        <a:buNone/>
                      </a:pP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П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326508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2400" dirty="0"/>
                        <a:t>Расположите регионы России в той последовательности, в которой их жители встречают Новый год. Запишите в таблицу получившуюся последовательность цифр.                                   1) Республика Татарстан; 2) Омская область; 3) Приморский край. </a:t>
                      </a:r>
                    </a:p>
                    <a:p>
                      <a:pPr algn="ctr"/>
                      <a:r>
                        <a:rPr lang="ru-RU" sz="2400" b="1" dirty="0"/>
                        <a:t>Ответ: 321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 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0178678"/>
                  </a:ext>
                </a:extLst>
              </a:tr>
            </a:tbl>
          </a:graphicData>
        </a:graphic>
      </p:graphicFrame>
      <p:pic>
        <p:nvPicPr>
          <p:cNvPr id="9" name="Объект 4">
            <a:extLst>
              <a:ext uri="{FF2B5EF4-FFF2-40B4-BE49-F238E27FC236}">
                <a16:creationId xmlns:a16="http://schemas.microsoft.com/office/drawing/2014/main" id="{59D561C0-15E6-40D8-BCF7-2BF6CCE6FF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04" y="3369927"/>
            <a:ext cx="4746133" cy="3433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A7D87E-DDD8-4AC1-8746-72606B765F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026"/>
            <a:ext cx="1231703" cy="1125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Объект 6">
            <a:extLst>
              <a:ext uri="{FF2B5EF4-FFF2-40B4-BE49-F238E27FC236}">
                <a16:creationId xmlns:a16="http://schemas.microsoft.com/office/drawing/2014/main" id="{9CA666CE-E3EB-4A9A-9E6E-FDD1381172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920845">
            <a:off x="775886" y="3198855"/>
            <a:ext cx="343663" cy="46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865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409" y="768384"/>
            <a:ext cx="3972947" cy="2584765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Административная карта России– элемент подготовки к ГИА (ОГЭ, ЕГЭ)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3200" b="1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2999648"/>
              </p:ext>
            </p:extLst>
          </p:nvPr>
        </p:nvGraphicFramePr>
        <p:xfrm>
          <a:off x="5550653" y="176976"/>
          <a:ext cx="6641347" cy="6626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8947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  <a:gridCol w="4358936">
                  <a:extLst>
                    <a:ext uri="{9D8B030D-6E8A-4147-A177-3AD203B41FA5}">
                      <a16:colId xmlns:a16="http://schemas.microsoft.com/office/drawing/2014/main" val="2532756782"/>
                    </a:ext>
                  </a:extLst>
                </a:gridCol>
                <a:gridCol w="1343464">
                  <a:extLst>
                    <a:ext uri="{9D8B030D-6E8A-4147-A177-3AD203B41FA5}">
                      <a16:colId xmlns:a16="http://schemas.microsoft.com/office/drawing/2014/main" val="3127159431"/>
                    </a:ext>
                  </a:extLst>
                </a:gridCol>
              </a:tblGrid>
              <a:tr h="82834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Линия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Задание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Уровень сложности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579842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20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/>
                        <a:t>Туристические фирмы разных регионов России разработали слоганы (рекламные лозунги) </a:t>
                      </a:r>
                      <a:r>
                        <a:rPr lang="ru-RU" sz="2000" dirty="0"/>
                        <a:t>для привлечения туристов в свои регионы. Установите соответствие между слоганом и регионом.</a:t>
                      </a:r>
                    </a:p>
                    <a:p>
                      <a:pPr algn="ctr"/>
                      <a:r>
                        <a:rPr lang="ru-RU" sz="2000" b="1" dirty="0"/>
                        <a:t> СЛОГАН  </a:t>
                      </a:r>
                    </a:p>
                    <a:p>
                      <a:pPr algn="ctr"/>
                      <a:r>
                        <a:rPr lang="ru-RU" sz="2000" dirty="0"/>
                        <a:t>А)  Приглашаем в край голубых озер и рек, в край белых ночей! Посетите памятники культуры Кижи и Валаам! </a:t>
                      </a:r>
                    </a:p>
                    <a:p>
                      <a:pPr algn="ctr"/>
                      <a:r>
                        <a:rPr lang="ru-RU" sz="2000" dirty="0"/>
                        <a:t>Б)  Посетите города-курорты нашего региона, по своему разнообразию и ценности минеральных вод и лечебной грязи не имеющие аналогов в Европе!</a:t>
                      </a:r>
                    </a:p>
                    <a:p>
                      <a:pPr algn="ctr"/>
                      <a:r>
                        <a:rPr lang="ru-RU" sz="2000" b="1" dirty="0"/>
                        <a:t>РЕГИОН: 1)Республика Карелия 2)Ставропольский край  3)Тюменская область 4)Самарская область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 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</a:tbl>
          </a:graphicData>
        </a:graphic>
      </p:graphicFrame>
      <p:pic>
        <p:nvPicPr>
          <p:cNvPr id="9" name="Объект 4">
            <a:extLst>
              <a:ext uri="{FF2B5EF4-FFF2-40B4-BE49-F238E27FC236}">
                <a16:creationId xmlns:a16="http://schemas.microsoft.com/office/drawing/2014/main" id="{59D561C0-15E6-40D8-BCF7-2BF6CCE6FF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04" y="3369927"/>
            <a:ext cx="4746133" cy="3433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A7D87E-DDD8-4AC1-8746-72606B765F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026"/>
            <a:ext cx="1231703" cy="1125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Объект 6">
            <a:extLst>
              <a:ext uri="{FF2B5EF4-FFF2-40B4-BE49-F238E27FC236}">
                <a16:creationId xmlns:a16="http://schemas.microsoft.com/office/drawing/2014/main" id="{9CA666CE-E3EB-4A9A-9E6E-FDD1381172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920845">
            <a:off x="775886" y="3198855"/>
            <a:ext cx="343663" cy="46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0310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409" y="768384"/>
            <a:ext cx="3972947" cy="2584765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Административная карта России– элемент подготовки к ГИА (ОГЭ, ЕГЭ)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3200" b="1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4984059"/>
              </p:ext>
            </p:extLst>
          </p:nvPr>
        </p:nvGraphicFramePr>
        <p:xfrm>
          <a:off x="5550653" y="176975"/>
          <a:ext cx="6641347" cy="6684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8947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  <a:gridCol w="4358936">
                  <a:extLst>
                    <a:ext uri="{9D8B030D-6E8A-4147-A177-3AD203B41FA5}">
                      <a16:colId xmlns:a16="http://schemas.microsoft.com/office/drawing/2014/main" val="2532756782"/>
                    </a:ext>
                  </a:extLst>
                </a:gridCol>
                <a:gridCol w="1343464">
                  <a:extLst>
                    <a:ext uri="{9D8B030D-6E8A-4147-A177-3AD203B41FA5}">
                      <a16:colId xmlns:a16="http://schemas.microsoft.com/office/drawing/2014/main" val="3127159431"/>
                    </a:ext>
                  </a:extLst>
                </a:gridCol>
              </a:tblGrid>
              <a:tr h="63099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Линия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Задание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Уровень сложности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339537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24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В каких двух из перечисленных регионов России средняя плотность населения наибольшая? Запишите в таблицу цифры, под которыми указаны эти регионы. </a:t>
                      </a:r>
                    </a:p>
                    <a:p>
                      <a:pPr algn="ctr"/>
                      <a:r>
                        <a:rPr lang="ru-RU" sz="2000" dirty="0"/>
                        <a:t>1) Краснодарский край</a:t>
                      </a:r>
                    </a:p>
                    <a:p>
                      <a:pPr algn="ctr"/>
                      <a:r>
                        <a:rPr lang="ru-RU" sz="2000" dirty="0"/>
                        <a:t> 2) Архангельская область </a:t>
                      </a:r>
                    </a:p>
                    <a:p>
                      <a:pPr algn="ctr"/>
                      <a:r>
                        <a:rPr lang="ru-RU" sz="2000" dirty="0"/>
                        <a:t>3) Мурманская область </a:t>
                      </a:r>
                    </a:p>
                    <a:p>
                      <a:pPr algn="ctr"/>
                      <a:r>
                        <a:rPr lang="ru-RU" sz="2000" dirty="0"/>
                        <a:t>4) Свердловская область </a:t>
                      </a:r>
                    </a:p>
                    <a:p>
                      <a:pPr algn="ctr"/>
                      <a:r>
                        <a:rPr lang="ru-RU" sz="2000" dirty="0"/>
                        <a:t>5) Республика Коми </a:t>
                      </a:r>
                    </a:p>
                    <a:p>
                      <a:pPr algn="ctr"/>
                      <a:r>
                        <a:rPr lang="ru-RU" sz="2000" b="1" dirty="0"/>
                        <a:t>Ответ: 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Б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  <a:tr h="2600409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2000" b="0" dirty="0"/>
                        <a:t>Расположите перечисленные ниже города в порядке увеличения в них численности населения. Запишите в таблицу получившуюся последовательность цифр.                       1) Ярославль 2) Екатеринбург                    3) Псков                                                 </a:t>
                      </a:r>
                      <a:r>
                        <a:rPr lang="ru-RU" sz="2000" b="1" dirty="0"/>
                        <a:t>Ответ: 312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 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0178678"/>
                  </a:ext>
                </a:extLst>
              </a:tr>
            </a:tbl>
          </a:graphicData>
        </a:graphic>
      </p:graphicFrame>
      <p:pic>
        <p:nvPicPr>
          <p:cNvPr id="9" name="Объект 4">
            <a:extLst>
              <a:ext uri="{FF2B5EF4-FFF2-40B4-BE49-F238E27FC236}">
                <a16:creationId xmlns:a16="http://schemas.microsoft.com/office/drawing/2014/main" id="{59D561C0-15E6-40D8-BCF7-2BF6CCE6FF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04" y="3369927"/>
            <a:ext cx="4746133" cy="3433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A7D87E-DDD8-4AC1-8746-72606B765F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026"/>
            <a:ext cx="1231703" cy="1125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Объект 6">
            <a:extLst>
              <a:ext uri="{FF2B5EF4-FFF2-40B4-BE49-F238E27FC236}">
                <a16:creationId xmlns:a16="http://schemas.microsoft.com/office/drawing/2014/main" id="{9CA666CE-E3EB-4A9A-9E6E-FDD1381172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920845">
            <a:off x="775886" y="3198855"/>
            <a:ext cx="343663" cy="46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499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Picture background">
            <a:extLst>
              <a:ext uri="{FF2B5EF4-FFF2-40B4-BE49-F238E27FC236}">
                <a16:creationId xmlns:a16="http://schemas.microsoft.com/office/drawing/2014/main" id="{34447ECF-DF91-4FE0-9E7E-C0FDCDCE91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366594" cy="708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53A26B-F0E3-48B8-A28D-B461E502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3409" y="768384"/>
            <a:ext cx="3972947" cy="2584765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Административная карта России– элемент подготовки к ГИА (ОГЭ, ЕГЭ)</a:t>
            </a:r>
            <a:br>
              <a:rPr lang="ru-RU" sz="3200" b="1" dirty="0">
                <a:solidFill>
                  <a:srgbClr val="FF0000"/>
                </a:solidFill>
              </a:rPr>
            </a:br>
            <a:endParaRPr lang="ru-RU" sz="3200" b="1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BA415505-1C26-4EA7-8D0B-0EF4898555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0324846"/>
              </p:ext>
            </p:extLst>
          </p:nvPr>
        </p:nvGraphicFramePr>
        <p:xfrm>
          <a:off x="5550653" y="176976"/>
          <a:ext cx="6641347" cy="6626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8947">
                  <a:extLst>
                    <a:ext uri="{9D8B030D-6E8A-4147-A177-3AD203B41FA5}">
                      <a16:colId xmlns:a16="http://schemas.microsoft.com/office/drawing/2014/main" val="2154959082"/>
                    </a:ext>
                  </a:extLst>
                </a:gridCol>
                <a:gridCol w="4358936">
                  <a:extLst>
                    <a:ext uri="{9D8B030D-6E8A-4147-A177-3AD203B41FA5}">
                      <a16:colId xmlns:a16="http://schemas.microsoft.com/office/drawing/2014/main" val="2532756782"/>
                    </a:ext>
                  </a:extLst>
                </a:gridCol>
                <a:gridCol w="1343464">
                  <a:extLst>
                    <a:ext uri="{9D8B030D-6E8A-4147-A177-3AD203B41FA5}">
                      <a16:colId xmlns:a16="http://schemas.microsoft.com/office/drawing/2014/main" val="3127159431"/>
                    </a:ext>
                  </a:extLst>
                </a:gridCol>
              </a:tblGrid>
              <a:tr h="82834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Линия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Задание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Уровень сложности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80004"/>
                  </a:ext>
                </a:extLst>
              </a:tr>
              <a:tr h="579842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/>
                        <a:t>26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В каких двух из перечисленных регионов России газодобывающая отрасль промышленности относится к основным отраслям хозяйства?</a:t>
                      </a:r>
                    </a:p>
                    <a:p>
                      <a:pPr algn="ctr"/>
                      <a:r>
                        <a:rPr lang="ru-RU" sz="2400" dirty="0"/>
                        <a:t> </a:t>
                      </a:r>
                      <a:r>
                        <a:rPr lang="ru-RU" sz="2400" b="1" dirty="0"/>
                        <a:t>Запишите в таблицу цифры, под которыми указаны эти регионы. </a:t>
                      </a:r>
                    </a:p>
                    <a:p>
                      <a:pPr algn="ctr"/>
                      <a:r>
                        <a:rPr lang="ru-RU" sz="2400" dirty="0"/>
                        <a:t>1) Ростовская область </a:t>
                      </a:r>
                    </a:p>
                    <a:p>
                      <a:pPr algn="ctr"/>
                      <a:r>
                        <a:rPr lang="ru-RU" sz="2400" dirty="0"/>
                        <a:t>2) Республика Карелия </a:t>
                      </a:r>
                    </a:p>
                    <a:p>
                      <a:pPr algn="ctr"/>
                      <a:r>
                        <a:rPr lang="ru-RU" sz="2400" dirty="0"/>
                        <a:t>3) Ямало-Ненецкий АО </a:t>
                      </a:r>
                    </a:p>
                    <a:p>
                      <a:pPr algn="ctr"/>
                      <a:r>
                        <a:rPr lang="ru-RU" sz="2400" dirty="0"/>
                        <a:t>4) Астраханская область </a:t>
                      </a:r>
                    </a:p>
                    <a:p>
                      <a:pPr algn="ctr"/>
                      <a:r>
                        <a:rPr lang="ru-RU" sz="2400" dirty="0"/>
                        <a:t>5) Ивановская область </a:t>
                      </a:r>
                    </a:p>
                    <a:p>
                      <a:pPr algn="ctr"/>
                      <a:r>
                        <a:rPr lang="ru-RU" sz="2400" b="1" dirty="0"/>
                        <a:t>Ответ: 34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 П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558422"/>
                  </a:ext>
                </a:extLst>
              </a:tr>
            </a:tbl>
          </a:graphicData>
        </a:graphic>
      </p:graphicFrame>
      <p:pic>
        <p:nvPicPr>
          <p:cNvPr id="9" name="Объект 4">
            <a:extLst>
              <a:ext uri="{FF2B5EF4-FFF2-40B4-BE49-F238E27FC236}">
                <a16:creationId xmlns:a16="http://schemas.microsoft.com/office/drawing/2014/main" id="{59D561C0-15E6-40D8-BCF7-2BF6CCE6FF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04" y="3369927"/>
            <a:ext cx="4746133" cy="3433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A7D87E-DDD8-4AC1-8746-72606B765F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026"/>
            <a:ext cx="1231703" cy="1125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Объект 6">
            <a:extLst>
              <a:ext uri="{FF2B5EF4-FFF2-40B4-BE49-F238E27FC236}">
                <a16:creationId xmlns:a16="http://schemas.microsoft.com/office/drawing/2014/main" id="{9CA666CE-E3EB-4A9A-9E6E-FDD1381172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920845">
            <a:off x="775886" y="3198855"/>
            <a:ext cx="343663" cy="46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766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512C9C-43E1-4485-92F2-8899B81FC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Picture background">
            <a:extLst>
              <a:ext uri="{FF2B5EF4-FFF2-40B4-BE49-F238E27FC236}">
                <a16:creationId xmlns:a16="http://schemas.microsoft.com/office/drawing/2014/main" id="{89D4EC0E-8DAC-4347-BD6F-7A74EA70CF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233955" cy="692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3C9BD8EA-CA44-47C8-AD03-C5139F08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4595" y="3348602"/>
            <a:ext cx="5003670" cy="2706729"/>
          </a:xfrm>
        </p:spPr>
        <p:txBody>
          <a:bodyPr>
            <a:noAutofit/>
          </a:bodyPr>
          <a:lstStyle/>
          <a:p>
            <a:r>
              <a:rPr lang="ru-RU" sz="2800" b="1" dirty="0"/>
              <a:t>Если в ходе урока у учителя или учащихся ни разу не возникла потребность обратиться к карте, то это был сколь угодно хороший урок, но не урок географии! 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31896263-A0D8-48EE-AF92-13B67AC516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5795" y="453721"/>
            <a:ext cx="5601610" cy="5601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C733C38-271A-449C-A2F7-F043B2ACFEF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060" y="520756"/>
            <a:ext cx="4286185" cy="2533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32991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1817</TotalTime>
  <Words>861</Words>
  <Application>Microsoft Office PowerPoint</Application>
  <PresentationFormat>Широкоэкранный</PresentationFormat>
  <Paragraphs>126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Garamond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Европейский Север </vt:lpstr>
      <vt:lpstr>Европейский Север </vt:lpstr>
      <vt:lpstr>Европейский Север </vt:lpstr>
      <vt:lpstr>Европейский Север </vt:lpstr>
      <vt:lpstr>Европейский Север </vt:lpstr>
      <vt:lpstr>Европейский Север </vt:lpstr>
      <vt:lpstr>Европейский Север </vt:lpstr>
      <vt:lpstr>Географическая карта – элемент подготовки к ГИА (ОГЭ, ЕГЭ) </vt:lpstr>
      <vt:lpstr>Административная карта России– элемент подготовки к ГИА (ОГЭ, ЕГЭ) </vt:lpstr>
      <vt:lpstr>Административная карта России– элемент подготовки к ГИА (ОГЭ, ЕГЭ) </vt:lpstr>
      <vt:lpstr>Административная карта России– элемент подготовки к ГИА (ОГЭ, ЕГЭ) </vt:lpstr>
      <vt:lpstr>Административная карта России– элемент подготовки к ГИА (ОГЭ, ЕГЭ) </vt:lpstr>
      <vt:lpstr>Административная карта России– элемент подготовки к ГИА (ОГЭ, ЕГЭ)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Артём Михеев</dc:creator>
  <cp:lastModifiedBy>Артём Михеев</cp:lastModifiedBy>
  <cp:revision>180</cp:revision>
  <dcterms:created xsi:type="dcterms:W3CDTF">2025-01-21T17:03:28Z</dcterms:created>
  <dcterms:modified xsi:type="dcterms:W3CDTF">2025-12-22T18:57:37Z</dcterms:modified>
</cp:coreProperties>
</file>