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1" r:id="rId6"/>
    <p:sldId id="265" r:id="rId7"/>
    <p:sldId id="266" r:id="rId8"/>
    <p:sldId id="268" r:id="rId9"/>
    <p:sldId id="270" r:id="rId10"/>
  </p:sldIdLst>
  <p:sldSz cx="12192000" cy="6858000"/>
  <p:notesSz cx="6858000" cy="9144000"/>
  <p:embeddedFontLst>
    <p:embeddedFont>
      <p:font typeface="Borsok" panose="02000503000000020002" pitchFamily="2" charset="0"/>
      <p:regular r:id="rId11"/>
    </p:embeddedFont>
    <p:embeddedFont>
      <p:font typeface="BOWLER" pitchFamily="2" charset="-52"/>
      <p:regular r:id="rId12"/>
    </p:embeddedFont>
    <p:embeddedFont>
      <p:font typeface="Crystal" panose="04000400000000000000" pitchFamily="82" charset="0"/>
      <p:regular r:id="rId13"/>
    </p:embeddedFont>
    <p:embeddedFont>
      <p:font typeface="gooseberry" pitchFamily="50" charset="0"/>
      <p:regular r:id="rId1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0352"/>
    <a:srgbClr val="744BC5"/>
    <a:srgbClr val="45297E"/>
    <a:srgbClr val="282535"/>
    <a:srgbClr val="7283C9"/>
    <a:srgbClr val="1A191E"/>
    <a:srgbClr val="484357"/>
    <a:srgbClr val="0303BD"/>
    <a:srgbClr val="272635"/>
    <a:srgbClr val="DF2B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C5453A-F126-7ABD-B463-8EEE79E3A8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25D04E-25AD-A42A-0F4F-F006513D9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26C342-ACAD-F356-D70F-3CB918334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56D02F-4B0A-521A-665A-D55E3CC2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C70421-E733-EA9E-2279-C1E4A1274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43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937F4B-8C20-7702-6C23-81BF0BCAA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C70F3E-CE83-69B8-3947-2B9B7CF78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19604F-34BD-D354-A384-AE10B00F7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8A1F8C-F53B-CCD3-B241-D1F18E56A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55760A-A412-FA43-290F-9A9BF14B9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033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EB8542-B28A-8734-F648-820D90729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CA482E-5E3A-F52B-E090-8B4F537043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5947D8-8D4C-BC0D-1711-555D918E7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23C1DE-DEEE-8A7D-0048-319035D62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6F0795-6CE3-B047-F9C4-1E66F3BDD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06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27ED77-9238-ADBF-4EE0-B0B659008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37147F-6533-1796-1B44-63B7F0846F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9AEAFA-CBF2-BA42-B713-EBA7EB8180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7F3D3E-0FD3-74DD-1ABF-C53D37338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7955AD-050B-38E5-5F73-D6DDD783C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DA05459-C4DB-7522-2606-EF1F70FE6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56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E58444-95BA-969F-258B-6B1138EFF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8CB657-548F-4F70-1A01-C38B1C290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C2D178-C057-F113-20B4-B0733C76E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7F7A47-CF37-67FC-B188-D6A2692FB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31766C-5C55-A253-9B6F-BC157BEDC9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4093B33-4357-AF0F-10D3-FE6AD20E0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84BC1BF-2013-7B74-069B-CD1EFE3A1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E0F8F74-D85A-1478-4A04-A628DF5EF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5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B0B3A4-A649-02B0-53ED-65632DBFC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91D8DF5-190C-23D7-C07F-3271F253B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FF8D3BE-6B3D-47D4-8992-35220C1E0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2EBCACE-9708-C6E4-1ABC-C777F772E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395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C17AF9E-9DBB-C5F3-6872-2BAC9528C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5FE27A-1BD6-0E20-D8A6-6CBFD8596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18724B-E8A0-5A52-3330-C310B999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52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9BF11-4878-E5EF-2853-AAB0B6B5C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2252F2-5AA1-2FA0-19A5-5005B9DC9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BD9871-F921-E296-BC7B-CC5617363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135826-0A4D-5C02-B7EA-730118EA0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8C9A4C6-1539-C1D2-3957-59901A2D8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66608B-FA11-B79C-7924-80122B0A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119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978357-9C4D-CB5A-2F47-06C281262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942350E-B3CC-9599-06D3-85DE9C0C7D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FF9B0F0-91F4-5F83-376B-4AFBCFF38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06B730-4908-2D49-E881-EBD8E101A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381916-0017-C2CB-49B5-AAED2CCAC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8DDF39F-657A-2D1E-C567-2787FE6F7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180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3D26DE-EC97-BAB9-B05E-BFAEA60B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532F95-A877-170C-EB1E-AE2A5A9B1D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B15E10-F577-6124-2CA7-35D4E144C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ABAFCD-B74D-7191-817C-A3179C45C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577033-EB4B-E040-4EF5-3DDE7839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493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9A0BF4E-756F-00FA-0C34-102005AE31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EBB4480-1528-2DEA-F12D-D2F7AC2B0D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277FBE-BD0A-55B1-84CF-54C1841D1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02A3F2-7594-A584-98BF-C23FA1D43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E35A4C-0E04-111D-8166-1FD8926A5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795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58CAF-9263-EAF4-95AA-E0373FD9D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6AA3F58-D2FE-F348-D64F-12205E521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C443AE-0FD0-0302-79DB-130B0E158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6F94B-92C2-450C-9E73-91E89566541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D2BBFB-3DCF-1E99-8A85-EA25BC097F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A3BBA1-C5D2-501E-86A6-6F63D4C27C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E2F8F-79D0-4146-A38A-38BC0C3103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35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3A206BF-2718-C3BE-1795-2A24AA781EDC}"/>
              </a:ext>
            </a:extLst>
          </p:cNvPr>
          <p:cNvSpPr txBox="1"/>
          <p:nvPr/>
        </p:nvSpPr>
        <p:spPr>
          <a:xfrm>
            <a:off x="0" y="2190696"/>
            <a:ext cx="12192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OWLER" pitchFamily="2" charset="-52"/>
              </a:rPr>
              <a:t>КОСМИЧЕСКОЕ </a:t>
            </a:r>
          </a:p>
          <a:p>
            <a:pPr algn="ctr"/>
            <a:r>
              <a:rPr lang="ru-RU" sz="6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OWLER" pitchFamily="2" charset="-52"/>
              </a:rPr>
              <a:t>ПУТЕШЕСТВИЕ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B954E6-F60F-0C2F-0655-97476BD27968}"/>
              </a:ext>
            </a:extLst>
          </p:cNvPr>
          <p:cNvSpPr txBox="1"/>
          <p:nvPr/>
        </p:nvSpPr>
        <p:spPr>
          <a:xfrm>
            <a:off x="0" y="4518898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solidFill>
                  <a:schemeClr val="bg1"/>
                </a:solidFill>
                <a:latin typeface="Crystal" panose="04000400000000000000" pitchFamily="82" charset="0"/>
              </a:rPr>
              <a:t>ПОЕХАЛИ!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151663-1306-8598-201A-9CA161437B77}"/>
              </a:ext>
            </a:extLst>
          </p:cNvPr>
          <p:cNvSpPr txBox="1"/>
          <p:nvPr/>
        </p:nvSpPr>
        <p:spPr>
          <a:xfrm>
            <a:off x="0" y="131975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rystal" panose="04000400000000000000" pitchFamily="82" charset="0"/>
              </a:rPr>
              <a:t>ИНТЕРАКТИВНАЯ математическая игра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Crystal" panose="04000400000000000000" pitchFamily="82" charset="0"/>
              </a:rPr>
              <a:t>2 класс. </a:t>
            </a:r>
            <a:r>
              <a:rPr lang="ru-RU" sz="2000">
                <a:solidFill>
                  <a:schemeClr val="bg1"/>
                </a:solidFill>
                <a:latin typeface="Crystal" panose="04000400000000000000" pitchFamily="82" charset="0"/>
              </a:rPr>
              <a:t>3 класс.</a:t>
            </a:r>
            <a:endParaRPr lang="ru-RU" sz="2000" dirty="0">
              <a:solidFill>
                <a:schemeClr val="bg1"/>
              </a:solidFill>
              <a:latin typeface="Crystal" panose="04000400000000000000" pitchFamily="8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F2F1A9-8DAA-39C5-AE27-AE841F58AC2B}"/>
              </a:ext>
            </a:extLst>
          </p:cNvPr>
          <p:cNvSpPr txBox="1"/>
          <p:nvPr/>
        </p:nvSpPr>
        <p:spPr>
          <a:xfrm>
            <a:off x="8216900" y="5842337"/>
            <a:ext cx="3975100" cy="1015663"/>
          </a:xfrm>
          <a:prstGeom prst="rect">
            <a:avLst/>
          </a:prstGeom>
          <a:solidFill>
            <a:srgbClr val="180352">
              <a:alpha val="71000"/>
            </a:srgb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gooseberry" pitchFamily="50" charset="0"/>
              </a:rPr>
              <a:t>Выполнила: Хайбуллина Эвелина Дмитриевна,</a:t>
            </a:r>
          </a:p>
          <a:p>
            <a:r>
              <a:rPr lang="ru-RU" sz="2000" dirty="0">
                <a:solidFill>
                  <a:schemeClr val="bg1"/>
                </a:solidFill>
                <a:latin typeface="gooseberry" pitchFamily="50" charset="0"/>
              </a:rPr>
              <a:t>учитель начальных классов</a:t>
            </a:r>
          </a:p>
          <a:p>
            <a:r>
              <a:rPr lang="ru-RU" sz="2000" dirty="0">
                <a:solidFill>
                  <a:schemeClr val="bg1"/>
                </a:solidFill>
                <a:latin typeface="gooseberry" pitchFamily="50" charset="0"/>
              </a:rPr>
              <a:t>МБОУ «СОШ №64» г. Казани </a:t>
            </a:r>
          </a:p>
        </p:txBody>
      </p:sp>
    </p:spTree>
    <p:extLst>
      <p:ext uri="{BB962C8B-B14F-4D97-AF65-F5344CB8AC3E}">
        <p14:creationId xmlns:p14="http://schemas.microsoft.com/office/powerpoint/2010/main" val="24770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7A1BE-E06D-DA2C-B657-CB6C52F15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51DF87-2D20-1664-931E-257DE331482D}"/>
              </a:ext>
            </a:extLst>
          </p:cNvPr>
          <p:cNvSpPr/>
          <p:nvPr/>
        </p:nvSpPr>
        <p:spPr>
          <a:xfrm>
            <a:off x="4348962" y="190407"/>
            <a:ext cx="7662672" cy="4526280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B87AA5-24C9-6F11-92BA-81E8E6F3D880}"/>
              </a:ext>
            </a:extLst>
          </p:cNvPr>
          <p:cNvSpPr txBox="1"/>
          <p:nvPr/>
        </p:nvSpPr>
        <p:spPr>
          <a:xfrm>
            <a:off x="4816133" y="437610"/>
            <a:ext cx="68994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Crystal" panose="04000400000000000000" pitchFamily="82" charset="0"/>
              </a:rPr>
              <a:t>ЗДРАВСТВУЙТЕ, МОИ юные исследователи космоса!  </a:t>
            </a:r>
          </a:p>
          <a:p>
            <a:pPr algn="ctr"/>
            <a:r>
              <a:rPr lang="ru-RU" sz="3200" dirty="0">
                <a:latin typeface="Crystal" panose="04000400000000000000" pitchFamily="82" charset="0"/>
              </a:rPr>
              <a:t>Сегодня МЫ ОТПРАВИМСЯ в увлекательное математическое путешествие через бескрайние просторы Галактики. Ваши знания и умения будут ключом к разгадке тайн и решению интересных задач!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146FE9-4F6C-48CB-8058-6D934BAC5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19175" y="1040483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1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15C2F5-0AC3-EDBC-B208-EB10E128E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3446A67-4077-9903-D7A1-90E9B0FFA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0" b="94020" l="9980" r="899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59232" y="2638413"/>
            <a:ext cx="4669582" cy="466958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6" name="Дуга 55">
            <a:extLst>
              <a:ext uri="{FF2B5EF4-FFF2-40B4-BE49-F238E27FC236}">
                <a16:creationId xmlns:a16="http://schemas.microsoft.com/office/drawing/2014/main" id="{5A40FCF9-2A3D-30E8-4870-5C9861473041}"/>
              </a:ext>
            </a:extLst>
          </p:cNvPr>
          <p:cNvSpPr/>
          <p:nvPr/>
        </p:nvSpPr>
        <p:spPr>
          <a:xfrm rot="16395202">
            <a:off x="4570403" y="2970036"/>
            <a:ext cx="1230845" cy="1790975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Дуга 54">
            <a:extLst>
              <a:ext uri="{FF2B5EF4-FFF2-40B4-BE49-F238E27FC236}">
                <a16:creationId xmlns:a16="http://schemas.microsoft.com/office/drawing/2014/main" id="{ECEA536C-FE1C-EBAF-15A3-75F1FF3C7B0D}"/>
              </a:ext>
            </a:extLst>
          </p:cNvPr>
          <p:cNvSpPr/>
          <p:nvPr/>
        </p:nvSpPr>
        <p:spPr>
          <a:xfrm rot="10800000">
            <a:off x="4007544" y="3600545"/>
            <a:ext cx="1567523" cy="2026679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Дуга 53">
            <a:extLst>
              <a:ext uri="{FF2B5EF4-FFF2-40B4-BE49-F238E27FC236}">
                <a16:creationId xmlns:a16="http://schemas.microsoft.com/office/drawing/2014/main" id="{63472E45-7F6B-AF9B-3293-E3B47D6A1994}"/>
              </a:ext>
            </a:extLst>
          </p:cNvPr>
          <p:cNvSpPr/>
          <p:nvPr/>
        </p:nvSpPr>
        <p:spPr>
          <a:xfrm rot="19300755">
            <a:off x="5705795" y="5346728"/>
            <a:ext cx="1230845" cy="1790975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Дуга 52">
            <a:extLst>
              <a:ext uri="{FF2B5EF4-FFF2-40B4-BE49-F238E27FC236}">
                <a16:creationId xmlns:a16="http://schemas.microsoft.com/office/drawing/2014/main" id="{1370F889-1E91-C494-AD1F-30E0E9225749}"/>
              </a:ext>
            </a:extLst>
          </p:cNvPr>
          <p:cNvSpPr/>
          <p:nvPr/>
        </p:nvSpPr>
        <p:spPr>
          <a:xfrm rot="17386114">
            <a:off x="8250203" y="5380788"/>
            <a:ext cx="1228332" cy="2016460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Дуга 51">
            <a:extLst>
              <a:ext uri="{FF2B5EF4-FFF2-40B4-BE49-F238E27FC236}">
                <a16:creationId xmlns:a16="http://schemas.microsoft.com/office/drawing/2014/main" id="{2F70F63A-E2E9-836D-E176-C9E789DE5DEF}"/>
              </a:ext>
            </a:extLst>
          </p:cNvPr>
          <p:cNvSpPr/>
          <p:nvPr/>
        </p:nvSpPr>
        <p:spPr>
          <a:xfrm rot="5999369">
            <a:off x="9184809" y="3807419"/>
            <a:ext cx="1230845" cy="1790975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Дуга 50">
            <a:extLst>
              <a:ext uri="{FF2B5EF4-FFF2-40B4-BE49-F238E27FC236}">
                <a16:creationId xmlns:a16="http://schemas.microsoft.com/office/drawing/2014/main" id="{8A522293-2793-CE3B-D2B3-97263F6BB2CB}"/>
              </a:ext>
            </a:extLst>
          </p:cNvPr>
          <p:cNvSpPr/>
          <p:nvPr/>
        </p:nvSpPr>
        <p:spPr>
          <a:xfrm rot="10614404">
            <a:off x="9856985" y="2444786"/>
            <a:ext cx="1230845" cy="1790975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Дуга 49">
            <a:extLst>
              <a:ext uri="{FF2B5EF4-FFF2-40B4-BE49-F238E27FC236}">
                <a16:creationId xmlns:a16="http://schemas.microsoft.com/office/drawing/2014/main" id="{CD52578F-738D-42F5-AC65-62727598FC5F}"/>
              </a:ext>
            </a:extLst>
          </p:cNvPr>
          <p:cNvSpPr/>
          <p:nvPr/>
        </p:nvSpPr>
        <p:spPr>
          <a:xfrm rot="18713496">
            <a:off x="8214180" y="2094925"/>
            <a:ext cx="1166814" cy="2692180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Дуга 48">
            <a:extLst>
              <a:ext uri="{FF2B5EF4-FFF2-40B4-BE49-F238E27FC236}">
                <a16:creationId xmlns:a16="http://schemas.microsoft.com/office/drawing/2014/main" id="{C1CB50DD-E129-9892-DE2D-164412449021}"/>
              </a:ext>
            </a:extLst>
          </p:cNvPr>
          <p:cNvSpPr/>
          <p:nvPr/>
        </p:nvSpPr>
        <p:spPr>
          <a:xfrm rot="6730482">
            <a:off x="5371839" y="1220012"/>
            <a:ext cx="1230845" cy="1790975"/>
          </a:xfrm>
          <a:prstGeom prst="arc">
            <a:avLst/>
          </a:prstGeom>
          <a:ln w="762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05593AEC-1693-3478-0118-C9A1C5174811}"/>
              </a:ext>
            </a:extLst>
          </p:cNvPr>
          <p:cNvSpPr/>
          <p:nvPr/>
        </p:nvSpPr>
        <p:spPr>
          <a:xfrm>
            <a:off x="137160" y="54865"/>
            <a:ext cx="11874474" cy="1527048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C9CB7-DC85-EE8A-76BD-91E2596CC0EC}"/>
              </a:ext>
            </a:extLst>
          </p:cNvPr>
          <p:cNvSpPr txBox="1"/>
          <p:nvPr/>
        </p:nvSpPr>
        <p:spPr>
          <a:xfrm>
            <a:off x="137160" y="145002"/>
            <a:ext cx="11874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BOWLER" pitchFamily="2" charset="-52"/>
              </a:rPr>
              <a:t>ЗВЁЗДНАЯ РАЗМИНКА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0905BB-7416-BB34-8B0D-EDDF3D6D4523}"/>
              </a:ext>
            </a:extLst>
          </p:cNvPr>
          <p:cNvSpPr txBox="1"/>
          <p:nvPr/>
        </p:nvSpPr>
        <p:spPr>
          <a:xfrm>
            <a:off x="0" y="781856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n>
                  <a:solidFill>
                    <a:sysClr val="windowText" lastClr="000000"/>
                  </a:solidFill>
                </a:ln>
                <a:latin typeface="Crystal" panose="04000400000000000000" pitchFamily="82" charset="0"/>
              </a:rPr>
              <a:t>ВЫПОЛНИТЕ ВЫЧИСЛЕНИЯ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909EB64-5F97-C9CC-15CA-E74DCF954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729" y="3386017"/>
            <a:ext cx="1502664" cy="150266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8F39A9E-F466-D835-271A-622A15049D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072" y="3600546"/>
            <a:ext cx="1502664" cy="150266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1014751-E152-CB33-B773-23AF0180E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268" y="2218767"/>
            <a:ext cx="1502664" cy="150266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A15780D-1ED4-BAE2-78AA-B29324071C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101" y="2313524"/>
            <a:ext cx="1502664" cy="150266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35AEE1E-AE4C-6477-D61D-32FBD437B3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585" y="1749600"/>
            <a:ext cx="1502664" cy="150266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E47911F-EA29-5AB4-C4FD-711453F8B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069" y="4963249"/>
            <a:ext cx="1502664" cy="150266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8CE48D59-487C-4DB5-4CC8-23F65AD8B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101" y="4963249"/>
            <a:ext cx="1502664" cy="1502664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91E1C865-CF84-9DB7-01FA-B5CE3224EB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667" y1="20833" x2="48056" y2="29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585" y="5324812"/>
            <a:ext cx="1502664" cy="150266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485DD47-532F-CFC9-48C0-3AFE286BB255}"/>
              </a:ext>
            </a:extLst>
          </p:cNvPr>
          <p:cNvSpPr txBox="1"/>
          <p:nvPr/>
        </p:nvSpPr>
        <p:spPr>
          <a:xfrm>
            <a:off x="7078214" y="2000885"/>
            <a:ext cx="5918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Borsok" panose="02000503000000020002" pitchFamily="2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3389B1E-4F88-2879-6C43-E6A28BF47559}"/>
              </a:ext>
            </a:extLst>
          </p:cNvPr>
          <p:cNvSpPr txBox="1"/>
          <p:nvPr/>
        </p:nvSpPr>
        <p:spPr>
          <a:xfrm rot="560198">
            <a:off x="7840639" y="1678525"/>
            <a:ext cx="9781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●</a:t>
            </a:r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 5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9376E7D-5EE8-8F08-A4A7-505C816F64ED}"/>
              </a:ext>
            </a:extLst>
          </p:cNvPr>
          <p:cNvSpPr txBox="1"/>
          <p:nvPr/>
        </p:nvSpPr>
        <p:spPr>
          <a:xfrm>
            <a:off x="9966098" y="2685587"/>
            <a:ext cx="8851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- 4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34A6DFB-E776-B538-2977-D1DA3FCEC2DE}"/>
              </a:ext>
            </a:extLst>
          </p:cNvPr>
          <p:cNvSpPr txBox="1"/>
          <p:nvPr/>
        </p:nvSpPr>
        <p:spPr>
          <a:xfrm>
            <a:off x="11271916" y="4057684"/>
            <a:ext cx="7264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: 4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FC248CF-229A-AC07-90CB-3840A1C18B97}"/>
              </a:ext>
            </a:extLst>
          </p:cNvPr>
          <p:cNvSpPr txBox="1"/>
          <p:nvPr/>
        </p:nvSpPr>
        <p:spPr>
          <a:xfrm>
            <a:off x="9941953" y="5518708"/>
            <a:ext cx="9669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●</a:t>
            </a:r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 6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5F90522-074B-E0D6-14C6-62A59B391D3C}"/>
              </a:ext>
            </a:extLst>
          </p:cNvPr>
          <p:cNvSpPr txBox="1"/>
          <p:nvPr/>
        </p:nvSpPr>
        <p:spPr>
          <a:xfrm>
            <a:off x="7923176" y="5702259"/>
            <a:ext cx="7136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: 8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A226634-3982-FA40-8390-10BE9EEBD5BE}"/>
              </a:ext>
            </a:extLst>
          </p:cNvPr>
          <p:cNvSpPr txBox="1"/>
          <p:nvPr/>
        </p:nvSpPr>
        <p:spPr>
          <a:xfrm>
            <a:off x="4487913" y="3855518"/>
            <a:ext cx="6543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+1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E7F0D75-2371-3A23-6F99-7BAAC52C8123}"/>
              </a:ext>
            </a:extLst>
          </p:cNvPr>
          <p:cNvSpPr txBox="1"/>
          <p:nvPr/>
        </p:nvSpPr>
        <p:spPr>
          <a:xfrm>
            <a:off x="5637565" y="5634916"/>
            <a:ext cx="9781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● 9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2F7A27E-5106-3ADE-C2E4-18F2E2504F1B}"/>
              </a:ext>
            </a:extLst>
          </p:cNvPr>
          <p:cNvSpPr txBox="1"/>
          <p:nvPr/>
        </p:nvSpPr>
        <p:spPr>
          <a:xfrm>
            <a:off x="5953733" y="2731371"/>
            <a:ext cx="6992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latin typeface="gooseberry" pitchFamily="50" charset="0"/>
                <a:cs typeface="Calibri" panose="020F0502020204030204" pitchFamily="34" charset="0"/>
              </a:rPr>
              <a:t>: 7</a:t>
            </a:r>
            <a:endParaRPr lang="ru-RU" sz="4800" dirty="0">
              <a:solidFill>
                <a:schemeClr val="bg1"/>
              </a:solidFill>
              <a:latin typeface="gooseberry" pitchFamily="50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A13BE4F-FFB1-4C82-08FA-7138409AB101}"/>
              </a:ext>
            </a:extLst>
          </p:cNvPr>
          <p:cNvSpPr txBox="1"/>
          <p:nvPr/>
        </p:nvSpPr>
        <p:spPr>
          <a:xfrm>
            <a:off x="9052925" y="2666197"/>
            <a:ext cx="8675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latin typeface="Borsok" panose="02000503000000020002" pitchFamily="2" charset="0"/>
              </a:rPr>
              <a:t>20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63BA59D-C41E-382F-45FA-4E8D448C0575}"/>
              </a:ext>
            </a:extLst>
          </p:cNvPr>
          <p:cNvSpPr txBox="1"/>
          <p:nvPr/>
        </p:nvSpPr>
        <p:spPr>
          <a:xfrm>
            <a:off x="10389515" y="3903094"/>
            <a:ext cx="8803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Borsok" panose="02000503000000020002" pitchFamily="2" charset="0"/>
              </a:rPr>
              <a:t>16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952F63A-9F06-B7CE-9278-0DD98B93EACC}"/>
              </a:ext>
            </a:extLst>
          </p:cNvPr>
          <p:cNvSpPr txBox="1"/>
          <p:nvPr/>
        </p:nvSpPr>
        <p:spPr>
          <a:xfrm>
            <a:off x="9217730" y="5243928"/>
            <a:ext cx="5918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Borsok" panose="02000503000000020002" pitchFamily="2" charset="0"/>
              </a:rPr>
              <a:t>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8F0D65-050B-7276-B1D0-1BB402302852}"/>
              </a:ext>
            </a:extLst>
          </p:cNvPr>
          <p:cNvSpPr txBox="1"/>
          <p:nvPr/>
        </p:nvSpPr>
        <p:spPr>
          <a:xfrm>
            <a:off x="6915508" y="5725433"/>
            <a:ext cx="8114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Borsok" panose="02000503000000020002" pitchFamily="2" charset="0"/>
              </a:rPr>
              <a:t>24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F4AFB9C-D3D5-37F0-28C3-B1C39B41E49D}"/>
              </a:ext>
            </a:extLst>
          </p:cNvPr>
          <p:cNvSpPr txBox="1"/>
          <p:nvPr/>
        </p:nvSpPr>
        <p:spPr>
          <a:xfrm>
            <a:off x="4900815" y="5263768"/>
            <a:ext cx="5533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Borsok" panose="02000503000000020002" pitchFamily="2" charset="0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B4C3C7C-F41F-9D2E-0DDA-6EBF0630FEC8}"/>
              </a:ext>
            </a:extLst>
          </p:cNvPr>
          <p:cNvSpPr txBox="1"/>
          <p:nvPr/>
        </p:nvSpPr>
        <p:spPr>
          <a:xfrm>
            <a:off x="3554631" y="3777806"/>
            <a:ext cx="7681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Borsok" panose="02000503000000020002" pitchFamily="2" charset="0"/>
              </a:rPr>
              <a:t>27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8B33D2B-6419-1DB7-E1FA-8DAD177FDC0F}"/>
              </a:ext>
            </a:extLst>
          </p:cNvPr>
          <p:cNvSpPr txBox="1"/>
          <p:nvPr/>
        </p:nvSpPr>
        <p:spPr>
          <a:xfrm>
            <a:off x="5044563" y="2615221"/>
            <a:ext cx="8002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Borsok" panose="02000503000000020002" pitchFamily="2" charset="0"/>
              </a:rPr>
              <a:t>28</a:t>
            </a:r>
          </a:p>
        </p:txBody>
      </p: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67D8AA79-7983-CBBB-040A-5C33F391D171}"/>
              </a:ext>
            </a:extLst>
          </p:cNvPr>
          <p:cNvGrpSpPr/>
          <p:nvPr/>
        </p:nvGrpSpPr>
        <p:grpSpPr>
          <a:xfrm>
            <a:off x="-21603" y="2290820"/>
            <a:ext cx="12192000" cy="1761449"/>
            <a:chOff x="0" y="2393950"/>
            <a:chExt cx="12192000" cy="1761449"/>
          </a:xfrm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id="{F5008ADE-0DF6-05C9-6258-F8DDB70F0C8B}"/>
                </a:ext>
              </a:extLst>
            </p:cNvPr>
            <p:cNvSpPr/>
            <p:nvPr/>
          </p:nvSpPr>
          <p:spPr>
            <a:xfrm>
              <a:off x="0" y="2393950"/>
              <a:ext cx="12192000" cy="1761449"/>
            </a:xfrm>
            <a:prstGeom prst="rect">
              <a:avLst/>
            </a:prstGeom>
            <a:solidFill>
              <a:schemeClr val="accent4">
                <a:alpha val="87000"/>
              </a:schemeClr>
            </a:solidFill>
            <a:ln>
              <a:solidFill>
                <a:srgbClr val="45297E"/>
              </a:solidFill>
            </a:ln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7566D15-15D0-F39A-7F60-5CED12508A39}"/>
                </a:ext>
              </a:extLst>
            </p:cNvPr>
            <p:cNvSpPr txBox="1"/>
            <p:nvPr/>
          </p:nvSpPr>
          <p:spPr>
            <a:xfrm>
              <a:off x="1088242" y="2746500"/>
              <a:ext cx="1007679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600" dirty="0">
                  <a:latin typeface="BOWLER" pitchFamily="2" charset="-52"/>
                </a:rPr>
                <a:t>ОТЛИЧНАЯ РАБОТА!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662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" grpId="0"/>
      <p:bldP spid="41" grpId="0"/>
      <p:bldP spid="42" grpId="0"/>
      <p:bldP spid="43" grpId="0"/>
      <p:bldP spid="44" grpId="0"/>
      <p:bldP spid="46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86B37-D016-8A6F-3346-C79C18E0D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4BDDF0-2CCF-6897-147C-587F89F71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0" b="94020" l="9980" r="899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71365" y="3479928"/>
            <a:ext cx="3696132" cy="369613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6675A8B-D4CA-C68B-B882-8DED944D5C80}"/>
              </a:ext>
            </a:extLst>
          </p:cNvPr>
          <p:cNvSpPr/>
          <p:nvPr/>
        </p:nvSpPr>
        <p:spPr>
          <a:xfrm>
            <a:off x="137160" y="54865"/>
            <a:ext cx="11874474" cy="1527048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D22124-5DA2-AC52-33D8-B58A6CAADD56}"/>
              </a:ext>
            </a:extLst>
          </p:cNvPr>
          <p:cNvSpPr txBox="1"/>
          <p:nvPr/>
        </p:nvSpPr>
        <p:spPr>
          <a:xfrm>
            <a:off x="137160" y="145002"/>
            <a:ext cx="11874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BOWLER" pitchFamily="2" charset="-52"/>
              </a:rPr>
              <a:t>ТАЙНЫ УРАВНЕНИЯ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9BD437-13EF-03D1-D8EA-0DE8DEB92441}"/>
              </a:ext>
            </a:extLst>
          </p:cNvPr>
          <p:cNvSpPr txBox="1"/>
          <p:nvPr/>
        </p:nvSpPr>
        <p:spPr>
          <a:xfrm>
            <a:off x="0" y="781856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n>
                  <a:solidFill>
                    <a:sysClr val="windowText" lastClr="000000"/>
                  </a:solidFill>
                </a:ln>
                <a:latin typeface="Crystal" panose="04000400000000000000" pitchFamily="82" charset="0"/>
              </a:rPr>
              <a:t>РЕШИТЕ УРАВНЕНИЯ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99D4A64-316E-F8EF-6563-7506AA610B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64" t="11401" r="7409" b="55867"/>
          <a:stretch/>
        </p:blipFill>
        <p:spPr>
          <a:xfrm>
            <a:off x="9057368" y="1761603"/>
            <a:ext cx="2020824" cy="224480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45C4A8C-F0A3-C8A5-825C-B0B93C285E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04" t="53283" r="9832" b="13985"/>
          <a:stretch/>
        </p:blipFill>
        <p:spPr>
          <a:xfrm>
            <a:off x="9510211" y="4316304"/>
            <a:ext cx="2239988" cy="224480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30F2A80-8C0C-D251-E12E-B2192B7E3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12969" r="39042" b="52248"/>
          <a:stretch/>
        </p:blipFill>
        <p:spPr>
          <a:xfrm>
            <a:off x="5567967" y="1981184"/>
            <a:ext cx="2426820" cy="238545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EB80B29-EC21-0A35-BCE7-C5682E098A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4" t="10802" r="70682" b="56466"/>
          <a:stretch/>
        </p:blipFill>
        <p:spPr>
          <a:xfrm>
            <a:off x="6737069" y="4413722"/>
            <a:ext cx="2239988" cy="224480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0F8F6AE-43D7-A836-4FF4-4F41D398101A}"/>
              </a:ext>
            </a:extLst>
          </p:cNvPr>
          <p:cNvSpPr txBox="1"/>
          <p:nvPr/>
        </p:nvSpPr>
        <p:spPr>
          <a:xfrm>
            <a:off x="6096000" y="2629845"/>
            <a:ext cx="14157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>
                <a:latin typeface="BOWLER" pitchFamily="2" charset="-52"/>
              </a:rPr>
              <a:t>20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E32C63-E20B-EBC8-182E-B75FF69AF060}"/>
              </a:ext>
            </a:extLst>
          </p:cNvPr>
          <p:cNvSpPr txBox="1"/>
          <p:nvPr/>
        </p:nvSpPr>
        <p:spPr>
          <a:xfrm>
            <a:off x="9359894" y="2360403"/>
            <a:ext cx="14157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>
                <a:latin typeface="BOWLER" pitchFamily="2" charset="-52"/>
              </a:rPr>
              <a:t>4</a:t>
            </a:r>
            <a:r>
              <a:rPr lang="ru-RU" sz="6000" dirty="0">
                <a:latin typeface="BOWLER" pitchFamily="2" charset="-52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CA45E1-19E1-A9E6-98B6-705D04B07504}"/>
              </a:ext>
            </a:extLst>
          </p:cNvPr>
          <p:cNvSpPr txBox="1"/>
          <p:nvPr/>
        </p:nvSpPr>
        <p:spPr>
          <a:xfrm>
            <a:off x="7192475" y="5027389"/>
            <a:ext cx="14157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>
                <a:latin typeface="BOWLER" pitchFamily="2" charset="-52"/>
              </a:rPr>
              <a:t>30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A44A3A0-F08A-8614-42A3-2A0E24EE8282}"/>
              </a:ext>
            </a:extLst>
          </p:cNvPr>
          <p:cNvSpPr txBox="1"/>
          <p:nvPr/>
        </p:nvSpPr>
        <p:spPr>
          <a:xfrm>
            <a:off x="9982986" y="5016198"/>
            <a:ext cx="14157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>
                <a:latin typeface="BOWLER" pitchFamily="2" charset="-52"/>
              </a:rPr>
              <a:t>3</a:t>
            </a:r>
            <a:r>
              <a:rPr lang="ru-RU" sz="6000" dirty="0">
                <a:latin typeface="BOWLER" pitchFamily="2" charset="-52"/>
              </a:rPr>
              <a:t>0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2DD6D865-36E9-F27F-90FD-8C0B4A418A92}"/>
              </a:ext>
            </a:extLst>
          </p:cNvPr>
          <p:cNvGrpSpPr/>
          <p:nvPr/>
        </p:nvGrpSpPr>
        <p:grpSpPr>
          <a:xfrm>
            <a:off x="-14574" y="578236"/>
            <a:ext cx="2887484" cy="3738258"/>
            <a:chOff x="2278795" y="886903"/>
            <a:chExt cx="2887484" cy="3738258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28D0D7D8-F038-BCF0-0595-5394EFB8C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65060">
              <a:off x="1811513" y="1354185"/>
              <a:ext cx="3738258" cy="2803693"/>
            </a:xfrm>
            <a:prstGeom prst="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ECB31049-1052-D473-88E8-C2CA09543FDE}"/>
                </a:ext>
              </a:extLst>
            </p:cNvPr>
            <p:cNvSpPr/>
            <p:nvPr/>
          </p:nvSpPr>
          <p:spPr>
            <a:xfrm>
              <a:off x="3187852" y="2514600"/>
              <a:ext cx="1730009" cy="558488"/>
            </a:xfrm>
            <a:prstGeom prst="rect">
              <a:avLst/>
            </a:prstGeom>
            <a:solidFill>
              <a:srgbClr val="DF2B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D923708-6001-54CB-B9D6-FB583AF0C60D}"/>
                </a:ext>
              </a:extLst>
            </p:cNvPr>
            <p:cNvSpPr txBox="1"/>
            <p:nvPr/>
          </p:nvSpPr>
          <p:spPr>
            <a:xfrm>
              <a:off x="3187852" y="2405618"/>
              <a:ext cx="19784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х - 20 = 1</a:t>
              </a:r>
              <a:r>
                <a:rPr lang="en-US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0</a:t>
              </a:r>
              <a:endParaRPr lang="ru-RU" sz="3600" dirty="0">
                <a:ln w="19050">
                  <a:solidFill>
                    <a:srgbClr val="272635"/>
                  </a:solidFill>
                </a:ln>
                <a:solidFill>
                  <a:schemeClr val="bg1"/>
                </a:solidFill>
                <a:latin typeface="gooseberry" pitchFamily="50" charset="0"/>
              </a:endParaRP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1882EC56-A7E0-0483-AB82-AC1E6A68B203}"/>
              </a:ext>
            </a:extLst>
          </p:cNvPr>
          <p:cNvGrpSpPr/>
          <p:nvPr/>
        </p:nvGrpSpPr>
        <p:grpSpPr>
          <a:xfrm>
            <a:off x="3474827" y="3908429"/>
            <a:ext cx="2943588" cy="3738258"/>
            <a:chOff x="2278795" y="886903"/>
            <a:chExt cx="2943588" cy="3738258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651425AA-4F05-B7C6-48A5-E60779CDA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65060">
              <a:off x="1811513" y="1354185"/>
              <a:ext cx="3738258" cy="2803693"/>
            </a:xfrm>
            <a:prstGeom prst="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78638D00-D780-22BC-83D6-A0234809D8CA}"/>
                </a:ext>
              </a:extLst>
            </p:cNvPr>
            <p:cNvSpPr/>
            <p:nvPr/>
          </p:nvSpPr>
          <p:spPr>
            <a:xfrm>
              <a:off x="3187852" y="2514600"/>
              <a:ext cx="1730009" cy="558488"/>
            </a:xfrm>
            <a:prstGeom prst="rect">
              <a:avLst/>
            </a:prstGeom>
            <a:solidFill>
              <a:srgbClr val="DF2B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4F256A1B-5FD5-AB50-561A-7646A0470CC3}"/>
                </a:ext>
              </a:extLst>
            </p:cNvPr>
            <p:cNvSpPr txBox="1"/>
            <p:nvPr/>
          </p:nvSpPr>
          <p:spPr>
            <a:xfrm>
              <a:off x="3187852" y="2405618"/>
              <a:ext cx="20345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х + </a:t>
              </a:r>
              <a:r>
                <a:rPr lang="en-US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20</a:t>
              </a:r>
              <a:r>
                <a:rPr lang="ru-RU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 = </a:t>
              </a:r>
              <a:r>
                <a:rPr lang="en-US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6</a:t>
              </a:r>
              <a:r>
                <a:rPr lang="ru-RU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0</a:t>
              </a:r>
            </a:p>
          </p:txBody>
        </p:sp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822F62E4-4155-0ED3-B853-B79D0DC791F3}"/>
              </a:ext>
            </a:extLst>
          </p:cNvPr>
          <p:cNvGrpSpPr/>
          <p:nvPr/>
        </p:nvGrpSpPr>
        <p:grpSpPr>
          <a:xfrm>
            <a:off x="2067190" y="2039301"/>
            <a:ext cx="2852218" cy="3738258"/>
            <a:chOff x="2278795" y="886903"/>
            <a:chExt cx="2852218" cy="3738258"/>
          </a:xfrm>
        </p:grpSpPr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965D0B2E-4BA9-A17E-9CF9-BAE5E9A7C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765060">
              <a:off x="1811513" y="1354185"/>
              <a:ext cx="3738258" cy="2803693"/>
            </a:xfrm>
            <a:prstGeom prst="rect">
              <a:avLst/>
            </a:prstGeo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B9A73B3E-DF28-2028-1C0C-F5D466CA2C76}"/>
                </a:ext>
              </a:extLst>
            </p:cNvPr>
            <p:cNvSpPr/>
            <p:nvPr/>
          </p:nvSpPr>
          <p:spPr>
            <a:xfrm>
              <a:off x="3187852" y="2514600"/>
              <a:ext cx="1730009" cy="558488"/>
            </a:xfrm>
            <a:prstGeom prst="rect">
              <a:avLst/>
            </a:prstGeom>
            <a:solidFill>
              <a:srgbClr val="DF2B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8CF923E-2B5E-B0B9-9425-27FEDC9E19E6}"/>
                </a:ext>
              </a:extLst>
            </p:cNvPr>
            <p:cNvSpPr txBox="1"/>
            <p:nvPr/>
          </p:nvSpPr>
          <p:spPr>
            <a:xfrm>
              <a:off x="3187852" y="2405618"/>
              <a:ext cx="194316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dirty="0">
                  <a:ln w="19050">
                    <a:solidFill>
                      <a:srgbClr val="272635"/>
                    </a:solidFill>
                  </a:ln>
                  <a:solidFill>
                    <a:schemeClr val="bg1"/>
                  </a:solidFill>
                  <a:latin typeface="gooseberry" pitchFamily="50" charset="0"/>
                </a:rPr>
                <a:t>10 + у = 40</a:t>
              </a:r>
            </a:p>
          </p:txBody>
        </p:sp>
      </p:grp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75D3855-E458-8743-A631-CC40DA8D23B0}"/>
              </a:ext>
            </a:extLst>
          </p:cNvPr>
          <p:cNvSpPr/>
          <p:nvPr/>
        </p:nvSpPr>
        <p:spPr>
          <a:xfrm>
            <a:off x="0" y="2542427"/>
            <a:ext cx="12192000" cy="1761449"/>
          </a:xfrm>
          <a:prstGeom prst="rect">
            <a:avLst/>
          </a:prstGeom>
          <a:solidFill>
            <a:schemeClr val="accent4">
              <a:alpha val="87000"/>
            </a:schemeClr>
          </a:solidFill>
          <a:ln>
            <a:solidFill>
              <a:srgbClr val="45297E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4912A6-E7BD-8E69-60AA-295F2CB02A72}"/>
              </a:ext>
            </a:extLst>
          </p:cNvPr>
          <p:cNvSpPr txBox="1"/>
          <p:nvPr/>
        </p:nvSpPr>
        <p:spPr>
          <a:xfrm>
            <a:off x="2287788" y="2967830"/>
            <a:ext cx="77380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latin typeface="BOWLER" pitchFamily="2" charset="-52"/>
              </a:rPr>
              <a:t>ПРЕВОСХОДНО!</a:t>
            </a:r>
          </a:p>
        </p:txBody>
      </p:sp>
    </p:spTree>
    <p:extLst>
      <p:ext uri="{BB962C8B-B14F-4D97-AF65-F5344CB8AC3E}">
        <p14:creationId xmlns:p14="http://schemas.microsoft.com/office/powerpoint/2010/main" val="20688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9935 0.450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61" y="2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0.56146 0.229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3974 -0.433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0" y="-2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 animBg="1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0156-6F3F-0CCA-AE7E-A01193296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15B0E0C-828D-F048-0BDB-611746A2E864}"/>
              </a:ext>
            </a:extLst>
          </p:cNvPr>
          <p:cNvSpPr/>
          <p:nvPr/>
        </p:nvSpPr>
        <p:spPr>
          <a:xfrm>
            <a:off x="4527428" y="1850879"/>
            <a:ext cx="7484204" cy="4706032"/>
          </a:xfrm>
          <a:prstGeom prst="rect">
            <a:avLst/>
          </a:prstGeom>
          <a:solidFill>
            <a:srgbClr val="180352">
              <a:alpha val="57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F1663B8-DB1B-9CA4-6F60-90BBCEE5C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51"/>
          <a:stretch>
            <a:fillRect/>
          </a:stretch>
        </p:blipFill>
        <p:spPr>
          <a:xfrm>
            <a:off x="-81629" y="434656"/>
            <a:ext cx="3917194" cy="74827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DBCC796-4C80-5F96-DBA2-75BC6C1FBB8D}"/>
              </a:ext>
            </a:extLst>
          </p:cNvPr>
          <p:cNvSpPr/>
          <p:nvPr/>
        </p:nvSpPr>
        <p:spPr>
          <a:xfrm>
            <a:off x="137160" y="54865"/>
            <a:ext cx="11874474" cy="1527048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16FEE6-95D5-C770-CAC4-B1A9EF1A87BA}"/>
              </a:ext>
            </a:extLst>
          </p:cNvPr>
          <p:cNvSpPr txBox="1"/>
          <p:nvPr/>
        </p:nvSpPr>
        <p:spPr>
          <a:xfrm>
            <a:off x="137160" y="145002"/>
            <a:ext cx="11874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BOWLER" pitchFamily="2" charset="-52"/>
              </a:rPr>
              <a:t>ГЕОМЕТРИЧЕСКИЙ СКАНВОРД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4BAED8-CD3D-05CE-E7AE-1DCE45DADB6F}"/>
              </a:ext>
            </a:extLst>
          </p:cNvPr>
          <p:cNvSpPr txBox="1"/>
          <p:nvPr/>
        </p:nvSpPr>
        <p:spPr>
          <a:xfrm>
            <a:off x="0" y="781856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n>
                  <a:solidFill>
                    <a:sysClr val="windowText" lastClr="000000"/>
                  </a:solidFill>
                </a:ln>
                <a:latin typeface="Crystal" panose="04000400000000000000" pitchFamily="82" charset="0"/>
              </a:rPr>
              <a:t>НАЙДИТЕ НАЗВАНИЯ ВСЕХ ИЗВЕСТНЫХ ГЕОМЕТРИЧЕСКИХ ФИГУР</a:t>
            </a:r>
          </a:p>
        </p:txBody>
      </p:sp>
      <p:graphicFrame>
        <p:nvGraphicFramePr>
          <p:cNvPr id="34" name="Таблица 33">
            <a:extLst>
              <a:ext uri="{FF2B5EF4-FFF2-40B4-BE49-F238E27FC236}">
                <a16:creationId xmlns:a16="http://schemas.microsoft.com/office/drawing/2014/main" id="{7A1DD6FB-A115-0617-E0A1-DEFA2D945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731314"/>
              </p:ext>
            </p:extLst>
          </p:nvPr>
        </p:nvGraphicFramePr>
        <p:xfrm>
          <a:off x="4527430" y="1850879"/>
          <a:ext cx="7484204" cy="47478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75708">
                  <a:extLst>
                    <a:ext uri="{9D8B030D-6E8A-4147-A177-3AD203B41FA5}">
                      <a16:colId xmlns:a16="http://schemas.microsoft.com/office/drawing/2014/main" val="2635715522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2353665820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3637926604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1981766063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2500104056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3142734956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3921501121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4252157506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1075420890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1908666274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387818987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1953538301"/>
                    </a:ext>
                  </a:extLst>
                </a:gridCol>
                <a:gridCol w="575708">
                  <a:extLst>
                    <a:ext uri="{9D8B030D-6E8A-4147-A177-3AD203B41FA5}">
                      <a16:colId xmlns:a16="http://schemas.microsoft.com/office/drawing/2014/main" val="4014621367"/>
                    </a:ext>
                  </a:extLst>
                </a:gridCol>
              </a:tblGrid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9243987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902151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574107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589648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105654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044480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417394"/>
                  </a:ext>
                </a:extLst>
              </a:tr>
              <a:tr h="5934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BOWLER" pitchFamily="2" charset="-52"/>
                        </a:rPr>
                        <a:t>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5302580"/>
                  </a:ext>
                </a:extLst>
              </a:tr>
            </a:tbl>
          </a:graphicData>
        </a:graphic>
      </p:graphicFrame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8478CB23-0559-7F05-A652-3CC34820D8AE}"/>
              </a:ext>
            </a:extLst>
          </p:cNvPr>
          <p:cNvSpPr/>
          <p:nvPr/>
        </p:nvSpPr>
        <p:spPr>
          <a:xfrm>
            <a:off x="4527429" y="2455723"/>
            <a:ext cx="6332249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3398F888-A88E-BB2C-18FE-A963D9C8E4B8}"/>
              </a:ext>
            </a:extLst>
          </p:cNvPr>
          <p:cNvSpPr/>
          <p:nvPr/>
        </p:nvSpPr>
        <p:spPr>
          <a:xfrm rot="16200000" flipV="1">
            <a:off x="9733908" y="3654509"/>
            <a:ext cx="4008693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975435B7-DEF7-6002-BF48-EA25331B7317}"/>
              </a:ext>
            </a:extLst>
          </p:cNvPr>
          <p:cNvSpPr/>
          <p:nvPr/>
        </p:nvSpPr>
        <p:spPr>
          <a:xfrm>
            <a:off x="4527429" y="6047863"/>
            <a:ext cx="7465350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: скругленные углы 40">
            <a:extLst>
              <a:ext uri="{FF2B5EF4-FFF2-40B4-BE49-F238E27FC236}">
                <a16:creationId xmlns:a16="http://schemas.microsoft.com/office/drawing/2014/main" id="{17BC25D4-02F1-36B8-C2AF-A4D6D460B292}"/>
              </a:ext>
            </a:extLst>
          </p:cNvPr>
          <p:cNvSpPr/>
          <p:nvPr/>
        </p:nvSpPr>
        <p:spPr>
          <a:xfrm>
            <a:off x="5096205" y="3666987"/>
            <a:ext cx="4616571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: скругленные углы 41">
            <a:extLst>
              <a:ext uri="{FF2B5EF4-FFF2-40B4-BE49-F238E27FC236}">
                <a16:creationId xmlns:a16="http://schemas.microsoft.com/office/drawing/2014/main" id="{39179425-8446-980F-56E7-160C4D99761C}"/>
              </a:ext>
            </a:extLst>
          </p:cNvPr>
          <p:cNvSpPr/>
          <p:nvPr/>
        </p:nvSpPr>
        <p:spPr>
          <a:xfrm rot="16200000" flipH="1">
            <a:off x="3634458" y="4572550"/>
            <a:ext cx="2339028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: скругленные углы 42">
            <a:extLst>
              <a:ext uri="{FF2B5EF4-FFF2-40B4-BE49-F238E27FC236}">
                <a16:creationId xmlns:a16="http://schemas.microsoft.com/office/drawing/2014/main" id="{8C12819F-82E1-7392-F39C-D4585FCEFA12}"/>
              </a:ext>
            </a:extLst>
          </p:cNvPr>
          <p:cNvSpPr/>
          <p:nvPr/>
        </p:nvSpPr>
        <p:spPr>
          <a:xfrm rot="10800000" flipH="1">
            <a:off x="6894990" y="4857425"/>
            <a:ext cx="2218016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8AAFBB9-53F7-AE66-5211-C1730AAD7098}"/>
              </a:ext>
            </a:extLst>
          </p:cNvPr>
          <p:cNvSpPr/>
          <p:nvPr/>
        </p:nvSpPr>
        <p:spPr>
          <a:xfrm rot="5400000" flipH="1">
            <a:off x="9482344" y="3970295"/>
            <a:ext cx="2218016" cy="509048"/>
          </a:xfrm>
          <a:prstGeom prst="roundRect">
            <a:avLst/>
          </a:prstGeom>
          <a:solidFill>
            <a:srgbClr val="00B0F0">
              <a:alpha val="45000"/>
            </a:srgbClr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AAF1C07-62DE-E89B-7A4C-B38952183449}"/>
              </a:ext>
            </a:extLst>
          </p:cNvPr>
          <p:cNvSpPr/>
          <p:nvPr/>
        </p:nvSpPr>
        <p:spPr>
          <a:xfrm>
            <a:off x="0" y="2798082"/>
            <a:ext cx="12192000" cy="1761449"/>
          </a:xfrm>
          <a:prstGeom prst="rect">
            <a:avLst/>
          </a:prstGeom>
          <a:solidFill>
            <a:schemeClr val="accent4">
              <a:alpha val="87000"/>
            </a:schemeClr>
          </a:solidFill>
          <a:ln>
            <a:solidFill>
              <a:srgbClr val="45297E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F7EA81-85F1-A5B3-5854-21121D525C2F}"/>
              </a:ext>
            </a:extLst>
          </p:cNvPr>
          <p:cNvSpPr txBox="1"/>
          <p:nvPr/>
        </p:nvSpPr>
        <p:spPr>
          <a:xfrm>
            <a:off x="2116532" y="3211117"/>
            <a:ext cx="857318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latin typeface="BOWLER" pitchFamily="2" charset="-52"/>
              </a:rPr>
              <a:t>ЗАМЕЧАТЕЛЬНО!</a:t>
            </a:r>
          </a:p>
        </p:txBody>
      </p:sp>
    </p:spTree>
    <p:extLst>
      <p:ext uri="{BB962C8B-B14F-4D97-AF65-F5344CB8AC3E}">
        <p14:creationId xmlns:p14="http://schemas.microsoft.com/office/powerpoint/2010/main" val="300076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" grpId="0" animBg="1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38D7A-7B4B-2896-33D8-B0EFA2924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EB8DD10-71A4-3C04-82CD-9B6361584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51"/>
          <a:stretch>
            <a:fillRect/>
          </a:stretch>
        </p:blipFill>
        <p:spPr>
          <a:xfrm>
            <a:off x="-505465" y="-457151"/>
            <a:ext cx="4430590" cy="84634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4FB3374-E522-C41A-A332-A69A8BD95F04}"/>
              </a:ext>
            </a:extLst>
          </p:cNvPr>
          <p:cNvSpPr/>
          <p:nvPr/>
        </p:nvSpPr>
        <p:spPr>
          <a:xfrm>
            <a:off x="4348962" y="190407"/>
            <a:ext cx="7662672" cy="3708493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A4EEF9-19F6-0C1D-5905-1A66614BC141}"/>
              </a:ext>
            </a:extLst>
          </p:cNvPr>
          <p:cNvSpPr txBox="1"/>
          <p:nvPr/>
        </p:nvSpPr>
        <p:spPr>
          <a:xfrm>
            <a:off x="4816133" y="437610"/>
            <a:ext cx="7195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gooseberry" pitchFamily="50" charset="0"/>
              </a:rPr>
              <a:t>На заводе было 60 скафандров. Рабочие  изготовили ещё 34 скафандра. Затем 21 скафандр отправили в Центр подготовки космонавтов. </a:t>
            </a:r>
          </a:p>
          <a:p>
            <a:pPr algn="ctr"/>
            <a:r>
              <a:rPr lang="ru-RU" sz="4000" dirty="0">
                <a:latin typeface="gooseberry" pitchFamily="50" charset="0"/>
              </a:rPr>
              <a:t>Сколько скафандров осталось на заводе?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A5853-0FCE-9226-7AD2-1CEC9F139058}"/>
              </a:ext>
            </a:extLst>
          </p:cNvPr>
          <p:cNvSpPr txBox="1"/>
          <p:nvPr/>
        </p:nvSpPr>
        <p:spPr>
          <a:xfrm>
            <a:off x="5059115" y="5935400"/>
            <a:ext cx="64135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Crystal" panose="04000400000000000000" pitchFamily="82" charset="0"/>
              </a:rPr>
              <a:t>КОСМИЧЕСКАЯ ЗАДАЧА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0AA23-84E8-6435-656D-46E7E41D4767}"/>
              </a:ext>
            </a:extLst>
          </p:cNvPr>
          <p:cNvSpPr txBox="1"/>
          <p:nvPr/>
        </p:nvSpPr>
        <p:spPr>
          <a:xfrm>
            <a:off x="7569200" y="4021363"/>
            <a:ext cx="1689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Crystal" panose="04000400000000000000" pitchFamily="82" charset="0"/>
              </a:rPr>
              <a:t>Решение: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7E17C5-B8E7-7248-3C23-11B4EEF3166D}"/>
              </a:ext>
            </a:extLst>
          </p:cNvPr>
          <p:cNvSpPr txBox="1"/>
          <p:nvPr/>
        </p:nvSpPr>
        <p:spPr>
          <a:xfrm>
            <a:off x="4816133" y="4606138"/>
            <a:ext cx="708208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60 + 34 – 21 = 73 (с.)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1790CE8-05CE-47CC-2457-C60DFA5FBAA6}"/>
              </a:ext>
            </a:extLst>
          </p:cNvPr>
          <p:cNvSpPr/>
          <p:nvPr/>
        </p:nvSpPr>
        <p:spPr>
          <a:xfrm>
            <a:off x="0" y="2623423"/>
            <a:ext cx="12192000" cy="1761449"/>
          </a:xfrm>
          <a:prstGeom prst="rect">
            <a:avLst/>
          </a:prstGeom>
          <a:solidFill>
            <a:schemeClr val="accent4">
              <a:alpha val="87000"/>
            </a:schemeClr>
          </a:solidFill>
          <a:ln>
            <a:solidFill>
              <a:srgbClr val="45297E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BA629B-9660-E54D-A079-C4AB20E4DAFC}"/>
              </a:ext>
            </a:extLst>
          </p:cNvPr>
          <p:cNvSpPr txBox="1"/>
          <p:nvPr/>
        </p:nvSpPr>
        <p:spPr>
          <a:xfrm>
            <a:off x="3186338" y="2966607"/>
            <a:ext cx="56332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latin typeface="BOWLER" pitchFamily="2" charset="-52"/>
              </a:rPr>
              <a:t>МОЛОДЦЫ!</a:t>
            </a:r>
          </a:p>
        </p:txBody>
      </p:sp>
    </p:spTree>
    <p:extLst>
      <p:ext uri="{BB962C8B-B14F-4D97-AF65-F5344CB8AC3E}">
        <p14:creationId xmlns:p14="http://schemas.microsoft.com/office/powerpoint/2010/main" val="171747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262F4-40BD-7F8B-8FEB-54F26F09F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7FFC84A-9455-740C-21CC-7D6FCA5C3206}"/>
              </a:ext>
            </a:extLst>
          </p:cNvPr>
          <p:cNvSpPr/>
          <p:nvPr/>
        </p:nvSpPr>
        <p:spPr>
          <a:xfrm>
            <a:off x="800523" y="1323044"/>
            <a:ext cx="5091727" cy="5165752"/>
          </a:xfrm>
          <a:prstGeom prst="rect">
            <a:avLst/>
          </a:prstGeom>
          <a:solidFill>
            <a:srgbClr val="180352">
              <a:alpha val="57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0CD142D-4C46-7534-D6B8-153C07665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0" b="94020" l="9980" r="899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100" y="2329962"/>
            <a:ext cx="4714240" cy="471424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FE91048-AA08-CB82-0F37-54C9A3D450B6}"/>
              </a:ext>
            </a:extLst>
          </p:cNvPr>
          <p:cNvSpPr/>
          <p:nvPr/>
        </p:nvSpPr>
        <p:spPr>
          <a:xfrm>
            <a:off x="6096000" y="338514"/>
            <a:ext cx="5958840" cy="1810798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0F8F56-CFA5-2656-B29F-B376C6BC6FEA}"/>
              </a:ext>
            </a:extLst>
          </p:cNvPr>
          <p:cNvSpPr txBox="1"/>
          <p:nvPr/>
        </p:nvSpPr>
        <p:spPr>
          <a:xfrm>
            <a:off x="6096000" y="519164"/>
            <a:ext cx="5958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latin typeface="BOWLER" pitchFamily="2" charset="-52"/>
              </a:rPr>
              <a:t>ВНЕШТАТНАЯ СИТУАЦИЯ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A25062-B7AC-EBB6-E385-F1FE3DC36C62}"/>
              </a:ext>
            </a:extLst>
          </p:cNvPr>
          <p:cNvSpPr txBox="1"/>
          <p:nvPr/>
        </p:nvSpPr>
        <p:spPr>
          <a:xfrm>
            <a:off x="6096000" y="2524288"/>
            <a:ext cx="3289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Crystal" panose="04000400000000000000" pitchFamily="82" charset="0"/>
              </a:rPr>
              <a:t>ВОССТАНОВИТЕ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Crystal" panose="04000400000000000000" pitchFamily="82" charset="0"/>
              </a:rPr>
              <a:t>ПРОПУЩЕННЫЕ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Crystal" panose="04000400000000000000" pitchFamily="82" charset="0"/>
              </a:rPr>
              <a:t>В ТАБЛИЦЕ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Crystal" panose="04000400000000000000" pitchFamily="82" charset="0"/>
              </a:rPr>
              <a:t>ПИФАГОРА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Crystal" panose="04000400000000000000" pitchFamily="82" charset="0"/>
              </a:rPr>
              <a:t>ЧИСЛА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BF291836-DF24-50CE-7CAC-C59973EF4B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930320"/>
              </p:ext>
            </p:extLst>
          </p:nvPr>
        </p:nvGraphicFramePr>
        <p:xfrm>
          <a:off x="137160" y="657694"/>
          <a:ext cx="5761440" cy="583855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40160">
                  <a:extLst>
                    <a:ext uri="{9D8B030D-6E8A-4147-A177-3AD203B41FA5}">
                      <a16:colId xmlns:a16="http://schemas.microsoft.com/office/drawing/2014/main" val="2635715522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2353665820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3637926604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1981766063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2500104056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3142734956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3921501121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4252157506"/>
                    </a:ext>
                  </a:extLst>
                </a:gridCol>
                <a:gridCol w="640160">
                  <a:extLst>
                    <a:ext uri="{9D8B030D-6E8A-4147-A177-3AD203B41FA5}">
                      <a16:colId xmlns:a16="http://schemas.microsoft.com/office/drawing/2014/main" val="1075420890"/>
                    </a:ext>
                  </a:extLst>
                </a:gridCol>
              </a:tblGrid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7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8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9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243987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902151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574107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589648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105654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044480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7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417394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8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5302580"/>
                  </a:ext>
                </a:extLst>
              </a:tr>
              <a:tr h="6487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9</a:t>
                      </a:r>
                    </a:p>
                  </a:txBody>
                  <a:tcPr>
                    <a:solidFill>
                      <a:srgbClr val="48435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bg1"/>
                          </a:solidFill>
                          <a:latin typeface="gooseberry" pitchFamily="50" charset="0"/>
                        </a:rPr>
                        <a:t>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027885"/>
                  </a:ext>
                </a:extLst>
              </a:tr>
            </a:tbl>
          </a:graphicData>
        </a:graphic>
      </p:graphicFrame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5D35111-1C47-31EA-B55C-F5488954C9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1429274" y="1971675"/>
            <a:ext cx="615426" cy="60567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A711D22-40F6-60FF-D920-EFE88C55FE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2711974" y="1323044"/>
            <a:ext cx="615426" cy="60567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D1AC6FD-D317-B276-0BA4-E164024353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3997836" y="1971675"/>
            <a:ext cx="615426" cy="60567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9016FE5-F173-EA7B-8E57-8A15AD3B6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3353573" y="2619472"/>
            <a:ext cx="615426" cy="605678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F474993-AE0A-2604-C7B7-D5EE0359FD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5276824" y="2619472"/>
            <a:ext cx="615426" cy="605678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4D6907E5-8573-7288-606F-2DB75D631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4641300" y="3274131"/>
            <a:ext cx="615426" cy="605678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D243CB89-9DC8-C184-9BBA-7241B07150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1434026" y="3274131"/>
            <a:ext cx="615426" cy="605678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CE36C65C-734A-1D22-C256-BC09617E62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2708485" y="3924259"/>
            <a:ext cx="615426" cy="605678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E5EDDB50-F56A-BFEA-E684-411FE4EFA0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2070873" y="4576909"/>
            <a:ext cx="615426" cy="605678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020DDBBC-1267-8E09-538A-47E2F8C51B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5277872" y="4576909"/>
            <a:ext cx="615426" cy="605678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36D22941-61AB-5CDB-D823-ECDBDA605C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3997011" y="5219190"/>
            <a:ext cx="615426" cy="605678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72EC355F-E1D0-9596-333A-0F8F5D6352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800523" y="5219190"/>
            <a:ext cx="615426" cy="605678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85AB7E5-FEFA-9D13-8535-EB8E2DDBD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1425785" y="5857718"/>
            <a:ext cx="615426" cy="605678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A73370B5-11FE-638F-C56E-476AE03E2F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2705873" y="5883118"/>
            <a:ext cx="615426" cy="605678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A658F9C7-45D8-1535-0E44-0EE1D8F6C9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8" t="52988" r="10642" b="5276"/>
          <a:stretch/>
        </p:blipFill>
        <p:spPr>
          <a:xfrm>
            <a:off x="5276824" y="5857718"/>
            <a:ext cx="615426" cy="605678"/>
          </a:xfrm>
          <a:prstGeom prst="rect">
            <a:avLst/>
          </a:prstGeom>
        </p:spPr>
      </p:pic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306A5761-0767-7554-AFDA-58A1748D086C}"/>
              </a:ext>
            </a:extLst>
          </p:cNvPr>
          <p:cNvSpPr/>
          <p:nvPr/>
        </p:nvSpPr>
        <p:spPr>
          <a:xfrm>
            <a:off x="0" y="2808010"/>
            <a:ext cx="12192000" cy="1761449"/>
          </a:xfrm>
          <a:prstGeom prst="rect">
            <a:avLst/>
          </a:prstGeom>
          <a:solidFill>
            <a:schemeClr val="accent4">
              <a:alpha val="87000"/>
            </a:schemeClr>
          </a:solidFill>
          <a:ln>
            <a:solidFill>
              <a:srgbClr val="45297E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49FAA19-AB34-6D33-52C6-746538516417}"/>
              </a:ext>
            </a:extLst>
          </p:cNvPr>
          <p:cNvSpPr txBox="1"/>
          <p:nvPr/>
        </p:nvSpPr>
        <p:spPr>
          <a:xfrm>
            <a:off x="110922" y="3275784"/>
            <a:ext cx="121959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>
                <a:latin typeface="BOWLER" pitchFamily="2" charset="-52"/>
              </a:rPr>
              <a:t>ПРЕКРАСНЫЙ РЕЗУЛЬТАТ!</a:t>
            </a:r>
          </a:p>
        </p:txBody>
      </p:sp>
    </p:spTree>
    <p:extLst>
      <p:ext uri="{BB962C8B-B14F-4D97-AF65-F5344CB8AC3E}">
        <p14:creationId xmlns:p14="http://schemas.microsoft.com/office/powerpoint/2010/main" val="112908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2" grpId="0" animBg="1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D0AB8-3F82-D651-5255-77B0AA9E4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8CB5F27-4299-DBF0-6BCE-F651D4DA3105}"/>
              </a:ext>
            </a:extLst>
          </p:cNvPr>
          <p:cNvSpPr/>
          <p:nvPr/>
        </p:nvSpPr>
        <p:spPr>
          <a:xfrm>
            <a:off x="137160" y="54865"/>
            <a:ext cx="11874474" cy="1975860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0AFC28-70EA-2A30-A3D3-8B60D562D3A1}"/>
              </a:ext>
            </a:extLst>
          </p:cNvPr>
          <p:cNvSpPr txBox="1"/>
          <p:nvPr/>
        </p:nvSpPr>
        <p:spPr>
          <a:xfrm>
            <a:off x="137160" y="145002"/>
            <a:ext cx="11874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BOWLER" pitchFamily="2" charset="-52"/>
              </a:rPr>
              <a:t>МЕТЕОРИТНЫЙ ДОЖДЬ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E0F4C3-D2C5-B742-363D-BF563E56D333}"/>
              </a:ext>
            </a:extLst>
          </p:cNvPr>
          <p:cNvSpPr txBox="1"/>
          <p:nvPr/>
        </p:nvSpPr>
        <p:spPr>
          <a:xfrm>
            <a:off x="0" y="781856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n>
                  <a:solidFill>
                    <a:sysClr val="windowText" lastClr="000000"/>
                  </a:solidFill>
                </a:ln>
                <a:latin typeface="Crystal" panose="04000400000000000000" pitchFamily="82" charset="0"/>
              </a:rPr>
              <a:t>восстановите пропущенные знаки неравенств, </a:t>
            </a:r>
          </a:p>
          <a:p>
            <a:pPr algn="ctr"/>
            <a:r>
              <a:rPr lang="ru-RU" sz="3600" dirty="0">
                <a:ln>
                  <a:solidFill>
                    <a:sysClr val="windowText" lastClr="000000"/>
                  </a:solidFill>
                </a:ln>
                <a:latin typeface="Crystal" panose="04000400000000000000" pitchFamily="82" charset="0"/>
              </a:rPr>
              <a:t>чтобы избежать неприятных последствий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05FC02-4A58-DF94-BD6B-2BBB06CD66EB}"/>
              </a:ext>
            </a:extLst>
          </p:cNvPr>
          <p:cNvSpPr txBox="1"/>
          <p:nvPr/>
        </p:nvSpPr>
        <p:spPr>
          <a:xfrm>
            <a:off x="381000" y="2249884"/>
            <a:ext cx="565571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3 дм 6 см  </a:t>
            </a:r>
            <a:r>
              <a:rPr lang="en-US" sz="6600" dirty="0">
                <a:solidFill>
                  <a:schemeClr val="bg1"/>
                </a:solidFill>
                <a:latin typeface="gooseberry" pitchFamily="50" charset="0"/>
              </a:rPr>
              <a:t>&lt;</a:t>
            </a:r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  63 см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E1EDDC-C635-5534-F785-2C6931184757}"/>
              </a:ext>
            </a:extLst>
          </p:cNvPr>
          <p:cNvSpPr txBox="1"/>
          <p:nvPr/>
        </p:nvSpPr>
        <p:spPr>
          <a:xfrm>
            <a:off x="381000" y="3577039"/>
            <a:ext cx="55803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34</a:t>
            </a:r>
            <a:r>
              <a:rPr lang="en-US" sz="6600" dirty="0">
                <a:solidFill>
                  <a:schemeClr val="bg1"/>
                </a:solidFill>
                <a:latin typeface="gooseberry" pitchFamily="50" charset="0"/>
              </a:rPr>
              <a:t> </a:t>
            </a:r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мм </a:t>
            </a:r>
            <a:r>
              <a:rPr lang="en-US" sz="6600" dirty="0">
                <a:solidFill>
                  <a:schemeClr val="bg1"/>
                </a:solidFill>
                <a:latin typeface="gooseberry" pitchFamily="50" charset="0"/>
              </a:rPr>
              <a:t>&lt;</a:t>
            </a:r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  4 см 3 мм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0FBDD7-1163-DEB9-8F1A-B0EE701CD071}"/>
              </a:ext>
            </a:extLst>
          </p:cNvPr>
          <p:cNvSpPr txBox="1"/>
          <p:nvPr/>
        </p:nvSpPr>
        <p:spPr>
          <a:xfrm>
            <a:off x="381000" y="4968148"/>
            <a:ext cx="410080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1 дм  =  10 см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133879-CA6A-4E90-2AF3-36E8FB99FD1E}"/>
              </a:ext>
            </a:extLst>
          </p:cNvPr>
          <p:cNvSpPr txBox="1"/>
          <p:nvPr/>
        </p:nvSpPr>
        <p:spPr>
          <a:xfrm>
            <a:off x="7467600" y="2249884"/>
            <a:ext cx="410721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10 мм  =  1 см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7D05E-22B6-178B-59FA-63797D5CA960}"/>
              </a:ext>
            </a:extLst>
          </p:cNvPr>
          <p:cNvSpPr txBox="1"/>
          <p:nvPr/>
        </p:nvSpPr>
        <p:spPr>
          <a:xfrm>
            <a:off x="7334439" y="3577039"/>
            <a:ext cx="46025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76 см  </a:t>
            </a:r>
            <a:r>
              <a:rPr lang="en-US" sz="6600" dirty="0">
                <a:solidFill>
                  <a:schemeClr val="bg1"/>
                </a:solidFill>
                <a:latin typeface="gooseberry" pitchFamily="50" charset="0"/>
              </a:rPr>
              <a:t>&gt;</a:t>
            </a:r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  76 мм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A177B7-7410-9C16-9AB1-DC60A3A169FC}"/>
              </a:ext>
            </a:extLst>
          </p:cNvPr>
          <p:cNvSpPr txBox="1"/>
          <p:nvPr/>
        </p:nvSpPr>
        <p:spPr>
          <a:xfrm>
            <a:off x="7428328" y="4968148"/>
            <a:ext cx="465704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84 дм  </a:t>
            </a:r>
            <a:r>
              <a:rPr lang="en-US" sz="6600" dirty="0">
                <a:solidFill>
                  <a:schemeClr val="bg1"/>
                </a:solidFill>
                <a:latin typeface="gooseberry" pitchFamily="50" charset="0"/>
              </a:rPr>
              <a:t>&gt;</a:t>
            </a:r>
            <a:r>
              <a:rPr lang="ru-RU" sz="6600" dirty="0">
                <a:solidFill>
                  <a:schemeClr val="bg1"/>
                </a:solidFill>
                <a:latin typeface="gooseberry" pitchFamily="50" charset="0"/>
              </a:rPr>
              <a:t>  84 см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1E0219A-F5EC-4C64-F182-26192B6B5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588">
            <a:off x="3338275" y="1799703"/>
            <a:ext cx="1726247" cy="152978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A1B6AD3-40B2-0125-0D97-AC0164D55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1768">
            <a:off x="2189800" y="2993449"/>
            <a:ext cx="1726247" cy="152978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6BA89D7-A20E-A070-18D1-454013E3C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6496">
            <a:off x="1761763" y="4501905"/>
            <a:ext cx="1726247" cy="152978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FD01DC1-F0A7-A9A5-28CB-DC47AEABD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588">
            <a:off x="9359174" y="1751913"/>
            <a:ext cx="1726247" cy="152978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9E728F4-070F-807A-2A4D-4B047E1E4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588">
            <a:off x="9165877" y="3069581"/>
            <a:ext cx="1726247" cy="152978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FEFEC1-9D5B-881A-6343-6587106A8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02" b="100000" l="0" r="90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588">
            <a:off x="9266272" y="4378863"/>
            <a:ext cx="1726247" cy="1529783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8A2D3D8-54CF-F8DB-8700-17D604D78050}"/>
              </a:ext>
            </a:extLst>
          </p:cNvPr>
          <p:cNvSpPr/>
          <p:nvPr/>
        </p:nvSpPr>
        <p:spPr>
          <a:xfrm>
            <a:off x="0" y="2675990"/>
            <a:ext cx="12192000" cy="1761449"/>
          </a:xfrm>
          <a:prstGeom prst="rect">
            <a:avLst/>
          </a:prstGeom>
          <a:solidFill>
            <a:schemeClr val="accent4">
              <a:alpha val="87000"/>
            </a:schemeClr>
          </a:solidFill>
          <a:ln>
            <a:solidFill>
              <a:srgbClr val="45297E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AEE49E9-7260-DD60-8209-CFE89449E3D9}"/>
              </a:ext>
            </a:extLst>
          </p:cNvPr>
          <p:cNvSpPr txBox="1"/>
          <p:nvPr/>
        </p:nvSpPr>
        <p:spPr>
          <a:xfrm>
            <a:off x="4266973" y="2983909"/>
            <a:ext cx="36567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latin typeface="BOWLER" pitchFamily="2" charset="-52"/>
              </a:rPr>
              <a:t>Супер!</a:t>
            </a:r>
          </a:p>
        </p:txBody>
      </p:sp>
    </p:spTree>
    <p:extLst>
      <p:ext uri="{BB962C8B-B14F-4D97-AF65-F5344CB8AC3E}">
        <p14:creationId xmlns:p14="http://schemas.microsoft.com/office/powerpoint/2010/main" val="314033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059EB-948B-4771-A9A8-33BD2A2A3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DA6C3F2-DD2C-03CA-F22A-4292ED40DEC2}"/>
              </a:ext>
            </a:extLst>
          </p:cNvPr>
          <p:cNvSpPr/>
          <p:nvPr/>
        </p:nvSpPr>
        <p:spPr>
          <a:xfrm>
            <a:off x="4348962" y="190407"/>
            <a:ext cx="7662672" cy="4526280"/>
          </a:xfrm>
          <a:prstGeom prst="roundRect">
            <a:avLst/>
          </a:prstGeom>
          <a:solidFill>
            <a:srgbClr val="6979BE"/>
          </a:solidFill>
          <a:ln w="76200">
            <a:solidFill>
              <a:schemeClr val="tx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74A650-CCB9-82A7-9BFB-82E089B6C8AF}"/>
              </a:ext>
            </a:extLst>
          </p:cNvPr>
          <p:cNvSpPr txBox="1"/>
          <p:nvPr/>
        </p:nvSpPr>
        <p:spPr>
          <a:xfrm>
            <a:off x="4917733" y="844010"/>
            <a:ext cx="68994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Crystal" panose="04000400000000000000" pitchFamily="82" charset="0"/>
              </a:rPr>
              <a:t>Наше путешествие завершается. </a:t>
            </a:r>
          </a:p>
          <a:p>
            <a:pPr algn="ctr"/>
            <a:r>
              <a:rPr lang="ru-RU" sz="3200" dirty="0">
                <a:latin typeface="Crystal" panose="04000400000000000000" pitchFamily="82" charset="0"/>
              </a:rPr>
              <a:t>Вы отлично справились со всеми заданиями, молодцы!</a:t>
            </a:r>
          </a:p>
          <a:p>
            <a:pPr algn="ctr"/>
            <a:r>
              <a:rPr lang="ru-RU" sz="3200" dirty="0">
                <a:latin typeface="Crystal" panose="04000400000000000000" pitchFamily="82" charset="0"/>
              </a:rPr>
              <a:t>Желаю вам успехов и бесконечного стремления к знаниям! Пусть каждый урок будет для </a:t>
            </a:r>
            <a:r>
              <a:rPr lang="ru-RU" sz="3200">
                <a:latin typeface="Crystal" panose="04000400000000000000" pitchFamily="82" charset="0"/>
              </a:rPr>
              <a:t>вас интересным</a:t>
            </a:r>
            <a:r>
              <a:rPr lang="ru-RU" sz="3200" dirty="0">
                <a:latin typeface="Crystal" panose="04000400000000000000" pitchFamily="82" charset="0"/>
              </a:rPr>
              <a:t>, а каждая задача — увлекательной!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1087130-C25B-FF8D-5F01-2B1264CC7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904875" y="722983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2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456</Words>
  <Application>Microsoft Office PowerPoint</Application>
  <PresentationFormat>Широкоэкранный</PresentationFormat>
  <Paragraphs>253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Borsok</vt:lpstr>
      <vt:lpstr>BOWLER</vt:lpstr>
      <vt:lpstr>Calibri Light</vt:lpstr>
      <vt:lpstr>Arial</vt:lpstr>
      <vt:lpstr>gooseberry</vt:lpstr>
      <vt:lpstr>Crystal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EVELINUSHKA</dc:creator>
  <cp:lastModifiedBy>EVELINUSHKA</cp:lastModifiedBy>
  <cp:revision>20</cp:revision>
  <dcterms:created xsi:type="dcterms:W3CDTF">2025-06-01T20:16:43Z</dcterms:created>
  <dcterms:modified xsi:type="dcterms:W3CDTF">2025-06-18T14:45:13Z</dcterms:modified>
</cp:coreProperties>
</file>