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3EF6C-CA47-4F54-9DC1-4FCFAA181C17}" type="datetimeFigureOut">
              <a:rPr lang="ru-RU" smtClean="0"/>
              <a:pPr/>
              <a:t>24.04.2025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96A21-358D-46D1-BBEC-BD37F299798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&#1047;&#1072;&#1075;&#1072;&#1076;&#1082;&#1080;%20&#1089;%20&#1087;&#1086;&#1076;&#1074;&#1086;&#1093;&#1086;&#1084;.do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1500166" y="1000108"/>
            <a:ext cx="7072362" cy="5269968"/>
            <a:chOff x="1346760" y="605895"/>
            <a:chExt cx="7627766" cy="598138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46760" y="605895"/>
              <a:ext cx="7627766" cy="29168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3900" b="1" dirty="0" smtClean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rgbClr val="002060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Monotype Corsiva" pitchFamily="66" charset="0"/>
                </a:rPr>
                <a:t>«Формирование математической грамотности младших школьников через интеграцию урочной и внеурочной деятельности»</a:t>
              </a:r>
              <a:endParaRPr lang="ru-RU" sz="39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187089" y="5085184"/>
              <a:ext cx="5084703" cy="15020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ru-RU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Лазарева Светлана Александровна, </a:t>
              </a:r>
              <a:endPara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endParaRPr>
            </a:p>
            <a:p>
              <a:pPr algn="r">
                <a:defRPr/>
              </a:pPr>
              <a:r>
                <a:rPr lang="ru-RU" sz="20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учитель начальных классов</a:t>
              </a:r>
            </a:p>
            <a:p>
              <a:pPr algn="r">
                <a:defRPr/>
              </a:pPr>
              <a:r>
                <a:rPr lang="ru-RU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МАОУ СОШ № 8,</a:t>
              </a:r>
              <a:endPara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endParaRPr>
            </a:p>
            <a:p>
              <a:pPr algn="r">
                <a:defRPr/>
              </a:pPr>
              <a:r>
                <a:rPr lang="ru-RU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г. Шарыпово</a:t>
              </a:r>
              <a:r>
                <a:rPr lang="ru-RU" sz="20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 </a:t>
              </a:r>
              <a:r>
                <a:rPr lang="ru-RU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2025г.</a:t>
              </a:r>
              <a:endParaRPr lang="ru-RU" sz="20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Притча </a:t>
            </a:r>
            <a:endParaRPr lang="ru-RU" b="1" dirty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185711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Цель мастер - класса: </a:t>
            </a:r>
            <a:endParaRPr lang="ru-RU" b="1" dirty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85852" y="1600200"/>
            <a:ext cx="7400948" cy="4525963"/>
          </a:xfrm>
        </p:spPr>
        <p:txBody>
          <a:bodyPr/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None/>
              <a:tabLst>
                <a:tab pos="457200" algn="l"/>
              </a:tabLst>
            </a:pP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57200" algn="l"/>
              </a:tabLst>
            </a:pP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Ознакомление педагогов с  заданиями для развития математической грамотности младших школьников 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через интеграцию уроков 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математики и внеурочных 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занятий.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Задачи мастер - класса: </a:t>
            </a:r>
            <a:endParaRPr lang="ru-RU" b="1" dirty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85852" y="1142984"/>
            <a:ext cx="7400948" cy="4983179"/>
          </a:xfrm>
        </p:spPr>
        <p:txBody>
          <a:bodyPr>
            <a:normAutofit fontScale="92500" lnSpcReduction="20000"/>
          </a:bodyPr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None/>
              <a:tabLst>
                <a:tab pos="457200" algn="l"/>
              </a:tabLst>
            </a:pP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dirty="0" smtClean="0"/>
              <a:t>показать необходимость использования в работе с обучающимися заданий для развития математической грамотности;</a:t>
            </a:r>
          </a:p>
          <a:p>
            <a:pPr lvl="0"/>
            <a:r>
              <a:rPr lang="ru-RU" dirty="0" smtClean="0"/>
              <a:t>способствовать повышению мастерства учителя к овладению заданий на развитие математической грамотности обучающихся;</a:t>
            </a:r>
          </a:p>
          <a:p>
            <a:pPr lvl="0"/>
            <a:r>
              <a:rPr lang="ru-RU" dirty="0" smtClean="0"/>
              <a:t>содействовать профессиональному общению;</a:t>
            </a:r>
          </a:p>
          <a:p>
            <a:pPr lvl="0"/>
            <a:r>
              <a:rPr lang="ru-RU" dirty="0" smtClean="0"/>
              <a:t>вызвать желание к сотрудничеству, взаимопониманию.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Математическая грамотность</a:t>
            </a:r>
            <a:endParaRPr lang="ru-RU" b="1" dirty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21506" name="Picture 2" descr="C:\Users\UserWin7\Desktop\0515025e0e0ce91c2588bf5ac030a9eae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85860"/>
            <a:ext cx="6024141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00100" y="285728"/>
            <a:ext cx="7858180" cy="5857915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sz="1400" b="1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  <a:p>
            <a:endParaRPr lang="ru-RU" dirty="0" smtClean="0"/>
          </a:p>
          <a:p>
            <a:r>
              <a:rPr lang="ru-RU" sz="5100" b="1" dirty="0" smtClean="0"/>
              <a:t>1 группа</a:t>
            </a:r>
            <a:r>
              <a:rPr lang="ru-RU" sz="5100" dirty="0" smtClean="0"/>
              <a:t> – задачи, в которых требуется воспроизвести факты и методы, выполнить вычисления;</a:t>
            </a:r>
          </a:p>
          <a:p>
            <a:r>
              <a:rPr lang="ru-RU" sz="5100" b="1" dirty="0" smtClean="0"/>
              <a:t>2 группа</a:t>
            </a:r>
            <a:r>
              <a:rPr lang="ru-RU" sz="5100" dirty="0" smtClean="0"/>
              <a:t> – задачи, в которых требуется установить связи и интегрировать материал из разных областей математики; </a:t>
            </a:r>
          </a:p>
          <a:p>
            <a:r>
              <a:rPr lang="ru-RU" sz="5100" b="1" dirty="0" smtClean="0"/>
              <a:t>3 группа</a:t>
            </a:r>
            <a:r>
              <a:rPr lang="ru-RU" sz="5100" dirty="0" smtClean="0"/>
              <a:t> – задачи, в которых требуется выделить в жизненных ситуациях проблему, решаемую средствами математики, построить модель решения.</a:t>
            </a:r>
          </a:p>
          <a:p>
            <a:pPr>
              <a:buNone/>
            </a:pPr>
            <a:endParaRPr lang="ru-RU" sz="51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2928934"/>
            <a:ext cx="7858180" cy="92869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sz="1400" b="1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ru-RU" sz="3600" b="1" dirty="0" smtClean="0"/>
              <a:t>Комбинаторные задачи</a:t>
            </a:r>
            <a:endParaRPr lang="ru-RU" sz="3600" dirty="0" smtClean="0"/>
          </a:p>
          <a:p>
            <a:endParaRPr lang="ru-RU" sz="2400" b="1" dirty="0" smtClean="0"/>
          </a:p>
          <a:p>
            <a:endParaRPr lang="ru-RU" sz="2400" dirty="0" smtClean="0"/>
          </a:p>
          <a:p>
            <a:endParaRPr lang="ru-RU" dirty="0"/>
          </a:p>
        </p:txBody>
      </p:sp>
      <p:sp>
        <p:nvSpPr>
          <p:cNvPr id="3" name="Содержимое 3"/>
          <p:cNvSpPr txBox="1">
            <a:spLocks/>
          </p:cNvSpPr>
          <p:nvPr/>
        </p:nvSpPr>
        <p:spPr>
          <a:xfrm>
            <a:off x="1000100" y="428604"/>
            <a:ext cx="7929618" cy="92869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1" i="0" u="sng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Компетентностные</a:t>
            </a:r>
            <a:r>
              <a:rPr kumimoji="0" lang="ru-RU" sz="3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задачи по математике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1071538" y="1214422"/>
            <a:ext cx="7858180" cy="92869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Практические задачи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1071538" y="2143116"/>
            <a:ext cx="7858180" cy="92869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Нестандартные задачи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3"/>
          <p:cNvSpPr txBox="1">
            <a:spLocks/>
          </p:cNvSpPr>
          <p:nvPr/>
        </p:nvSpPr>
        <p:spPr>
          <a:xfrm>
            <a:off x="1000100" y="3929066"/>
            <a:ext cx="7858180" cy="92869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Объяснение математических понятий с помощью предметных действий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3"/>
          <p:cNvSpPr txBox="1">
            <a:spLocks/>
          </p:cNvSpPr>
          <p:nvPr/>
        </p:nvSpPr>
        <p:spPr>
          <a:xfrm>
            <a:off x="1000100" y="4857760"/>
            <a:ext cx="7858180" cy="92869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Математические игры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3"/>
          <p:cNvSpPr txBox="1">
            <a:spLocks/>
          </p:cNvSpPr>
          <p:nvPr/>
        </p:nvSpPr>
        <p:spPr>
          <a:xfrm>
            <a:off x="1000100" y="5643578"/>
            <a:ext cx="7858180" cy="92869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 w="19050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Образовательные платформы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39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Виды работ с задачами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071546"/>
            <a:ext cx="7758138" cy="5054617"/>
          </a:xfrm>
        </p:spPr>
        <p:txBody>
          <a:bodyPr>
            <a:normAutofit fontScale="40000" lnSpcReduction="20000"/>
          </a:bodyPr>
          <a:lstStyle/>
          <a:p>
            <a:r>
              <a:rPr lang="ru-RU" sz="4200" dirty="0" smtClean="0"/>
              <a:t>1.  Работа над задачей.</a:t>
            </a:r>
          </a:p>
          <a:p>
            <a:r>
              <a:rPr lang="ru-RU" sz="4200" dirty="0" smtClean="0"/>
              <a:t>2. Решение задач разными способами.</a:t>
            </a:r>
          </a:p>
          <a:p>
            <a:r>
              <a:rPr lang="ru-RU" sz="4200" dirty="0" smtClean="0"/>
              <a:t>3.Представление ситуации, описанной в задачи и её моделирование:</a:t>
            </a:r>
          </a:p>
          <a:p>
            <a:r>
              <a:rPr lang="ru-RU" sz="4200" dirty="0" smtClean="0"/>
              <a:t>а) с помощью отрезков; б) с помощью рисунка; в) с помощью чертежа.</a:t>
            </a:r>
          </a:p>
          <a:p>
            <a:r>
              <a:rPr lang="ru-RU" sz="4200" dirty="0" smtClean="0"/>
              <a:t>4. Разбивка текста задачи на значимые части.</a:t>
            </a:r>
          </a:p>
          <a:p>
            <a:r>
              <a:rPr lang="ru-RU" sz="4200" dirty="0" smtClean="0"/>
              <a:t>5. Решение задач с недостающими или лишними данными.</a:t>
            </a:r>
          </a:p>
          <a:p>
            <a:r>
              <a:rPr lang="ru-RU" sz="4200" dirty="0" smtClean="0"/>
              <a:t>6. Самостоятельное составление задач учениками.</a:t>
            </a:r>
          </a:p>
          <a:p>
            <a:r>
              <a:rPr lang="ru-RU" sz="4200" dirty="0" smtClean="0"/>
              <a:t>7. Объяснение готового решения задачи.</a:t>
            </a:r>
          </a:p>
          <a:p>
            <a:r>
              <a:rPr lang="ru-RU" sz="4200" dirty="0" smtClean="0"/>
              <a:t>8. Изменение вопроса задачи.</a:t>
            </a:r>
          </a:p>
          <a:p>
            <a:r>
              <a:rPr lang="ru-RU" sz="4200" dirty="0" smtClean="0"/>
              <a:t>9. Составление разных выражений к данным задачам</a:t>
            </a:r>
          </a:p>
          <a:p>
            <a:r>
              <a:rPr lang="ru-RU" sz="4200" dirty="0" smtClean="0"/>
              <a:t>10. Выбор выражений, которые являются решением задачи.</a:t>
            </a:r>
          </a:p>
          <a:p>
            <a:r>
              <a:rPr lang="ru-RU" sz="4200" dirty="0" smtClean="0"/>
              <a:t>11. Выбор способа записи решения задачи </a:t>
            </a:r>
          </a:p>
          <a:p>
            <a:r>
              <a:rPr lang="ru-RU" sz="4200" dirty="0" smtClean="0"/>
              <a:t>12. Использование приема сравнения задач и их решений..</a:t>
            </a:r>
          </a:p>
          <a:p>
            <a:r>
              <a:rPr lang="ru-RU" sz="4200" dirty="0" smtClean="0"/>
              <a:t>13. Выбор решения из двух предложенных  </a:t>
            </a:r>
          </a:p>
          <a:p>
            <a:r>
              <a:rPr lang="ru-RU" sz="4200" dirty="0" smtClean="0"/>
              <a:t>14. Изменение условия задачи так, чтобы задача решалась другим действием.</a:t>
            </a:r>
          </a:p>
          <a:p>
            <a:r>
              <a:rPr lang="ru-RU" sz="4200" dirty="0" smtClean="0"/>
              <a:t>15. Закончить решение задачи.</a:t>
            </a:r>
          </a:p>
          <a:p>
            <a:r>
              <a:rPr lang="ru-RU" sz="4200" dirty="0" smtClean="0"/>
              <a:t>16. Составление аналогичной задачи с измененными данными.</a:t>
            </a:r>
          </a:p>
          <a:p>
            <a:r>
              <a:rPr lang="ru-RU" sz="4200" dirty="0" smtClean="0"/>
              <a:t>17. Составление и решение обратных задач.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6000768"/>
            <a:ext cx="25242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2" action="ppaction://hlinkfile"/>
              </a:rPr>
              <a:t>Загадки с подвохом.</a:t>
            </a:r>
            <a:r>
              <a:rPr lang="en-US" dirty="0" smtClean="0">
                <a:hlinkClick r:id="rId2" action="ppaction://hlinkfile"/>
              </a:rPr>
              <a:t>doc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39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Результаты анкетирования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357298"/>
            <a:ext cx="7758138" cy="5054617"/>
          </a:xfrm>
        </p:spPr>
        <p:txBody>
          <a:bodyPr>
            <a:normAutofit fontScale="70000" lnSpcReduction="20000"/>
          </a:bodyPr>
          <a:lstStyle/>
          <a:p>
            <a:r>
              <a:rPr lang="ru-RU" u="sng" dirty="0" smtClean="0"/>
              <a:t>1. Какие задания тебе интересно делать на уроке?</a:t>
            </a:r>
            <a:endParaRPr lang="ru-RU" dirty="0" smtClean="0"/>
          </a:p>
          <a:p>
            <a:r>
              <a:rPr lang="ru-RU" dirty="0" smtClean="0"/>
              <a:t>А) работать с учебником – 29%</a:t>
            </a:r>
          </a:p>
          <a:p>
            <a:r>
              <a:rPr lang="ru-RU" dirty="0" smtClean="0"/>
              <a:t>Б) составлять схемы, графики, таблицы – 27%</a:t>
            </a:r>
          </a:p>
          <a:p>
            <a:r>
              <a:rPr lang="ru-RU" b="1" dirty="0" smtClean="0"/>
              <a:t>В) самому придумывать задания или вопрос – 44%</a:t>
            </a:r>
            <a:endParaRPr lang="ru-RU" dirty="0" smtClean="0"/>
          </a:p>
          <a:p>
            <a:r>
              <a:rPr lang="ru-RU" u="sng" dirty="0" smtClean="0"/>
              <a:t>2. Что для тебя важно при выполнении заданий?</a:t>
            </a:r>
            <a:endParaRPr lang="ru-RU" dirty="0" smtClean="0"/>
          </a:p>
          <a:p>
            <a:r>
              <a:rPr lang="ru-RU" b="1" dirty="0" smtClean="0"/>
              <a:t>А) задание должно быть интересным, связанным с жизнью – 34%</a:t>
            </a:r>
            <a:endParaRPr lang="ru-RU" dirty="0" smtClean="0"/>
          </a:p>
          <a:p>
            <a:r>
              <a:rPr lang="ru-RU" dirty="0" smtClean="0"/>
              <a:t>Б) консультация учителя – 22%</a:t>
            </a:r>
          </a:p>
          <a:p>
            <a:r>
              <a:rPr lang="ru-RU" dirty="0" smtClean="0"/>
              <a:t>В) не потратить много времени на выполнение заданий – 15%</a:t>
            </a:r>
          </a:p>
          <a:p>
            <a:r>
              <a:rPr lang="ru-RU" b="1" dirty="0" smtClean="0"/>
              <a:t>Г) возможность выполнения совместно с одноклассником – 29%</a:t>
            </a:r>
            <a:endParaRPr lang="ru-RU" dirty="0" smtClean="0"/>
          </a:p>
          <a:p>
            <a:r>
              <a:rPr lang="ru-RU" u="sng" dirty="0" smtClean="0"/>
              <a:t>3. Интересно ли тебе выполнять задания на бланках?</a:t>
            </a:r>
            <a:endParaRPr lang="ru-RU" dirty="0" smtClean="0"/>
          </a:p>
          <a:p>
            <a:r>
              <a:rPr lang="ru-RU" b="1" dirty="0" smtClean="0"/>
              <a:t>да – 57%</a:t>
            </a:r>
            <a:r>
              <a:rPr lang="ru-RU" dirty="0" smtClean="0"/>
              <a:t>	нет – 28%	без разницы – 17%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928934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Благодарю </a:t>
            </a:r>
            <a:br>
              <a:rPr lang="ru-RU" sz="6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</a:br>
            <a:r>
              <a:rPr lang="ru-RU" sz="6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ea typeface="+mn-ea"/>
                <a:cs typeface="+mn-cs"/>
              </a:rPr>
              <a:t>за сотрудничество!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66092"/>
      </a:hlink>
      <a:folHlink>
        <a:srgbClr val="24406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184</Words>
  <Application>Microsoft Office PowerPoint</Application>
  <PresentationFormat>Экран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Притча </vt:lpstr>
      <vt:lpstr>Цель мастер - класса: </vt:lpstr>
      <vt:lpstr>Задачи мастер - класса: </vt:lpstr>
      <vt:lpstr>Математическая грамотность</vt:lpstr>
      <vt:lpstr>Слайд 6</vt:lpstr>
      <vt:lpstr>Слайд 7</vt:lpstr>
      <vt:lpstr>Виды работ с задачами</vt:lpstr>
      <vt:lpstr>Результаты анкетирования</vt:lpstr>
      <vt:lpstr>Благодарю  за сотрудничество!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UserWin7</cp:lastModifiedBy>
  <cp:revision>27</cp:revision>
  <dcterms:created xsi:type="dcterms:W3CDTF">2014-07-09T08:50:25Z</dcterms:created>
  <dcterms:modified xsi:type="dcterms:W3CDTF">2025-04-24T13:20:04Z</dcterms:modified>
</cp:coreProperties>
</file>