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1" r:id="rId4"/>
    <p:sldId id="298" r:id="rId5"/>
    <p:sldId id="263" r:id="rId6"/>
    <p:sldId id="265" r:id="rId7"/>
    <p:sldId id="267" r:id="rId8"/>
    <p:sldId id="269" r:id="rId9"/>
    <p:sldId id="271" r:id="rId10"/>
    <p:sldId id="292" r:id="rId11"/>
    <p:sldId id="293" r:id="rId12"/>
    <p:sldId id="264" r:id="rId13"/>
    <p:sldId id="266" r:id="rId14"/>
    <p:sldId id="268" r:id="rId15"/>
    <p:sldId id="270" r:id="rId16"/>
    <p:sldId id="272" r:id="rId17"/>
    <p:sldId id="273" r:id="rId18"/>
    <p:sldId id="275" r:id="rId19"/>
    <p:sldId id="274" r:id="rId20"/>
    <p:sldId id="276" r:id="rId21"/>
    <p:sldId id="277" r:id="rId22"/>
    <p:sldId id="278" r:id="rId23"/>
    <p:sldId id="294" r:id="rId24"/>
    <p:sldId id="279" r:id="rId25"/>
    <p:sldId id="280" r:id="rId26"/>
    <p:sldId id="282" r:id="rId27"/>
    <p:sldId id="284" r:id="rId28"/>
    <p:sldId id="286" r:id="rId29"/>
    <p:sldId id="288" r:id="rId30"/>
    <p:sldId id="290" r:id="rId31"/>
    <p:sldId id="295" r:id="rId32"/>
    <p:sldId id="296" r:id="rId33"/>
    <p:sldId id="283" r:id="rId34"/>
    <p:sldId id="285" r:id="rId35"/>
    <p:sldId id="287" r:id="rId36"/>
    <p:sldId id="289" r:id="rId37"/>
    <p:sldId id="291" r:id="rId38"/>
    <p:sldId id="297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2B01"/>
    <a:srgbClr val="B94900"/>
    <a:srgbClr val="712703"/>
    <a:srgbClr val="92300F"/>
    <a:srgbClr val="A9915D"/>
    <a:srgbClr val="AD9861"/>
    <a:srgbClr val="8A733F"/>
    <a:srgbClr val="FCFCE9"/>
    <a:srgbClr val="F5F1BF"/>
    <a:srgbClr val="B39E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6433" autoAdjust="0"/>
  </p:normalViewPr>
  <p:slideViewPr>
    <p:cSldViewPr snapToGrid="0">
      <p:cViewPr>
        <p:scale>
          <a:sx n="100" d="100"/>
          <a:sy n="100" d="100"/>
        </p:scale>
        <p:origin x="-204" y="4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t>03.04.2021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479633" y="1308390"/>
            <a:ext cx="184731" cy="10195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algn="ctr">
              <a:lnSpc>
                <a:spcPts val="7000"/>
              </a:lnSpc>
            </a:pPr>
            <a:endParaRPr lang="ru-RU" sz="6600" b="1" i="1" dirty="0">
              <a:ln w="19050">
                <a:noFill/>
              </a:ln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FuturisXC" panose="04000500000000000000" pitchFamily="82" charset="0"/>
              <a:ea typeface="Tahoma" panose="020B0604030504040204" pitchFamily="34" charset="0"/>
              <a:cs typeface="Gotham Pro Black" panose="02000903040000020004" pitchFamily="50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50729" y="5047422"/>
            <a:ext cx="46595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FuturaDemiCTT" pitchFamily="2" charset="0"/>
                <a:ea typeface="Tahoma" panose="020B0604030504040204" pitchFamily="34" charset="0"/>
                <a:cs typeface="Gotham Pro" panose="02000503040000020004" pitchFamily="50" charset="0"/>
              </a:rPr>
              <a:t>Подготовила: </a:t>
            </a:r>
            <a:r>
              <a:rPr lang="ru-RU" dirty="0" err="1">
                <a:latin typeface="FuturaDemiCTT" pitchFamily="2" charset="0"/>
                <a:ea typeface="Tahoma" panose="020B0604030504040204" pitchFamily="34" charset="0"/>
                <a:cs typeface="Gotham Pro" panose="02000503040000020004" pitchFamily="50" charset="0"/>
              </a:rPr>
              <a:t>Дубейко</a:t>
            </a:r>
            <a:r>
              <a:rPr lang="ru-RU" dirty="0">
                <a:latin typeface="FuturaDemiCTT" pitchFamily="2" charset="0"/>
                <a:ea typeface="Tahoma" panose="020B0604030504040204" pitchFamily="34" charset="0"/>
                <a:cs typeface="Gotham Pro" panose="02000503040000020004" pitchFamily="50" charset="0"/>
              </a:rPr>
              <a:t> И.А., </a:t>
            </a:r>
          </a:p>
          <a:p>
            <a:r>
              <a:rPr lang="ru-RU" dirty="0">
                <a:latin typeface="FuturaDemiCTT" pitchFamily="2" charset="0"/>
                <a:ea typeface="Tahoma" panose="020B0604030504040204" pitchFamily="34" charset="0"/>
                <a:cs typeface="Gotham Pro" panose="02000503040000020004" pitchFamily="50" charset="0"/>
              </a:rPr>
              <a:t>учитель начальных классов </a:t>
            </a:r>
          </a:p>
          <a:p>
            <a:r>
              <a:rPr lang="ru-RU" dirty="0">
                <a:latin typeface="FuturaDemiCTT" pitchFamily="2" charset="0"/>
                <a:ea typeface="Tahoma" panose="020B0604030504040204" pitchFamily="34" charset="0"/>
                <a:cs typeface="Gotham Pro" panose="02000503040000020004" pitchFamily="50" charset="0"/>
              </a:rPr>
              <a:t>МБОУ «Гимназия №11» </a:t>
            </a:r>
            <a:r>
              <a:rPr lang="ru-RU" dirty="0" err="1" smtClean="0">
                <a:latin typeface="FuturaDemiCTT" pitchFamily="2" charset="0"/>
                <a:ea typeface="Tahoma" panose="020B0604030504040204" pitchFamily="34" charset="0"/>
                <a:cs typeface="Gotham Pro" panose="02000503040000020004" pitchFamily="50" charset="0"/>
              </a:rPr>
              <a:t>г.Бийска</a:t>
            </a:r>
            <a:endParaRPr lang="ru-RU" dirty="0">
              <a:latin typeface="FuturaDemiCTT" pitchFamily="2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01118" y="1194360"/>
            <a:ext cx="22462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3600" b="1" dirty="0" smtClean="0">
                <a:latin typeface="Comic Sans MS" pitchFamily="66" charset="0"/>
              </a:rPr>
              <a:t>АЛТАЙ </a:t>
            </a:r>
            <a:br>
              <a:rPr lang="ru-RU" sz="3600" b="1" dirty="0" smtClean="0">
                <a:latin typeface="Comic Sans MS" pitchFamily="66" charset="0"/>
              </a:rPr>
            </a:br>
            <a:r>
              <a:rPr lang="ru-RU" sz="3600" b="1" dirty="0" smtClean="0">
                <a:latin typeface="Comic Sans MS" pitchFamily="66" charset="0"/>
              </a:rPr>
              <a:t> КВИЗ</a:t>
            </a:r>
            <a:r>
              <a:rPr lang="ru-RU" sz="3600" b="1" dirty="0">
                <a:latin typeface="Comic Sans MS" pitchFamily="66" charset="0"/>
              </a:rPr>
              <a:t/>
            </a:r>
            <a:br>
              <a:rPr lang="ru-RU" sz="3600" b="1" dirty="0">
                <a:latin typeface="Comic Sans MS" pitchFamily="66" charset="0"/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</p:txBody>
      </p:sp>
      <p:pic>
        <p:nvPicPr>
          <p:cNvPr id="1026" name="Picture 2" descr="Подготовка к школе в ГВПД &quot;Цветные ладошки&quot; во Владивостоке. Цены. Адрес,  телефон, отзывы.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214" y="-152400"/>
            <a:ext cx="5912602" cy="432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3594" y="4038600"/>
            <a:ext cx="766671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omic Sans MS" pitchFamily="66" charset="0"/>
              </a:rPr>
              <a:t>Тематический </a:t>
            </a:r>
            <a:r>
              <a:rPr lang="ru-RU" sz="2800" b="1" dirty="0" err="1">
                <a:latin typeface="Comic Sans MS" pitchFamily="66" charset="0"/>
              </a:rPr>
              <a:t>квиз</a:t>
            </a:r>
            <a:r>
              <a:rPr lang="ru-RU" sz="2800" b="1" dirty="0">
                <a:latin typeface="Comic Sans MS" pitchFamily="66" charset="0"/>
              </a:rPr>
              <a:t> </a:t>
            </a:r>
            <a:endParaRPr lang="ru-RU" sz="2800" b="1" dirty="0" smtClean="0"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latin typeface="Comic Sans MS" pitchFamily="66" charset="0"/>
              </a:rPr>
              <a:t>для </a:t>
            </a:r>
            <a:r>
              <a:rPr lang="ru-RU" sz="2800" b="1" dirty="0">
                <a:latin typeface="Comic Sans MS" pitchFamily="66" charset="0"/>
              </a:rPr>
              <a:t>учеников начальной школы</a:t>
            </a:r>
            <a:br>
              <a:rPr lang="ru-RU" sz="2800" b="1" dirty="0">
                <a:latin typeface="Comic Sans MS" pitchFamily="66" charset="0"/>
              </a:rPr>
            </a:br>
            <a:endParaRPr lang="ru-RU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" y="9341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Цель: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31900" y="2181225"/>
            <a:ext cx="73501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2800" dirty="0">
                <a:solidFill>
                  <a:srgbClr val="002060"/>
                </a:solidFill>
                <a:latin typeface="Comic Sans MS" pitchFamily="66" charset="0"/>
              </a:rPr>
              <a:t>обобщение знаний о своём регионе</a:t>
            </a: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;</a:t>
            </a:r>
          </a:p>
          <a:p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сплочение классного коллектива;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  <a:p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помощь в подготовке к ВПР</a:t>
            </a:r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96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" y="9341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err="1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АлтайКвиз</a:t>
            </a:r>
            <a:r>
              <a:rPr lang="ru-RU" sz="5400" b="1" i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 - ЭТО: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1226689"/>
              </p:ext>
            </p:extLst>
          </p:nvPr>
        </p:nvGraphicFramePr>
        <p:xfrm>
          <a:off x="1528059" y="2006600"/>
          <a:ext cx="6096000" cy="3749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5-7 человек</a:t>
                      </a:r>
                      <a:r>
                        <a:rPr lang="ru-RU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 в команде </a:t>
                      </a: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3 раунда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много познавательного </a:t>
                      </a:r>
                      <a:r>
                        <a:rPr lang="ru-RU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 и интересного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35 мин.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149" y="4413640"/>
            <a:ext cx="929062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011" y="2190749"/>
            <a:ext cx="1214438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Идея Хорошая Мысль, ИДЕЯ, Разное, другие, инновации png | PNGWi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321" y="4373162"/>
            <a:ext cx="748016" cy="75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pencil, paper, making notes - cкачать бесплатно иконку Lulu Icons на  Artage.i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6631">
            <a:off x="5711217" y="2242733"/>
            <a:ext cx="1050925" cy="105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89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" y="9341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1 раунд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9249" y="2181225"/>
            <a:ext cx="69627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Comic Sans MS" pitchFamily="66" charset="0"/>
              </a:rPr>
              <a:t>1 раунд – раунд с выбором ответа. </a:t>
            </a:r>
          </a:p>
          <a:p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Правила: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Нужно записать только букву ответа.</a:t>
            </a:r>
          </a:p>
          <a:p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За каждый правильный ответ – 1 балл</a:t>
            </a:r>
          </a:p>
        </p:txBody>
      </p:sp>
    </p:spTree>
    <p:extLst>
      <p:ext uri="{BB962C8B-B14F-4D97-AF65-F5344CB8AC3E}">
        <p14:creationId xmlns:p14="http://schemas.microsoft.com/office/powerpoint/2010/main" val="211737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299" y="3626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1 вопрос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9700" y="2181225"/>
            <a:ext cx="70770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002060"/>
                </a:solidFill>
                <a:latin typeface="Comic Sans MS" pitchFamily="66" charset="0"/>
              </a:rPr>
              <a:t>В каком году образован Алтайский край?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889830"/>
              </p:ext>
            </p:extLst>
          </p:nvPr>
        </p:nvGraphicFramePr>
        <p:xfrm>
          <a:off x="2181224" y="4324350"/>
          <a:ext cx="6096000" cy="15487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847725"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А) 1945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В) 2002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Б) 1937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Г) 1935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254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334121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2 вопрос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85874" y="1248077"/>
            <a:ext cx="7077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Comic Sans MS" pitchFamily="66" charset="0"/>
              </a:rPr>
              <a:t>Что изображено на гербе Алтайского края?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036029"/>
              </p:ext>
            </p:extLst>
          </p:nvPr>
        </p:nvGraphicFramePr>
        <p:xfrm>
          <a:off x="2124074" y="4533900"/>
          <a:ext cx="6096000" cy="15487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847725"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А) ваза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В) лес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Б) сыр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Г) мёд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026" name="Picture 2" descr="Герб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160" y="2489524"/>
            <a:ext cx="2028502" cy="2105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/>
          <p:cNvSpPr/>
          <p:nvPr/>
        </p:nvSpPr>
        <p:spPr>
          <a:xfrm>
            <a:off x="4319586" y="3537192"/>
            <a:ext cx="1009650" cy="5438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?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66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334121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3 вопрос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" y="1248077"/>
            <a:ext cx="7991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Это животное занесено в Красную книгу Алтайского края. Кто это?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201189"/>
              </p:ext>
            </p:extLst>
          </p:nvPr>
        </p:nvGraphicFramePr>
        <p:xfrm>
          <a:off x="1152524" y="4733925"/>
          <a:ext cx="7229474" cy="13541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14737"/>
                <a:gridCol w="3614737"/>
              </a:tblGrid>
              <a:tr h="81915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А) степная</a:t>
                      </a:r>
                      <a:r>
                        <a:rPr lang="ru-RU" sz="2800" b="1" baseline="0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 </a:t>
                      </a:r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пищуха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В) земляной заяц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5027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Б) выдра 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Г) белка-летяга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50" name="Picture 2" descr="Большой тушканчик - Животные Карагандинской области - Каталог статей -  Персональный сайт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26" r="6855" b="19860"/>
          <a:stretch/>
        </p:blipFill>
        <p:spPr bwMode="auto">
          <a:xfrm>
            <a:off x="2268981" y="2401495"/>
            <a:ext cx="4996561" cy="225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73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334121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4 вопрос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0322" y="1257451"/>
            <a:ext cx="7991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Comic Sans MS" pitchFamily="66" charset="0"/>
              </a:rPr>
              <a:t>Как называется высшая точка Алтайских гор?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640450"/>
              </p:ext>
            </p:extLst>
          </p:nvPr>
        </p:nvGraphicFramePr>
        <p:xfrm>
          <a:off x="1162049" y="3876675"/>
          <a:ext cx="7229474" cy="13541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14737"/>
                <a:gridCol w="3614737"/>
              </a:tblGrid>
              <a:tr h="81915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А) </a:t>
                      </a:r>
                      <a:r>
                        <a:rPr lang="ru-RU" sz="2800" b="1" dirty="0" err="1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Актру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В)</a:t>
                      </a:r>
                      <a:r>
                        <a:rPr lang="ru-RU" sz="2800" b="1" baseline="0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 </a:t>
                      </a:r>
                      <a:r>
                        <a:rPr lang="ru-RU" sz="2800" b="1" baseline="0" dirty="0" err="1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Ирбисту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5027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Б) </a:t>
                      </a:r>
                      <a:r>
                        <a:rPr lang="ru-RU" sz="2800" b="1" dirty="0" err="1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Маашей</a:t>
                      </a:r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-Баш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Г) Белуха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990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334121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5 вопрос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0321" y="1143151"/>
            <a:ext cx="799147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Какой реке посвятил стихотворение </a:t>
            </a:r>
          </a:p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Эр </a:t>
            </a:r>
            <a:r>
              <a:rPr lang="ru-RU" sz="3200" dirty="0" err="1" smtClean="0">
                <a:solidFill>
                  <a:srgbClr val="002060"/>
                </a:solidFill>
                <a:latin typeface="Comic Sans MS" pitchFamily="66" charset="0"/>
              </a:rPr>
              <a:t>Соготох</a:t>
            </a:r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Comic Sans MS" pitchFamily="66" charset="0"/>
              </a:rPr>
              <a:t>Чоронкин</a:t>
            </a:r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?</a:t>
            </a:r>
          </a:p>
          <a:p>
            <a:pPr algn="ctr"/>
            <a:endParaRPr lang="ru-RU" sz="24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Катунь 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— строптивица сквозь горы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К равнине рвётся на </a:t>
            </a:r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просторы,</a:t>
            </a:r>
            <a:endParaRPr lang="ru-RU" sz="28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Об скалы бьётся и </a:t>
            </a:r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бурлит.</a:t>
            </a:r>
            <a:endParaRPr lang="ru-RU" sz="28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И воды цвета бирюзы </a:t>
            </a:r>
            <a:endParaRPr lang="ru-RU" sz="28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Всё 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гонит </a:t>
            </a:r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вскачь в 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своём </a:t>
            </a:r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пути.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752098"/>
              </p:ext>
            </p:extLst>
          </p:nvPr>
        </p:nvGraphicFramePr>
        <p:xfrm>
          <a:off x="1123248" y="4905375"/>
          <a:ext cx="7229474" cy="13541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14737"/>
                <a:gridCol w="3614737"/>
              </a:tblGrid>
              <a:tr h="81915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А) Обь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В)</a:t>
                      </a:r>
                      <a:r>
                        <a:rPr lang="ru-RU" sz="2800" b="1" baseline="0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 Катунь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5027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Б) Бия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Г) Белокуриха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438275" y="2562225"/>
            <a:ext cx="1314450" cy="3814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?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33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71599" y="3762375"/>
            <a:ext cx="6962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  <a:latin typeface="Comic Sans MS" pitchFamily="66" charset="0"/>
              </a:rPr>
              <a:t>Сдаём бланки!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243" y="457199"/>
            <a:ext cx="4698207" cy="3434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95725" y="1581150"/>
            <a:ext cx="3752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Comic Sans MS" pitchFamily="66" charset="0"/>
              </a:rPr>
              <a:t>Алтай</a:t>
            </a:r>
          </a:p>
          <a:p>
            <a:r>
              <a:rPr lang="ru-RU" sz="3200" b="1" dirty="0">
                <a:latin typeface="Comic Sans MS" pitchFamily="66" charset="0"/>
              </a:rPr>
              <a:t> </a:t>
            </a:r>
            <a:r>
              <a:rPr lang="ru-RU" sz="3200" b="1" dirty="0" err="1" smtClean="0">
                <a:latin typeface="Comic Sans MS" pitchFamily="66" charset="0"/>
              </a:rPr>
              <a:t>Квиз</a:t>
            </a:r>
            <a:endParaRPr lang="ru-RU" sz="32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59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71599" y="3762375"/>
            <a:ext cx="6962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  <a:latin typeface="Comic Sans MS" pitchFamily="66" charset="0"/>
              </a:rPr>
              <a:t>Ответы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243" y="457199"/>
            <a:ext cx="4698207" cy="3434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95725" y="1581150"/>
            <a:ext cx="3752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Comic Sans MS" pitchFamily="66" charset="0"/>
              </a:rPr>
              <a:t>Алтай</a:t>
            </a:r>
          </a:p>
          <a:p>
            <a:r>
              <a:rPr lang="ru-RU" sz="3200" b="1" dirty="0">
                <a:latin typeface="Comic Sans MS" pitchFamily="66" charset="0"/>
              </a:rPr>
              <a:t> </a:t>
            </a:r>
            <a:r>
              <a:rPr lang="ru-RU" sz="3200" b="1" dirty="0" err="1" smtClean="0">
                <a:latin typeface="Comic Sans MS" pitchFamily="66" charset="0"/>
              </a:rPr>
              <a:t>Квиз</a:t>
            </a:r>
            <a:endParaRPr lang="ru-RU" sz="32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81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2697" y="472531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1 вопрос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9700" y="2181225"/>
            <a:ext cx="70770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002060"/>
                </a:solidFill>
                <a:latin typeface="Comic Sans MS" pitchFamily="66" charset="0"/>
              </a:rPr>
              <a:t>В каком году образован Алтайский край?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855562"/>
              </p:ext>
            </p:extLst>
          </p:nvPr>
        </p:nvGraphicFramePr>
        <p:xfrm>
          <a:off x="2181224" y="4324350"/>
          <a:ext cx="6096000" cy="15487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847725"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А) 1945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В) 2002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Б) </a:t>
                      </a:r>
                      <a:r>
                        <a:rPr lang="ru-RU" sz="40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1937</a:t>
                      </a:r>
                      <a:endParaRPr lang="ru-RU" sz="40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Г) 1935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68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334121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2 вопрос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85874" y="1248077"/>
            <a:ext cx="7077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Comic Sans MS" pitchFamily="66" charset="0"/>
              </a:rPr>
              <a:t>Что изображено на гербе Алтайского края?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5702733"/>
              </p:ext>
            </p:extLst>
          </p:nvPr>
        </p:nvGraphicFramePr>
        <p:xfrm>
          <a:off x="2124074" y="4533900"/>
          <a:ext cx="6096000" cy="15487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847725"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А) </a:t>
                      </a:r>
                      <a:r>
                        <a:rPr lang="ru-RU" sz="40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ваза</a:t>
                      </a:r>
                      <a:endParaRPr lang="ru-RU" sz="40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В) лес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Б) сыр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Г) мёд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026" name="Picture 2" descr="Герб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160" y="2489524"/>
            <a:ext cx="2028502" cy="2105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91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334121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3 вопрос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" y="1248077"/>
            <a:ext cx="7991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Это животное занесено в Красную книгу Алтайского края. Кто это?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876039"/>
              </p:ext>
            </p:extLst>
          </p:nvPr>
        </p:nvGraphicFramePr>
        <p:xfrm>
          <a:off x="1152524" y="4733925"/>
          <a:ext cx="7229474" cy="13541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14737"/>
                <a:gridCol w="3614737"/>
              </a:tblGrid>
              <a:tr h="81915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А) степная</a:t>
                      </a:r>
                      <a:r>
                        <a:rPr lang="ru-RU" sz="2800" b="1" baseline="0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 </a:t>
                      </a:r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пищуха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В) 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земляной заяц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5027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Б) выдра 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Г) белка-летяга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50" name="Picture 2" descr="Большой тушканчик - Животные Карагандинской области - Каталог статей -  Персональный сайт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26" r="6855" b="19860"/>
          <a:stretch/>
        </p:blipFill>
        <p:spPr bwMode="auto">
          <a:xfrm>
            <a:off x="2268981" y="2401495"/>
            <a:ext cx="4996561" cy="225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30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334121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4 вопрос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0322" y="1257451"/>
            <a:ext cx="7991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Comic Sans MS" pitchFamily="66" charset="0"/>
              </a:rPr>
              <a:t>Как называется высшая точка Алтайских гор?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967508"/>
              </p:ext>
            </p:extLst>
          </p:nvPr>
        </p:nvGraphicFramePr>
        <p:xfrm>
          <a:off x="809625" y="4191000"/>
          <a:ext cx="7886700" cy="1764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43350"/>
                <a:gridCol w="3943350"/>
              </a:tblGrid>
              <a:tr h="81915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А) </a:t>
                      </a:r>
                      <a:r>
                        <a:rPr lang="ru-RU" sz="2800" b="1" dirty="0" err="1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Актру</a:t>
                      </a:r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 (4044м)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В)</a:t>
                      </a:r>
                      <a:r>
                        <a:rPr lang="ru-RU" sz="2800" b="1" baseline="0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 </a:t>
                      </a:r>
                      <a:r>
                        <a:rPr lang="ru-RU" sz="2800" b="1" baseline="0" dirty="0" err="1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Ирбисту</a:t>
                      </a:r>
                      <a:r>
                        <a:rPr lang="ru-RU" sz="2800" b="1" baseline="0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 (3967м)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5027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Б) </a:t>
                      </a:r>
                      <a:r>
                        <a:rPr lang="ru-RU" sz="2800" b="1" dirty="0" err="1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Маашей</a:t>
                      </a:r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-Баш (4173м)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Г) 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Белуха (4509 м)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334669"/>
            <a:ext cx="2451172" cy="1627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682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334121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5 вопрос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0321" y="1143151"/>
            <a:ext cx="799147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Comic Sans MS" pitchFamily="66" charset="0"/>
              </a:rPr>
              <a:t>Какой реке посвятил стихотворение Эр </a:t>
            </a:r>
            <a:r>
              <a:rPr lang="ru-RU" sz="3200" b="1" dirty="0" err="1" smtClean="0">
                <a:solidFill>
                  <a:srgbClr val="002060"/>
                </a:solidFill>
                <a:latin typeface="Comic Sans MS" pitchFamily="66" charset="0"/>
              </a:rPr>
              <a:t>Соготох</a:t>
            </a:r>
            <a:r>
              <a:rPr lang="ru-RU" sz="3200" b="1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  <a:latin typeface="Comic Sans MS" pitchFamily="66" charset="0"/>
              </a:rPr>
              <a:t>Чоронкин</a:t>
            </a:r>
            <a:r>
              <a:rPr lang="ru-RU" sz="3200" b="1" dirty="0" smtClean="0">
                <a:solidFill>
                  <a:srgbClr val="002060"/>
                </a:solidFill>
                <a:latin typeface="Comic Sans MS" pitchFamily="66" charset="0"/>
              </a:rPr>
              <a:t>?</a:t>
            </a:r>
          </a:p>
          <a:p>
            <a:pPr algn="ctr"/>
            <a:endParaRPr lang="ru-RU" sz="24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Катунь 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— строптивица сквозь горы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К равнине рвётся на </a:t>
            </a:r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просторы,</a:t>
            </a:r>
            <a:endParaRPr lang="ru-RU" sz="28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Об скалы бьётся и </a:t>
            </a:r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бурлит.</a:t>
            </a:r>
            <a:endParaRPr lang="ru-RU" sz="28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И воды цвета бирюзы </a:t>
            </a:r>
            <a:endParaRPr lang="ru-RU" sz="28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Всё 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гонит </a:t>
            </a:r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вскачь в 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своём </a:t>
            </a:r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</a:rPr>
              <a:t>пути.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604936"/>
              </p:ext>
            </p:extLst>
          </p:nvPr>
        </p:nvGraphicFramePr>
        <p:xfrm>
          <a:off x="1123248" y="4905375"/>
          <a:ext cx="7229474" cy="13541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14737"/>
                <a:gridCol w="3614737"/>
              </a:tblGrid>
              <a:tr h="81915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А) Обь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В)</a:t>
                      </a:r>
                      <a:r>
                        <a:rPr lang="ru-RU" sz="2800" b="1" baseline="0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 </a:t>
                      </a:r>
                      <a:r>
                        <a:rPr lang="ru-RU" sz="2800" b="1" baseline="0" dirty="0" smtClean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Катунь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5027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Б) Бия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7030A0"/>
                          </a:solidFill>
                          <a:latin typeface="Comic Sans MS" pitchFamily="66" charset="0"/>
                        </a:rPr>
                        <a:t>Г) Белокуриха</a:t>
                      </a:r>
                      <a:endParaRPr lang="ru-RU" sz="2800" b="1" dirty="0">
                        <a:solidFill>
                          <a:srgbClr val="7030A0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295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" y="9341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2 раунд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9249" y="2181225"/>
            <a:ext cx="71532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Comic Sans MS" pitchFamily="66" charset="0"/>
              </a:rPr>
              <a:t>2 раунд – «Ребусы». </a:t>
            </a:r>
          </a:p>
          <a:p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Правила: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Нужно разгадать ребус и записать полученное слово. Все ответы связаны с темой </a:t>
            </a:r>
            <a:r>
              <a:rPr lang="ru-RU" sz="2800" dirty="0" err="1" smtClean="0">
                <a:solidFill>
                  <a:srgbClr val="002060"/>
                </a:solidFill>
                <a:latin typeface="Comic Sans MS" pitchFamily="66" charset="0"/>
              </a:rPr>
              <a:t>квиза</a:t>
            </a: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 «Алтай».</a:t>
            </a:r>
          </a:p>
          <a:p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sz="2800" dirty="0">
                <a:solidFill>
                  <a:srgbClr val="002060"/>
                </a:solidFill>
                <a:latin typeface="Comic Sans MS" pitchFamily="66" charset="0"/>
              </a:rPr>
              <a:t>За каждый правильный ответ – 1 </a:t>
            </a: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балл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40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" y="9341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Ребус №1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854366"/>
              </p:ext>
            </p:extLst>
          </p:nvPr>
        </p:nvGraphicFramePr>
        <p:xfrm>
          <a:off x="1088231" y="1395861"/>
          <a:ext cx="6900862" cy="457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0450"/>
                <a:gridCol w="3300412"/>
              </a:tblGrid>
              <a:tr h="4295775">
                <a:tc>
                  <a:txBody>
                    <a:bodyPr/>
                    <a:lstStyle/>
                    <a:p>
                      <a:pPr algn="l"/>
                      <a:r>
                        <a:rPr lang="ru-RU" sz="6000" dirty="0" smtClean="0"/>
                        <a:t>             </a:t>
                      </a:r>
                      <a:r>
                        <a:rPr lang="ru-RU" sz="11500" b="1" dirty="0" smtClean="0">
                          <a:latin typeface="Century" pitchFamily="18" charset="0"/>
                        </a:rPr>
                        <a:t>,,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 smtClean="0"/>
                    </a:p>
                    <a:p>
                      <a:endParaRPr lang="ru-RU" b="1" dirty="0" smtClean="0"/>
                    </a:p>
                    <a:p>
                      <a:pPr algn="ctr"/>
                      <a:r>
                        <a:rPr lang="ru-RU" sz="11500" b="1" dirty="0" smtClean="0"/>
                        <a:t>Л</a:t>
                      </a:r>
                    </a:p>
                    <a:p>
                      <a:pPr algn="ctr"/>
                      <a:endParaRPr lang="ru-RU" sz="2800" b="1" dirty="0" smtClean="0"/>
                    </a:p>
                    <a:p>
                      <a:pPr algn="ctr"/>
                      <a:r>
                        <a:rPr lang="ru-RU" sz="11500" b="1" dirty="0" smtClean="0"/>
                        <a:t>У</a:t>
                      </a:r>
                      <a:endParaRPr lang="ru-RU" sz="115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3" t="4787" r="9333"/>
          <a:stretch/>
        </p:blipFill>
        <p:spPr bwMode="auto">
          <a:xfrm>
            <a:off x="1552575" y="3095624"/>
            <a:ext cx="2077212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5457825" y="3790950"/>
            <a:ext cx="1876425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844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" y="9341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Ребус №2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8" t="4103" r="6843" b="16565"/>
          <a:stretch/>
        </p:blipFill>
        <p:spPr bwMode="auto">
          <a:xfrm>
            <a:off x="2762249" y="2276475"/>
            <a:ext cx="4138448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31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" y="9341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Ребус №3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0" t="5745" r="3000" b="8723"/>
          <a:stretch/>
        </p:blipFill>
        <p:spPr bwMode="auto">
          <a:xfrm>
            <a:off x="1565512" y="2438399"/>
            <a:ext cx="6484155" cy="2790826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2714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" y="9341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Ребус №4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311" y="3071811"/>
            <a:ext cx="2066925" cy="1699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47800" y="2305050"/>
            <a:ext cx="1911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О=А</a:t>
            </a:r>
            <a:endParaRPr lang="ru-RU" sz="54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761" y="2766715"/>
            <a:ext cx="1666875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25" y="2659483"/>
            <a:ext cx="2783961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276975" y="1770876"/>
            <a:ext cx="15525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atin typeface="Century" pitchFamily="18" charset="0"/>
              </a:rPr>
              <a:t>,,</a:t>
            </a:r>
            <a:endParaRPr lang="ru-RU" sz="9600" b="1" dirty="0">
              <a:latin typeface="Century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19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" y="9341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Ребус №5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34150" y="1682692"/>
            <a:ext cx="19114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/>
              <a:t>О</a:t>
            </a:r>
            <a:endParaRPr lang="ru-RU" sz="8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597" y="2779497"/>
            <a:ext cx="2024803" cy="2220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Красивые картинки буквы Й — детские, раскраски, трафарет, рукописны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489" y="2562225"/>
            <a:ext cx="2003408" cy="2266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апельсиновый сок, сок, оранжевый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9" t="10419" r="19937" b="12442"/>
          <a:stretch/>
        </p:blipFill>
        <p:spPr bwMode="auto">
          <a:xfrm>
            <a:off x="5905501" y="2733675"/>
            <a:ext cx="1809750" cy="220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H="1">
            <a:off x="6619875" y="1952625"/>
            <a:ext cx="869993" cy="78105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63214">
            <a:off x="6462712" y="1931987"/>
            <a:ext cx="914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847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71599" y="3762375"/>
            <a:ext cx="6962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  <a:latin typeface="Comic Sans MS" pitchFamily="66" charset="0"/>
              </a:rPr>
              <a:t>Сдаём бланки!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243" y="457199"/>
            <a:ext cx="4698207" cy="3434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95725" y="1581150"/>
            <a:ext cx="3752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Comic Sans MS" pitchFamily="66" charset="0"/>
              </a:rPr>
              <a:t>Алтай</a:t>
            </a:r>
          </a:p>
          <a:p>
            <a:r>
              <a:rPr lang="ru-RU" sz="3200" b="1" dirty="0">
                <a:latin typeface="Comic Sans MS" pitchFamily="66" charset="0"/>
              </a:rPr>
              <a:t> </a:t>
            </a:r>
            <a:r>
              <a:rPr lang="ru-RU" sz="3200" b="1" dirty="0" err="1" smtClean="0">
                <a:latin typeface="Comic Sans MS" pitchFamily="66" charset="0"/>
              </a:rPr>
              <a:t>Квиз</a:t>
            </a:r>
            <a:endParaRPr lang="ru-RU" sz="32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8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" y="9341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Ответы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9249" y="2181225"/>
            <a:ext cx="665797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4400" dirty="0" smtClean="0">
                <a:solidFill>
                  <a:srgbClr val="002060"/>
                </a:solidFill>
                <a:latin typeface="Comic Sans MS" pitchFamily="66" charset="0"/>
              </a:rPr>
              <a:t>Барнаул</a:t>
            </a:r>
          </a:p>
          <a:p>
            <a:pPr marL="514350" indent="-514350">
              <a:buAutoNum type="arabicPeriod"/>
            </a:pPr>
            <a:r>
              <a:rPr lang="ru-RU" sz="4400" dirty="0" smtClean="0">
                <a:solidFill>
                  <a:srgbClr val="002060"/>
                </a:solidFill>
                <a:latin typeface="Comic Sans MS" pitchFamily="66" charset="0"/>
              </a:rPr>
              <a:t>Выдра</a:t>
            </a:r>
          </a:p>
          <a:p>
            <a:pPr marL="514350" indent="-514350">
              <a:buAutoNum type="arabicPeriod"/>
            </a:pPr>
            <a:r>
              <a:rPr lang="ru-RU" sz="4400" dirty="0" smtClean="0">
                <a:solidFill>
                  <a:srgbClr val="002060"/>
                </a:solidFill>
                <a:latin typeface="Comic Sans MS" pitchFamily="66" charset="0"/>
              </a:rPr>
              <a:t>Турист</a:t>
            </a:r>
          </a:p>
          <a:p>
            <a:pPr marL="514350" indent="-514350">
              <a:buAutoNum type="arabicPeriod"/>
            </a:pPr>
            <a:r>
              <a:rPr lang="ru-RU" sz="4400" dirty="0" smtClean="0">
                <a:solidFill>
                  <a:srgbClr val="002060"/>
                </a:solidFill>
                <a:latin typeface="Comic Sans MS" pitchFamily="66" charset="0"/>
              </a:rPr>
              <a:t>Катунь</a:t>
            </a:r>
          </a:p>
          <a:p>
            <a:pPr marL="514350" indent="-514350">
              <a:buAutoNum type="arabicPeriod"/>
            </a:pPr>
            <a:r>
              <a:rPr lang="ru-RU" sz="4400" dirty="0" smtClean="0">
                <a:solidFill>
                  <a:srgbClr val="002060"/>
                </a:solidFill>
                <a:latin typeface="Comic Sans MS" pitchFamily="66" charset="0"/>
              </a:rPr>
              <a:t>Бийск</a:t>
            </a:r>
          </a:p>
          <a:p>
            <a:pPr marL="514350" indent="-514350">
              <a:buAutoNum type="arabicPeriod"/>
            </a:pPr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42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5300" y="9341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3 раунд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9249" y="2181225"/>
            <a:ext cx="71532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3 </a:t>
            </a:r>
            <a:r>
              <a:rPr lang="ru-RU" sz="2800" dirty="0">
                <a:solidFill>
                  <a:srgbClr val="002060"/>
                </a:solidFill>
                <a:latin typeface="Comic Sans MS" pitchFamily="66" charset="0"/>
              </a:rPr>
              <a:t>раунд – </a:t>
            </a: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«</a:t>
            </a:r>
            <a:r>
              <a:rPr lang="ru-RU" sz="2800" dirty="0" err="1" smtClean="0">
                <a:solidFill>
                  <a:srgbClr val="002060"/>
                </a:solidFill>
                <a:latin typeface="Comic Sans MS" pitchFamily="66" charset="0"/>
              </a:rPr>
              <a:t>Пикчи</a:t>
            </a: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». 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  <a:p>
            <a:endParaRPr lang="ru-RU" sz="2800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Правила: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Все ответы связаны с изображением людей, памятников и т.п.</a:t>
            </a:r>
          </a:p>
          <a:p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sz="2800" dirty="0">
                <a:solidFill>
                  <a:srgbClr val="002060"/>
                </a:solidFill>
                <a:latin typeface="Comic Sans MS" pitchFamily="66" charset="0"/>
              </a:rPr>
              <a:t>За каждый правильный ответ – 1 </a:t>
            </a: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балл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13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2864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Вопрос 1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4897" y="1248077"/>
            <a:ext cx="73533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В каком городе Алтайского края находится этот памятник?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321" y="2202183"/>
            <a:ext cx="5191756" cy="3893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766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2864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Вопрос 2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4897" y="1248077"/>
            <a:ext cx="73533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Кому посвящен памятник на </a:t>
            </a:r>
            <a:r>
              <a:rPr lang="ru-RU" sz="2800" dirty="0" err="1" smtClean="0">
                <a:solidFill>
                  <a:srgbClr val="002060"/>
                </a:solidFill>
                <a:latin typeface="Comic Sans MS" pitchFamily="66" charset="0"/>
              </a:rPr>
              <a:t>г.Пикет</a:t>
            </a: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             в селе Сростки?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424" y="2202184"/>
            <a:ext cx="5425662" cy="3608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72076" y="4400330"/>
            <a:ext cx="733425" cy="35242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3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2864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Вопрос 3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9197" y="1271713"/>
            <a:ext cx="73533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Comic Sans MS" pitchFamily="66" charset="0"/>
              </a:rPr>
              <a:t>Это </a:t>
            </a: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озеро входит в список </a:t>
            </a:r>
            <a:r>
              <a:rPr lang="ru-RU" sz="2800" dirty="0">
                <a:solidFill>
                  <a:srgbClr val="002060"/>
                </a:solidFill>
                <a:latin typeface="Comic Sans MS" pitchFamily="66" charset="0"/>
              </a:rPr>
              <a:t>Всемирного культурного и природного наследия </a:t>
            </a: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ЮНЕСКО. Назовите его.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2666999"/>
            <a:ext cx="5757861" cy="345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3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2864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Вопрос 4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9626" y="1293882"/>
            <a:ext cx="800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</a:rPr>
              <a:t>Назовите лекарственное растение.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3" y="2512552"/>
            <a:ext cx="3886202" cy="3673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023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604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2864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Вопрос 5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0822" y="1408182"/>
            <a:ext cx="74390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</a:rPr>
              <a:t>Назовите алтайский народный музыкальный инструмент. 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390" y="2909888"/>
            <a:ext cx="4258273" cy="283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723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71599" y="3762375"/>
            <a:ext cx="6962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  <a:latin typeface="Comic Sans MS" pitchFamily="66" charset="0"/>
              </a:rPr>
              <a:t>Сдаём бланки!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243" y="457199"/>
            <a:ext cx="4698207" cy="3434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95725" y="1581150"/>
            <a:ext cx="3752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Comic Sans MS" pitchFamily="66" charset="0"/>
              </a:rPr>
              <a:t>Алтай</a:t>
            </a:r>
          </a:p>
          <a:p>
            <a:r>
              <a:rPr lang="ru-RU" sz="3200" b="1" dirty="0">
                <a:latin typeface="Comic Sans MS" pitchFamily="66" charset="0"/>
              </a:rPr>
              <a:t> </a:t>
            </a:r>
            <a:r>
              <a:rPr lang="ru-RU" sz="3200" b="1" dirty="0" err="1" smtClean="0">
                <a:latin typeface="Comic Sans MS" pitchFamily="66" charset="0"/>
              </a:rPr>
              <a:t>Квиз</a:t>
            </a:r>
            <a:endParaRPr lang="ru-RU" sz="32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20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71599" y="3762375"/>
            <a:ext cx="6962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  <a:latin typeface="Comic Sans MS" pitchFamily="66" charset="0"/>
              </a:rPr>
              <a:t>Ответы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243" y="457199"/>
            <a:ext cx="4698207" cy="3434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95725" y="1581150"/>
            <a:ext cx="3752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Comic Sans MS" pitchFamily="66" charset="0"/>
              </a:rPr>
              <a:t>Алтай</a:t>
            </a:r>
          </a:p>
          <a:p>
            <a:r>
              <a:rPr lang="ru-RU" sz="3200" b="1" dirty="0">
                <a:latin typeface="Comic Sans MS" pitchFamily="66" charset="0"/>
              </a:rPr>
              <a:t> </a:t>
            </a:r>
            <a:r>
              <a:rPr lang="ru-RU" sz="3200" b="1" dirty="0" err="1" smtClean="0">
                <a:latin typeface="Comic Sans MS" pitchFamily="66" charset="0"/>
              </a:rPr>
              <a:t>Квиз</a:t>
            </a:r>
            <a:endParaRPr lang="ru-RU" sz="32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43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2864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Вопрос 1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4897" y="1248077"/>
            <a:ext cx="73533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В каком городе Алтайского края находится этот памятник?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47925" y="5086945"/>
            <a:ext cx="516254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800" b="1" dirty="0" smtClean="0"/>
              <a:t>Памятник </a:t>
            </a:r>
            <a:r>
              <a:rPr lang="ru-RU" sz="2800" b="1" dirty="0"/>
              <a:t>Петру и </a:t>
            </a:r>
            <a:r>
              <a:rPr lang="ru-RU" sz="2800" b="1" dirty="0" err="1" smtClean="0"/>
              <a:t>Февронии</a:t>
            </a:r>
            <a:endParaRPr lang="ru-RU" sz="2800" b="1" dirty="0" smtClean="0"/>
          </a:p>
          <a:p>
            <a:r>
              <a:rPr lang="ru-RU" sz="2800" b="1" dirty="0" smtClean="0"/>
              <a:t>г. Бийск</a:t>
            </a:r>
            <a:endParaRPr lang="ru-RU" sz="28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299" y="2202184"/>
            <a:ext cx="3670301" cy="2752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460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2864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Вопрос 2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4897" y="1248077"/>
            <a:ext cx="73533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Кому посвящен памятник на </a:t>
            </a:r>
            <a:r>
              <a:rPr lang="ru-RU" sz="2800" dirty="0" err="1" smtClean="0">
                <a:solidFill>
                  <a:srgbClr val="002060"/>
                </a:solidFill>
                <a:latin typeface="Comic Sans MS" pitchFamily="66" charset="0"/>
              </a:rPr>
              <a:t>г.Пикет</a:t>
            </a:r>
            <a:r>
              <a:rPr lang="ru-RU" sz="2800" dirty="0" smtClean="0">
                <a:solidFill>
                  <a:srgbClr val="002060"/>
                </a:solidFill>
                <a:latin typeface="Comic Sans MS" pitchFamily="66" charset="0"/>
              </a:rPr>
              <a:t>             в селе Сростки?</a:t>
            </a:r>
            <a:endParaRPr lang="ru-RU" sz="28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884" y="2202184"/>
            <a:ext cx="4068351" cy="2705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52599" y="5153025"/>
            <a:ext cx="639127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Василий </a:t>
            </a:r>
            <a:r>
              <a:rPr lang="ru-RU" sz="2400" b="1" dirty="0" err="1" smtClean="0"/>
              <a:t>Макарович</a:t>
            </a:r>
            <a:r>
              <a:rPr lang="ru-RU" sz="2400" b="1" dirty="0" smtClean="0"/>
              <a:t>  </a:t>
            </a:r>
            <a:r>
              <a:rPr lang="ru-RU" sz="2400" b="1" dirty="0"/>
              <a:t>Шукшин, </a:t>
            </a:r>
            <a:endParaRPr lang="ru-RU" sz="2400" b="1" dirty="0" smtClean="0"/>
          </a:p>
          <a:p>
            <a:r>
              <a:rPr lang="ru-RU" sz="2000" dirty="0" smtClean="0"/>
              <a:t>известный кинорежиссёр</a:t>
            </a:r>
            <a:r>
              <a:rPr lang="ru-RU" sz="2000" dirty="0"/>
              <a:t>, актёр, сценарист и </a:t>
            </a:r>
            <a:r>
              <a:rPr lang="ru-RU" sz="2000" dirty="0" smtClean="0"/>
              <a:t>писатель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367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2864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Вопрос 3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1248077"/>
            <a:ext cx="6254246" cy="37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95450" y="5141982"/>
            <a:ext cx="6648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FF0000"/>
                </a:solidFill>
              </a:rPr>
              <a:t>Телецкое озеро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41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604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2864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Вопрос 4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71600" y="4780032"/>
            <a:ext cx="74390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FF0000"/>
                </a:solidFill>
              </a:rPr>
              <a:t>Душица обыкновенная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3" y="1426702"/>
            <a:ext cx="2752727" cy="2602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64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604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" y="286496"/>
            <a:ext cx="8086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9525">
                  <a:noFill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ea typeface="Tahoma" panose="020B0604030504040204" pitchFamily="34" charset="0"/>
                <a:cs typeface="Gotham Pro" panose="02000503040000020004" pitchFamily="50" charset="0"/>
              </a:rPr>
              <a:t>Вопрос 5</a:t>
            </a:r>
            <a:endParaRPr lang="ru-RU" sz="5400" b="1" i="1" dirty="0">
              <a:ln w="9525">
                <a:noFill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70871" y="4315242"/>
            <a:ext cx="59688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5400" b="1" dirty="0" err="1" smtClean="0">
                <a:solidFill>
                  <a:srgbClr val="FF0000"/>
                </a:solidFill>
              </a:rPr>
              <a:t>Комус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824" y="1419376"/>
            <a:ext cx="4615884" cy="3071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Прямая соединительная линия 5"/>
          <p:cNvCxnSpPr/>
          <p:nvPr/>
        </p:nvCxnSpPr>
        <p:spPr>
          <a:xfrm flipH="1">
            <a:off x="6648451" y="4491037"/>
            <a:ext cx="114299" cy="1047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45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41795" y="4186895"/>
            <a:ext cx="76450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FF0000"/>
                </a:solidFill>
                <a:latin typeface="Comic Sans MS" pitchFamily="66" charset="0"/>
              </a:rPr>
              <a:t>Спасибо за игру!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243" y="457199"/>
            <a:ext cx="4698207" cy="3434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95725" y="1581150"/>
            <a:ext cx="3752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Comic Sans MS" pitchFamily="66" charset="0"/>
              </a:rPr>
              <a:t>Алтай</a:t>
            </a:r>
          </a:p>
          <a:p>
            <a:r>
              <a:rPr lang="ru-RU" sz="3200" b="1" dirty="0">
                <a:latin typeface="Comic Sans MS" pitchFamily="66" charset="0"/>
              </a:rPr>
              <a:t> </a:t>
            </a:r>
            <a:r>
              <a:rPr lang="ru-RU" sz="3200" b="1" dirty="0" err="1" smtClean="0">
                <a:latin typeface="Comic Sans MS" pitchFamily="66" charset="0"/>
              </a:rPr>
              <a:t>Квиз</a:t>
            </a:r>
            <a:endParaRPr lang="ru-RU" sz="32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72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625</TotalTime>
  <Words>605</Words>
  <Application>Microsoft Office PowerPoint</Application>
  <PresentationFormat>Экран (4:3)</PresentationFormat>
  <Paragraphs>203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1</cp:lastModifiedBy>
  <cp:revision>97</cp:revision>
  <dcterms:created xsi:type="dcterms:W3CDTF">2013-11-19T05:52:05Z</dcterms:created>
  <dcterms:modified xsi:type="dcterms:W3CDTF">2021-04-03T03:12:17Z</dcterms:modified>
</cp:coreProperties>
</file>