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58" r:id="rId5"/>
    <p:sldId id="259" r:id="rId6"/>
    <p:sldId id="270" r:id="rId7"/>
    <p:sldId id="260" r:id="rId8"/>
    <p:sldId id="262" r:id="rId9"/>
    <p:sldId id="261" r:id="rId10"/>
    <p:sldId id="268" r:id="rId11"/>
    <p:sldId id="263" r:id="rId12"/>
    <p:sldId id="269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78" y="-6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36442-D230-41D3-B819-FFD5173FFC93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1148C-00B0-42D7-AF09-204B4DE103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5239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36442-D230-41D3-B819-FFD5173FFC93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1148C-00B0-42D7-AF09-204B4DE103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31526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36442-D230-41D3-B819-FFD5173FFC93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1148C-00B0-42D7-AF09-204B4DE103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39758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36442-D230-41D3-B819-FFD5173FFC93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1148C-00B0-42D7-AF09-204B4DE103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33418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36442-D230-41D3-B819-FFD5173FFC93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1148C-00B0-42D7-AF09-204B4DE103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827460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36442-D230-41D3-B819-FFD5173FFC93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1148C-00B0-42D7-AF09-204B4DE103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49834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36442-D230-41D3-B819-FFD5173FFC93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1148C-00B0-42D7-AF09-204B4DE103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75067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36442-D230-41D3-B819-FFD5173FFC93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1148C-00B0-42D7-AF09-204B4DE103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793657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36442-D230-41D3-B819-FFD5173FFC93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1148C-00B0-42D7-AF09-204B4DE103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80335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36442-D230-41D3-B819-FFD5173FFC93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1148C-00B0-42D7-AF09-204B4DE103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145319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36442-D230-41D3-B819-FFD5173FFC93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1148C-00B0-42D7-AF09-204B4DE103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631578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836442-D230-41D3-B819-FFD5173FFC93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D1148C-00B0-42D7-AF09-204B4DE103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81312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dvc.academic.ru/dic.nsf/ruwiki/1789" TargetMode="External"/><Relationship Id="rId7" Type="http://schemas.openxmlformats.org/officeDocument/2006/relationships/image" Target="../media/image4.png"/><Relationship Id="rId2" Type="http://schemas.openxmlformats.org/officeDocument/2006/relationships/hyperlink" Target="https://dvc.academic.ru/dic.nsf/ruwiki/944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ankgorodov.ru/place/krasnodar" TargetMode="External"/><Relationship Id="rId3" Type="http://schemas.openxmlformats.org/officeDocument/2006/relationships/hyperlink" Target="http://www.bankgorodov.ru/place/ilskii" TargetMode="External"/><Relationship Id="rId7" Type="http://schemas.openxmlformats.org/officeDocument/2006/relationships/hyperlink" Target="http://www.bankgorodov.ru/place/himki" TargetMode="External"/><Relationship Id="rId2" Type="http://schemas.openxmlformats.org/officeDocument/2006/relationships/hyperlink" Target="http://www.bankgorodov.ru/settlement/ilskoe-gorodskoe-poselenie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bankgorodov.ru/place/dyadkovskaya" TargetMode="External"/><Relationship Id="rId11" Type="http://schemas.openxmlformats.org/officeDocument/2006/relationships/image" Target="../media/image5.png"/><Relationship Id="rId5" Type="http://schemas.openxmlformats.org/officeDocument/2006/relationships/hyperlink" Target="http://www.bankgorodov.ru/area/severskii-raion" TargetMode="External"/><Relationship Id="rId10" Type="http://schemas.openxmlformats.org/officeDocument/2006/relationships/hyperlink" Target="http://www.bankgorodov.ru/" TargetMode="External"/><Relationship Id="rId4" Type="http://schemas.openxmlformats.org/officeDocument/2006/relationships/hyperlink" Target="http://www.bankgorodov.ru/place/derbentskaya" TargetMode="External"/><Relationship Id="rId9" Type="http://schemas.openxmlformats.org/officeDocument/2006/relationships/hyperlink" Target="http://www.bankgorodov.ru/place/gorod_moskva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ilskiy.su/index.php?page=stoyanka-pervobytnogo-cheloveka" TargetMode="External"/><Relationship Id="rId3" Type="http://schemas.openxmlformats.org/officeDocument/2006/relationships/hyperlink" Target="http://apiterem.ru/turisticheskie-dostoprimechatelnosti-severskogo-rajona" TargetMode="External"/><Relationship Id="rId7" Type="http://schemas.openxmlformats.org/officeDocument/2006/relationships/hyperlink" Target="https://kartarf.ru/dostoprimechatelnosti/240567-bratskaya-mogila-26-sovetskih-voinov-pogibshih-v-boyah-s-fas" TargetMode="External"/><Relationship Id="rId2" Type="http://schemas.openxmlformats.org/officeDocument/2006/relationships/hyperlink" Target="https://www.sevadm.ru/2014/01/22/obshhie-svedenija-o-rajjone.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ommons.wikimedia.org/wiki/File:%D0%A1%D0%BE%D0%B1%D0%B5%D1%80-%D0%91%D0%B0%D1%88_%D1%81%D0%BE_%D1%81%D1%82%D0%BE%D1%80%D0%BE%D0%BD%D1%8B_%D1%81%D1%82%D0%B0%D0%BD%D0%B8%D1%86%D1%8B_%D0%90%D0%B7%D0%BE%D0%B2%D1%81%D0%BA%D0%BE%D0%B9.jpg" TargetMode="External"/><Relationship Id="rId5" Type="http://schemas.openxmlformats.org/officeDocument/2006/relationships/hyperlink" Target="http://memory-map.prosv.ru/" TargetMode="External"/><Relationship Id="rId4" Type="http://schemas.openxmlformats.org/officeDocument/2006/relationships/hyperlink" Target="https://ru.wikivoyage.org/wiki/%D0%9A%D1%83%D0%BB%D1%8C%D1%82%D1%83%D1%80%D0%BD%D0%BE%D0%B5_%D0%BD%D0%B0%D1%81%D0%BB%D0%B5%D0%B4%D0%B8%D0%B5_%D0%A0%D0%BE%D1%81%D1%81%D0%B8%D0%B8/%D0%9A%D1%80%D0%B0%D1%81%D0%BD%D0%BE%D0%B4%D0%B0%D1%80%D1%81%D0%BA%D0%B8%D0%B9_%D0%BA%D1%80%D0%B0%D0%B9/%D0%A1%D0%B5%D0%B2%D0%B5%D1%80%D1%81%D0%BA%D0%B8%D0%B9_%D1%80%D0%B0%D0%B9%D0%BE%D0%BD" TargetMode="External"/><Relationship Id="rId9" Type="http://schemas.openxmlformats.org/officeDocument/2006/relationships/hyperlink" Target="http://ilskiy.su/index.php?page=natashkiny-vodopady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836712"/>
            <a:ext cx="7772400" cy="1470025"/>
          </a:xfrm>
        </p:spPr>
        <p:txBody>
          <a:bodyPr>
            <a:noAutofit/>
          </a:bodyPr>
          <a:lstStyle/>
          <a:p>
            <a:r>
              <a:rPr lang="ru-RU" sz="3200" dirty="0" smtClean="0"/>
              <a:t>Использование этнокультурных ресурсов региона (исторических, литературных, природных памятников) в преподавании русского языка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860032" y="4653136"/>
            <a:ext cx="4024536" cy="184769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ru-RU" sz="1600" dirty="0" err="1" smtClean="0">
                <a:solidFill>
                  <a:schemeClr val="tx1"/>
                </a:solidFill>
              </a:rPr>
              <a:t>Сулименко</a:t>
            </a:r>
            <a:r>
              <a:rPr lang="ru-RU" sz="1600" dirty="0" smtClean="0">
                <a:solidFill>
                  <a:schemeClr val="tx1"/>
                </a:solidFill>
              </a:rPr>
              <a:t> </a:t>
            </a:r>
            <a:r>
              <a:rPr lang="ru-RU" sz="1600" dirty="0">
                <a:solidFill>
                  <a:schemeClr val="tx1"/>
                </a:solidFill>
              </a:rPr>
              <a:t>Ирина </a:t>
            </a:r>
            <a:r>
              <a:rPr lang="ru-RU" sz="1600" dirty="0" smtClean="0">
                <a:solidFill>
                  <a:schemeClr val="tx1"/>
                </a:solidFill>
              </a:rPr>
              <a:t>Анатольевна,</a:t>
            </a:r>
          </a:p>
          <a:p>
            <a:r>
              <a:rPr lang="ru-RU" sz="1600" dirty="0" smtClean="0">
                <a:solidFill>
                  <a:schemeClr val="tx1"/>
                </a:solidFill>
              </a:rPr>
              <a:t>учитель русского языка и литературы,</a:t>
            </a:r>
          </a:p>
          <a:p>
            <a:r>
              <a:rPr lang="ru-RU" sz="1600" dirty="0" smtClean="0">
                <a:solidFill>
                  <a:schemeClr val="tx1"/>
                </a:solidFill>
              </a:rPr>
              <a:t>Краснодарский край, Северский </a:t>
            </a:r>
            <a:r>
              <a:rPr lang="ru-RU" sz="1600" dirty="0">
                <a:solidFill>
                  <a:schemeClr val="tx1"/>
                </a:solidFill>
              </a:rPr>
              <a:t>район</a:t>
            </a:r>
            <a:r>
              <a:rPr lang="ru-RU" sz="1600" dirty="0" smtClean="0">
                <a:solidFill>
                  <a:schemeClr val="tx1"/>
                </a:solidFill>
              </a:rPr>
              <a:t>,</a:t>
            </a:r>
          </a:p>
          <a:p>
            <a:r>
              <a:rPr lang="ru-RU" sz="1600" dirty="0" smtClean="0">
                <a:solidFill>
                  <a:schemeClr val="tx1"/>
                </a:solidFill>
              </a:rPr>
              <a:t> </a:t>
            </a:r>
            <a:r>
              <a:rPr lang="ru-RU" sz="1600" dirty="0">
                <a:solidFill>
                  <a:schemeClr val="tx1"/>
                </a:solidFill>
              </a:rPr>
              <a:t>МБОУООШ №</a:t>
            </a:r>
            <a:r>
              <a:rPr lang="ru-RU" sz="1600" dirty="0" smtClean="0">
                <a:solidFill>
                  <a:schemeClr val="tx1"/>
                </a:solidFill>
              </a:rPr>
              <a:t>12 </a:t>
            </a:r>
            <a:r>
              <a:rPr lang="ru-RU" sz="1400" dirty="0" smtClean="0">
                <a:solidFill>
                  <a:schemeClr val="tx1"/>
                </a:solidFill>
              </a:rPr>
              <a:t>станицы Дербентской</a:t>
            </a:r>
            <a:endParaRPr lang="ru-RU" sz="1600" dirty="0">
              <a:solidFill>
                <a:schemeClr val="tx1"/>
              </a:solidFill>
            </a:endParaRPr>
          </a:p>
          <a:p>
            <a:r>
              <a:rPr lang="ru-RU" sz="1600" dirty="0" smtClean="0">
                <a:solidFill>
                  <a:schemeClr val="tx1"/>
                </a:solidFill>
              </a:rPr>
              <a:t>имени войскового полковника </a:t>
            </a:r>
          </a:p>
          <a:p>
            <a:r>
              <a:rPr lang="ru-RU" sz="1600" dirty="0" smtClean="0">
                <a:solidFill>
                  <a:schemeClr val="tx1"/>
                </a:solidFill>
              </a:rPr>
              <a:t>Черноморского казачьего войска</a:t>
            </a:r>
          </a:p>
          <a:p>
            <a:r>
              <a:rPr lang="ru-RU" sz="1600" dirty="0" smtClean="0">
                <a:solidFill>
                  <a:schemeClr val="tx1"/>
                </a:solidFill>
              </a:rPr>
              <a:t> </a:t>
            </a:r>
            <a:r>
              <a:rPr lang="ru-RU" sz="1600" dirty="0" err="1" smtClean="0">
                <a:solidFill>
                  <a:schemeClr val="tx1"/>
                </a:solidFill>
              </a:rPr>
              <a:t>Тиховского</a:t>
            </a:r>
            <a:r>
              <a:rPr lang="ru-RU" sz="1600" dirty="0" smtClean="0">
                <a:solidFill>
                  <a:schemeClr val="tx1"/>
                </a:solidFill>
              </a:rPr>
              <a:t> Льва Лукьяновича</a:t>
            </a:r>
          </a:p>
          <a:p>
            <a:pPr algn="r"/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1043608" y="2780928"/>
            <a:ext cx="7056784" cy="14401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b="1" i="1" dirty="0">
                <a:solidFill>
                  <a:schemeClr val="tx1"/>
                </a:solidFill>
              </a:rPr>
              <a:t>«</a:t>
            </a:r>
            <a:r>
              <a:rPr lang="ru-RU" b="1" i="1" dirty="0" smtClean="0">
                <a:solidFill>
                  <a:schemeClr val="tx1"/>
                </a:solidFill>
              </a:rPr>
              <a:t>Достопримечательности</a:t>
            </a:r>
          </a:p>
          <a:p>
            <a:r>
              <a:rPr lang="ru-RU" b="1" i="1" dirty="0" smtClean="0">
                <a:solidFill>
                  <a:schemeClr val="tx1"/>
                </a:solidFill>
              </a:rPr>
              <a:t>окрестностей поселка </a:t>
            </a:r>
            <a:r>
              <a:rPr lang="ru-RU" b="1" i="1" dirty="0" err="1">
                <a:solidFill>
                  <a:schemeClr val="tx1"/>
                </a:solidFill>
              </a:rPr>
              <a:t>Ильского</a:t>
            </a:r>
            <a:r>
              <a:rPr lang="ru-RU" b="1" i="1" dirty="0" smtClean="0">
                <a:solidFill>
                  <a:schemeClr val="tx1"/>
                </a:solidFill>
              </a:rPr>
              <a:t> </a:t>
            </a:r>
          </a:p>
          <a:p>
            <a:r>
              <a:rPr lang="ru-RU" b="1" i="1" dirty="0" smtClean="0">
                <a:solidFill>
                  <a:schemeClr val="tx1"/>
                </a:solidFill>
              </a:rPr>
              <a:t>Северского района»</a:t>
            </a:r>
            <a:endParaRPr lang="ru-RU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33038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Цели и задачи</a:t>
            </a:r>
            <a:endParaRPr lang="ru-RU" dirty="0"/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324554011"/>
              </p:ext>
            </p:extLst>
          </p:nvPr>
        </p:nvGraphicFramePr>
        <p:xfrm>
          <a:off x="457200" y="1600200"/>
          <a:ext cx="8229600" cy="411988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Цель проекта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Изучение достопримечательностей Северского района</a:t>
                      </a:r>
                    </a:p>
                    <a:p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Задачи проекта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1. Виртуальная экскурсия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2. Воспитывать уважение к культурному наследию своей малой родины, чувство патриотизма, гордости за свой район.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3. Мотивировать учащихся на создание собственных проектов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Область применения проекта</a:t>
                      </a:r>
                      <a:r>
                        <a:rPr lang="ru-RU" baseline="0" dirty="0" smtClean="0"/>
                        <a:t> (НОО, ООО, СОО)</a:t>
                      </a:r>
                      <a:r>
                        <a:rPr lang="ru-RU" dirty="0" smtClean="0"/>
                        <a:t> 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aseline="0" dirty="0" smtClean="0"/>
                        <a:t>НОО, ООО, СОО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Возраст обучающихся,</a:t>
                      </a:r>
                      <a:r>
                        <a:rPr lang="ru-RU" baseline="0" dirty="0" smtClean="0"/>
                        <a:t> для которых может быть использован проект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7-15 лет</a:t>
                      </a:r>
                    </a:p>
                    <a:p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443776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 smtClean="0"/>
              <a:t>Ожидаемые результаты, основные знания, умения и навыки, характеризующие результативность усвоения материала</a:t>
            </a:r>
            <a:br>
              <a:rPr lang="ru-RU" sz="1800" dirty="0" smtClean="0"/>
            </a:br>
            <a:endParaRPr lang="ru-RU" sz="1800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211748184"/>
              </p:ext>
            </p:extLst>
          </p:nvPr>
        </p:nvGraphicFramePr>
        <p:xfrm>
          <a:off x="457200" y="1600200"/>
          <a:ext cx="8229600" cy="594360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114800"/>
                <a:gridCol w="4114800"/>
              </a:tblGrid>
              <a:tr h="370840">
                <a:tc gridSpan="2">
                  <a:txBody>
                    <a:bodyPr/>
                    <a:lstStyle/>
                    <a:p>
                      <a:pPr algn="just"/>
                      <a:r>
                        <a:rPr lang="ru-RU" b="0" i="1" dirty="0" smtClean="0"/>
                        <a:t>Применение метода виртуальной экскурсии на уроках будет способствовать эффективному формированию у обучающихся личностных, регулятивных, познавательных и коммуникативных универсальных учебных действий (УУД) как основы умения учиться:</a:t>
                      </a:r>
                      <a:endParaRPr lang="ru-RU" b="0" i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1. в сфере личностных УУД:</a:t>
                      </a:r>
                      <a:r>
                        <a:rPr lang="ru-RU" baseline="0" dirty="0" smtClean="0"/>
                        <a:t> 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ценностно-смысловая ориентация учащихся и нравственно-этическое оценивание 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2. в сфере регулятивных УУД: 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принимать учебную задачу.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Планировать свои действия в соответствии с поставленной задачей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3. в сфере коммуникативных УУД: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постановка проблемного вопроса, побуждающего у учащихся интерес к поиску ответа и созданию собственного проекта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4. в сфере познавательных УУД: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Извлечение необходимой информации, умение вступать в диалог 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816102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714375" y="500063"/>
            <a:ext cx="7772400" cy="78581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dirty="0" smtClean="0"/>
              <a:t>Маршрутный лист экскурсии</a:t>
            </a:r>
            <a:endParaRPr lang="ru-RU" dirty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997173673"/>
              </p:ext>
            </p:extLst>
          </p:nvPr>
        </p:nvGraphicFramePr>
        <p:xfrm>
          <a:off x="827584" y="1844824"/>
          <a:ext cx="7704856" cy="320548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792088"/>
                <a:gridCol w="6912768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Перечень объектов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1.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i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Гора </a:t>
                      </a:r>
                      <a:r>
                        <a:rPr lang="ru-RU" sz="1800" b="0" i="0" dirty="0" err="1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Собер-Баш</a:t>
                      </a:r>
                      <a:r>
                        <a:rPr lang="ru-RU" sz="1800" b="0" i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 (</a:t>
                      </a:r>
                      <a:r>
                        <a:rPr lang="ru-RU" sz="1800" b="0" i="0" dirty="0" err="1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Собер-Оашх</a:t>
                      </a:r>
                      <a:r>
                        <a:rPr lang="ru-RU" sz="1800" b="0" i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)- визитная карточка Северского района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0" i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Дольмены, водопады, стоянка первобытного человека</a:t>
                      </a:r>
                    </a:p>
                    <a:p>
                      <a:endParaRPr lang="ru-RU" b="0" i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3.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0" i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Братские могилы советских воинов, погибших в боях с фашистскими захватчиками поселков </a:t>
                      </a:r>
                      <a:r>
                        <a:rPr lang="ru-RU" sz="1800" b="0" i="0" dirty="0" err="1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Ильского</a:t>
                      </a:r>
                      <a:r>
                        <a:rPr lang="ru-RU" sz="1800" b="0" i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 и Черноморского</a:t>
                      </a:r>
                    </a:p>
                    <a:p>
                      <a:endParaRPr lang="ru-RU" b="0" i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4.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ru-RU" sz="1800" b="0" i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Памятник Солдату в центре станицы Дербентской</a:t>
                      </a:r>
                    </a:p>
                    <a:p>
                      <a:endParaRPr lang="ru-RU" b="0" i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14509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4"/>
          <p:cNvSpPr txBox="1">
            <a:spLocks/>
          </p:cNvSpPr>
          <p:nvPr/>
        </p:nvSpPr>
        <p:spPr>
          <a:xfrm>
            <a:off x="642938" y="357188"/>
            <a:ext cx="7786687" cy="76755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3200" b="1" i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Гора </a:t>
            </a:r>
            <a:r>
              <a:rPr lang="ru-RU" sz="3200" b="1" i="1" dirty="0" err="1" smtClean="0">
                <a:solidFill>
                  <a:schemeClr val="tx1"/>
                </a:solidFill>
                <a:latin typeface="Arial Narrow" panose="020B0606020202030204" pitchFamily="34" charset="0"/>
              </a:rPr>
              <a:t>Собер-Баш</a:t>
            </a:r>
            <a:r>
              <a:rPr lang="ru-RU" sz="3200" b="1" i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(</a:t>
            </a:r>
            <a:r>
              <a:rPr lang="ru-RU" sz="3200" b="1" i="1" dirty="0" err="1" smtClean="0">
                <a:solidFill>
                  <a:schemeClr val="tx1"/>
                </a:solidFill>
                <a:latin typeface="Arial Narrow" panose="020B0606020202030204" pitchFamily="34" charset="0"/>
              </a:rPr>
              <a:t>Собер-Оашх</a:t>
            </a:r>
            <a:r>
              <a:rPr lang="ru-RU" sz="3200" b="1" i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)- визитная карточка </a:t>
            </a:r>
            <a:r>
              <a:rPr lang="ru-RU" sz="3200" b="1" i="1" dirty="0">
                <a:solidFill>
                  <a:schemeClr val="tx1"/>
                </a:solidFill>
                <a:latin typeface="Arial Narrow" panose="020B0606020202030204" pitchFamily="34" charset="0"/>
              </a:rPr>
              <a:t>Северского района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251520" y="1340768"/>
            <a:ext cx="4464496" cy="532859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sz="1800" dirty="0" smtClean="0"/>
              <a:t>	</a:t>
            </a:r>
            <a:r>
              <a:rPr lang="ru-RU" sz="1800" dirty="0"/>
              <a:t>Северский район — уникальный район, население которого представлено 80 национальностями. Наиболее многочисленные из них: русские, украинцы, армяне, греки, грузины и белорусы.</a:t>
            </a:r>
          </a:p>
          <a:p>
            <a:pPr marL="0" indent="0">
              <a:buNone/>
            </a:pPr>
            <a:r>
              <a:rPr lang="ru-RU" sz="1800" dirty="0" smtClean="0"/>
              <a:t>	Главной </a:t>
            </a:r>
            <a:r>
              <a:rPr lang="ru-RU" sz="1800" dirty="0"/>
              <a:t>достопримечательностью района являются уникальный ландшафт, прекрасные места для отдыха. Мы находимся всего в 30 километрах от Кубанской столицы — города Краснодара. А чтобы оказаться на Черноморском побережье, надо проехать всего около 100 километров.</a:t>
            </a:r>
          </a:p>
          <a:p>
            <a:pPr marL="0" indent="0">
              <a:buNone/>
            </a:pPr>
            <a:r>
              <a:rPr lang="ru-RU" sz="1800" dirty="0" smtClean="0"/>
              <a:t>	</a:t>
            </a:r>
          </a:p>
          <a:p>
            <a:pPr marL="0" indent="0">
              <a:buNone/>
            </a:pPr>
            <a:r>
              <a:rPr lang="ru-RU" sz="1800" dirty="0"/>
              <a:t>	</a:t>
            </a:r>
            <a:r>
              <a:rPr lang="ru-RU" sz="1800" dirty="0" smtClean="0"/>
              <a:t>Визитной </a:t>
            </a:r>
            <a:r>
              <a:rPr lang="ru-RU" sz="1800" dirty="0"/>
              <a:t>карточкой Северского района считается гора </a:t>
            </a:r>
            <a:r>
              <a:rPr lang="ru-RU" sz="1800" dirty="0" err="1" smtClean="0"/>
              <a:t>Собер-Баш</a:t>
            </a:r>
            <a:r>
              <a:rPr lang="ru-RU" sz="1800" dirty="0" smtClean="0"/>
              <a:t> </a:t>
            </a:r>
            <a:r>
              <a:rPr lang="ru-RU" sz="1800" dirty="0"/>
              <a:t>(</a:t>
            </a:r>
            <a:r>
              <a:rPr lang="ru-RU" sz="1800" dirty="0" err="1"/>
              <a:t>Собер-Оашх</a:t>
            </a:r>
            <a:r>
              <a:rPr lang="ru-RU" sz="1800" dirty="0"/>
              <a:t>). Высота горы — 736 метров над уровнем моря. На обоих склонах </a:t>
            </a:r>
            <a:r>
              <a:rPr lang="ru-RU" sz="1800" dirty="0" err="1"/>
              <a:t>Собера</a:t>
            </a:r>
            <a:r>
              <a:rPr lang="ru-RU" sz="1800" dirty="0"/>
              <a:t> бьют родники, отчего гору долгое время считали священной, а православные священнослужители в конце ХI века совершали здесь молебны</a:t>
            </a:r>
            <a:r>
              <a:rPr lang="ru-RU" sz="1800" dirty="0" smtClean="0"/>
              <a:t>.</a:t>
            </a:r>
          </a:p>
          <a:p>
            <a:pPr marL="0" indent="0">
              <a:buNone/>
            </a:pPr>
            <a:r>
              <a:rPr lang="ru-RU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	</a:t>
            </a:r>
          </a:p>
          <a:p>
            <a:pPr marL="0" indent="0">
              <a:buNone/>
            </a:pPr>
            <a:r>
              <a:rPr lang="ru-RU" sz="1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	</a:t>
            </a:r>
            <a:r>
              <a:rPr lang="ru-RU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Посёлок </a:t>
            </a:r>
            <a:r>
              <a:rPr lang="ru-RU" sz="1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Ильский</a:t>
            </a:r>
            <a:r>
              <a:rPr lang="ru-RU" sz="1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был основан раньше всех других населённых пунктов Северского района</a:t>
            </a:r>
            <a:r>
              <a:rPr lang="ru-RU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  <a:r>
              <a:rPr lang="ru-RU" sz="1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ru-RU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Наименование </a:t>
            </a:r>
            <a:r>
              <a:rPr lang="ru-RU" sz="1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дано по реке Иль </a:t>
            </a:r>
            <a:r>
              <a:rPr lang="ru-RU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(по -</a:t>
            </a:r>
            <a:r>
              <a:rPr lang="ru-RU" sz="18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адыгейски</a:t>
            </a:r>
            <a:r>
              <a:rPr lang="ru-RU" sz="1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 — блестящая). </a:t>
            </a:r>
            <a:r>
              <a:rPr lang="ru-RU" sz="1800" dirty="0">
                <a:solidFill>
                  <a:schemeClr val="tx1">
                    <a:lumMod val="85000"/>
                    <a:lumOff val="15000"/>
                  </a:schemeClr>
                </a:solidFill>
                <a:hlinkClick r:id="rId2"/>
              </a:rPr>
              <a:t>27 июня</a:t>
            </a:r>
            <a:r>
              <a:rPr lang="ru-RU" sz="1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ru-RU" sz="1800" dirty="0">
                <a:solidFill>
                  <a:schemeClr val="tx1">
                    <a:lumMod val="85000"/>
                    <a:lumOff val="15000"/>
                  </a:schemeClr>
                </a:solidFill>
                <a:hlinkClick r:id="rId3"/>
              </a:rPr>
              <a:t>1863 года</a:t>
            </a:r>
            <a:r>
              <a:rPr lang="ru-RU" sz="1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ru-RU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- </a:t>
            </a:r>
            <a:r>
              <a:rPr lang="ru-RU" sz="1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эта дата и стала считаться днем основания станицы.</a:t>
            </a:r>
          </a:p>
          <a:p>
            <a:pPr marL="0" indent="0">
              <a:buNone/>
            </a:pPr>
            <a:r>
              <a:rPr lang="ru-RU" sz="1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	Поселок городского типа расположен на реке Иль при выходе её из горно-лесной зоны на равнину. В 6 км восточнее — станица Северская, в 4 км западнее — </a:t>
            </a:r>
            <a:r>
              <a:rPr lang="ru-RU" sz="1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пгт</a:t>
            </a:r>
            <a:r>
              <a:rPr lang="ru-RU" sz="1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Черноморский .</a:t>
            </a:r>
          </a:p>
          <a:p>
            <a:pPr marL="0" indent="0">
              <a:buNone/>
            </a:pPr>
            <a:endParaRPr lang="ru-RU" sz="18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9783" y="1757487"/>
            <a:ext cx="1642309" cy="1098294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6149" t="-2192" r="5751" b="4469"/>
          <a:stretch/>
        </p:blipFill>
        <p:spPr>
          <a:xfrm>
            <a:off x="4780271" y="2846016"/>
            <a:ext cx="4152010" cy="346126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3730" y="1757487"/>
            <a:ext cx="1403871" cy="175382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601" y="1526906"/>
            <a:ext cx="1657350" cy="282892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18517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/>
          </a:bodyPr>
          <a:lstStyle/>
          <a:p>
            <a:r>
              <a:rPr lang="ru-RU" sz="1600" b="1" dirty="0"/>
              <a:t>Геральдическое описание герба </a:t>
            </a:r>
            <a:r>
              <a:rPr lang="ru-RU" sz="1600" b="1" dirty="0" err="1">
                <a:hlinkClick r:id="rId2"/>
              </a:rPr>
              <a:t>Ильского</a:t>
            </a:r>
            <a:r>
              <a:rPr lang="ru-RU" sz="1600" b="1" dirty="0">
                <a:hlinkClick r:id="rId2"/>
              </a:rPr>
              <a:t> городского поселения</a:t>
            </a:r>
            <a:endParaRPr lang="ru-RU" sz="16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69909" y="836712"/>
            <a:ext cx="4186808" cy="5904656"/>
          </a:xfrm>
        </p:spPr>
        <p:txBody>
          <a:bodyPr>
            <a:normAutofit fontScale="40000" lnSpcReduction="20000"/>
          </a:bodyPr>
          <a:lstStyle/>
          <a:p>
            <a:r>
              <a:rPr lang="ru-RU" dirty="0"/>
              <a:t>Герб </a:t>
            </a:r>
            <a:r>
              <a:rPr lang="ru-RU" dirty="0" err="1">
                <a:hlinkClick r:id="rId2"/>
              </a:rPr>
              <a:t>Ильского</a:t>
            </a:r>
            <a:r>
              <a:rPr lang="ru-RU" dirty="0">
                <a:hlinkClick r:id="rId2"/>
              </a:rPr>
              <a:t> городского поселения</a:t>
            </a:r>
            <a:r>
              <a:rPr lang="ru-RU" dirty="0"/>
              <a:t> языком символов и аллегорий отражает географические, исторические и другие особенности поселения.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Главной фигурой герба </a:t>
            </a:r>
            <a:r>
              <a:rPr lang="ru-RU" dirty="0" err="1">
                <a:hlinkClick r:id="rId2"/>
              </a:rPr>
              <a:t>Ильского</a:t>
            </a:r>
            <a:r>
              <a:rPr lang="ru-RU" dirty="0">
                <a:hlinkClick r:id="rId2"/>
              </a:rPr>
              <a:t> городского поселения</a:t>
            </a:r>
            <a:r>
              <a:rPr lang="ru-RU" dirty="0"/>
              <a:t> является гора с лежащим на ней медведем – аллегорией Медвежьей горы, расположенной на территории поселения.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Черная капля символизирует запасы нефти, обнаруженные на землях поселения еще в XIX веке. Нефть, обнаруженная в этих местах, буквально сочилась из земли. Первые поселенцы будущей станицы </a:t>
            </a:r>
            <a:r>
              <a:rPr lang="ru-RU" dirty="0" err="1">
                <a:hlinkClick r:id="rId3"/>
              </a:rPr>
              <a:t>Ильской</a:t>
            </a:r>
            <a:r>
              <a:rPr lang="ru-RU" dirty="0"/>
              <a:t> просто собирали ее ведрами и использовали для хозяйственных нужд. В 1884 году прямо у дороги, ведущей в станицу </a:t>
            </a:r>
            <a:r>
              <a:rPr lang="ru-RU" dirty="0" smtClean="0">
                <a:hlinkClick r:id="rId4"/>
              </a:rPr>
              <a:t>Дербентская</a:t>
            </a:r>
            <a:r>
              <a:rPr lang="ru-RU" dirty="0" smtClean="0"/>
              <a:t>, </a:t>
            </a:r>
            <a:r>
              <a:rPr lang="ru-RU" dirty="0"/>
              <a:t>была пробурена первая скважина </a:t>
            </a:r>
            <a:r>
              <a:rPr lang="ru-RU" dirty="0">
                <a:hlinkClick r:id="rId5"/>
              </a:rPr>
              <a:t>Северского района</a:t>
            </a:r>
            <a:r>
              <a:rPr lang="ru-RU" dirty="0"/>
              <a:t>. Нефть в ней фонтанировала сама. И в настоящее время здесь ведутся работы по бурению скважин, добыче нефти и ее переработке.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Два геральдических камня символизируют два населенных пункта, входящих в состав городского поселения (поселок </a:t>
            </a:r>
            <a:r>
              <a:rPr lang="ru-RU" dirty="0" err="1">
                <a:hlinkClick r:id="rId3"/>
              </a:rPr>
              <a:t>Ильский</a:t>
            </a:r>
            <a:r>
              <a:rPr lang="ru-RU" dirty="0"/>
              <a:t> и станица </a:t>
            </a:r>
            <a:r>
              <a:rPr lang="ru-RU" dirty="0">
                <a:hlinkClick r:id="rId4"/>
              </a:rPr>
              <a:t>Дербентская</a:t>
            </a:r>
            <a:r>
              <a:rPr lang="ru-RU" dirty="0"/>
              <a:t>). Они также символизируют добычу строительных материалов (камня, щебня, песка), обеспечивающих нужды городского поселения.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Пурпурно-лазоревая оконечность имеет двойную символику. Пурпур – символ черноморского казачества, основавшего на Кубани многие станицы, в том числе и станицу </a:t>
            </a:r>
            <a:r>
              <a:rPr lang="ru-RU" dirty="0" err="1">
                <a:hlinkClick r:id="rId3"/>
              </a:rPr>
              <a:t>Ильскую</a:t>
            </a:r>
            <a:r>
              <a:rPr lang="ru-RU" dirty="0"/>
              <a:t>, ставшей впоследствии поселком. Лазурь – символ реки Иль, по имени которой названы поселок и поселение. </a:t>
            </a:r>
          </a:p>
          <a:p>
            <a:r>
              <a:rPr lang="ru-RU" b="1" dirty="0"/>
              <a:t>Авторская группа: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идея герба: Н. Ищенко (ст. </a:t>
            </a:r>
            <a:r>
              <a:rPr lang="ru-RU" dirty="0" err="1">
                <a:hlinkClick r:id="rId6"/>
              </a:rPr>
              <a:t>Дядьковская</a:t>
            </a:r>
            <a:r>
              <a:rPr lang="ru-RU" dirty="0"/>
              <a:t>), К. </a:t>
            </a:r>
            <a:r>
              <a:rPr lang="ru-RU" dirty="0" err="1"/>
              <a:t>Мочёнов</a:t>
            </a:r>
            <a:r>
              <a:rPr lang="ru-RU" dirty="0"/>
              <a:t> (</a:t>
            </a:r>
            <a:r>
              <a:rPr lang="ru-RU" dirty="0">
                <a:hlinkClick r:id="rId7"/>
              </a:rPr>
              <a:t>Химки</a:t>
            </a:r>
            <a:r>
              <a:rPr lang="ru-RU" dirty="0"/>
              <a:t>); А. Раков (</a:t>
            </a:r>
            <a:r>
              <a:rPr lang="ru-RU" dirty="0">
                <a:hlinkClick r:id="rId8"/>
              </a:rPr>
              <a:t>Краснодар</a:t>
            </a:r>
            <a:r>
              <a:rPr lang="ru-RU" dirty="0"/>
              <a:t>);</a:t>
            </a:r>
            <a:br>
              <a:rPr lang="ru-RU" dirty="0"/>
            </a:br>
            <a:r>
              <a:rPr lang="ru-RU" dirty="0"/>
              <a:t>художник и компьютерный дизайн: О. Афанасьева (</a:t>
            </a:r>
            <a:r>
              <a:rPr lang="ru-RU" dirty="0">
                <a:hlinkClick r:id="rId9"/>
              </a:rPr>
              <a:t>Москва</a:t>
            </a:r>
            <a:r>
              <a:rPr lang="ru-RU" dirty="0"/>
              <a:t>);</a:t>
            </a:r>
            <a:br>
              <a:rPr lang="ru-RU" dirty="0"/>
            </a:br>
            <a:r>
              <a:rPr lang="ru-RU" dirty="0"/>
              <a:t>обоснование символики: В. Мишин (</a:t>
            </a:r>
            <a:r>
              <a:rPr lang="ru-RU" dirty="0">
                <a:hlinkClick r:id="rId7"/>
              </a:rPr>
              <a:t>Химки</a:t>
            </a:r>
            <a:r>
              <a:rPr lang="ru-RU" dirty="0"/>
              <a:t>).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Герб утвержден решением № 97 Совета муниципального образования </a:t>
            </a:r>
            <a:r>
              <a:rPr lang="ru-RU" dirty="0" err="1">
                <a:hlinkClick r:id="rId2"/>
              </a:rPr>
              <a:t>Ильское</a:t>
            </a:r>
            <a:r>
              <a:rPr lang="ru-RU" dirty="0">
                <a:hlinkClick r:id="rId2"/>
              </a:rPr>
              <a:t> городское поселение</a:t>
            </a:r>
            <a:r>
              <a:rPr lang="ru-RU" dirty="0"/>
              <a:t> </a:t>
            </a:r>
            <a:r>
              <a:rPr lang="ru-RU" dirty="0">
                <a:hlinkClick r:id="rId5"/>
              </a:rPr>
              <a:t>Северского района</a:t>
            </a:r>
            <a:r>
              <a:rPr lang="ru-RU" dirty="0"/>
              <a:t> от 16 декабря 2010 года и внесен в Государственный геральдический регистр </a:t>
            </a:r>
            <a:r>
              <a:rPr lang="ru-RU" dirty="0">
                <a:hlinkClick r:id="rId10"/>
              </a:rPr>
              <a:t>Российской Федерации</a:t>
            </a:r>
            <a:r>
              <a:rPr lang="ru-RU" dirty="0"/>
              <a:t> 24 марта 2011 года под № 6786. </a:t>
            </a:r>
          </a:p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151552"/>
            <a:ext cx="2768604" cy="4725720"/>
          </a:xfrm>
        </p:spPr>
      </p:pic>
      <p:sp>
        <p:nvSpPr>
          <p:cNvPr id="6" name="Прямоугольник 5"/>
          <p:cNvSpPr/>
          <p:nvPr/>
        </p:nvSpPr>
        <p:spPr>
          <a:xfrm>
            <a:off x="5076056" y="6213017"/>
            <a:ext cx="40090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/>
              <a:t>http://www.bankgorodov.ru/public//photos/coa/313612.png</a:t>
            </a:r>
            <a:endParaRPr lang="ru-RU" sz="1000" dirty="0"/>
          </a:p>
        </p:txBody>
      </p:sp>
    </p:spTree>
    <p:extLst>
      <p:ext uri="{BB962C8B-B14F-4D97-AF65-F5344CB8AC3E}">
        <p14:creationId xmlns="" xmlns:p14="http://schemas.microsoft.com/office/powerpoint/2010/main" val="39160442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6719" y="2056615"/>
            <a:ext cx="2626353" cy="1970381"/>
          </a:xfrm>
          <a:prstGeom prst="rect">
            <a:avLst/>
          </a:prstGeom>
        </p:spPr>
      </p:pic>
      <p:pic>
        <p:nvPicPr>
          <p:cNvPr id="6" name="Рисунок 5" descr="http://ilskiy.su/uploads/images/Gallery/stoyanka/ris-1-250.jpg"/>
          <p:cNvPicPr/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033695"/>
            <a:ext cx="3271734" cy="2165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http://ilskiy.su/uploads/images/Gallery/stoyanka/ris-5-250.jpg"/>
          <p:cNvPicPr/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5224" y="2408697"/>
            <a:ext cx="1694871" cy="233727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4"/>
          <p:cNvSpPr txBox="1">
            <a:spLocks/>
          </p:cNvSpPr>
          <p:nvPr/>
        </p:nvSpPr>
        <p:spPr>
          <a:xfrm>
            <a:off x="642938" y="357188"/>
            <a:ext cx="7786687" cy="8188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 fontScale="6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b="1" i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Дольмены, водопады, карьер Медведь-гора,</a:t>
            </a:r>
          </a:p>
          <a:p>
            <a:pPr>
              <a:defRPr/>
            </a:pPr>
            <a:r>
              <a:rPr lang="ru-RU" b="1" i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стоянка первобытного человека</a:t>
            </a:r>
            <a:endParaRPr lang="ru-RU" b="1" i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467544" y="1268760"/>
            <a:ext cx="4174426" cy="540060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6400" dirty="0" smtClean="0"/>
              <a:t>	</a:t>
            </a:r>
          </a:p>
          <a:p>
            <a:pPr marL="0" indent="0">
              <a:buNone/>
            </a:pPr>
            <a:r>
              <a:rPr lang="ru-RU" sz="6400" dirty="0"/>
              <a:t>	</a:t>
            </a:r>
            <a:r>
              <a:rPr lang="ru-RU" sz="6400" dirty="0" smtClean="0"/>
              <a:t>На горе </a:t>
            </a:r>
            <a:r>
              <a:rPr lang="ru-RU" sz="6400" dirty="0" err="1" smtClean="0"/>
              <a:t>Собер-Баш</a:t>
            </a:r>
            <a:r>
              <a:rPr lang="ru-RU" sz="6400" dirty="0" smtClean="0"/>
              <a:t> сохранились </a:t>
            </a:r>
            <a:r>
              <a:rPr lang="ru-RU" sz="6400" dirty="0"/>
              <a:t>дольмены — древние мегалиты. </a:t>
            </a:r>
            <a:endParaRPr lang="ru-RU" sz="6400" dirty="0" smtClean="0"/>
          </a:p>
          <a:p>
            <a:pPr marL="0" indent="0">
              <a:buNone/>
            </a:pPr>
            <a:r>
              <a:rPr lang="ru-RU" sz="6400" dirty="0" smtClean="0"/>
              <a:t>	Карьер Медвежья гора, в окрестностях станицы Дербентской. </a:t>
            </a:r>
          </a:p>
          <a:p>
            <a:pPr marL="0" indent="0">
              <a:buNone/>
            </a:pPr>
            <a:r>
              <a:rPr lang="ru-RU" sz="6400" dirty="0" smtClean="0"/>
              <a:t>Наверно, старожилы помнят, что гора эта </a:t>
            </a:r>
            <a:r>
              <a:rPr lang="ru-RU" sz="6400" dirty="0"/>
              <a:t>была похожа на силуэт лежащего медведя, </a:t>
            </a:r>
            <a:endParaRPr lang="ru-RU" sz="6400" dirty="0" smtClean="0"/>
          </a:p>
          <a:p>
            <a:pPr marL="0" indent="0">
              <a:buNone/>
            </a:pPr>
            <a:r>
              <a:rPr lang="ru-RU" sz="6400" dirty="0" smtClean="0"/>
              <a:t>и</a:t>
            </a:r>
            <a:r>
              <a:rPr lang="ru-RU" sz="6400" dirty="0"/>
              <a:t>, говорят, что там </a:t>
            </a:r>
            <a:r>
              <a:rPr lang="ru-RU" sz="6400" dirty="0" smtClean="0"/>
              <a:t>действительно </a:t>
            </a:r>
            <a:r>
              <a:rPr lang="ru-RU" sz="6400" dirty="0"/>
              <a:t>водились </a:t>
            </a:r>
            <a:r>
              <a:rPr lang="ru-RU" sz="6400" dirty="0" smtClean="0"/>
              <a:t>бурые медведи. Разработка </a:t>
            </a:r>
            <a:r>
              <a:rPr lang="ru-RU" sz="6400" dirty="0"/>
              <a:t>Медвежьей горы началась </a:t>
            </a:r>
            <a:r>
              <a:rPr lang="ru-RU" sz="6400" dirty="0" smtClean="0"/>
              <a:t>более </a:t>
            </a:r>
            <a:r>
              <a:rPr lang="ru-RU" sz="6400" dirty="0"/>
              <a:t>50 лет назад.</a:t>
            </a:r>
          </a:p>
          <a:p>
            <a:pPr marL="0" indent="0">
              <a:buNone/>
            </a:pPr>
            <a:r>
              <a:rPr lang="ru-RU" sz="6400" dirty="0" smtClean="0"/>
              <a:t>	Мировую </a:t>
            </a:r>
            <a:r>
              <a:rPr lang="ru-RU" sz="6400" dirty="0"/>
              <a:t>известность имеет </a:t>
            </a:r>
            <a:r>
              <a:rPr lang="ru-RU" sz="6400" dirty="0" err="1"/>
              <a:t>Ильская</a:t>
            </a:r>
            <a:r>
              <a:rPr lang="ru-RU" sz="6400" dirty="0"/>
              <a:t> стоянка первобытного человека — памятник эпохи среднего палеолита. Её возраст 130 000 лет. Раскопки здесь идут с 1925 </a:t>
            </a:r>
            <a:r>
              <a:rPr lang="ru-RU" sz="6400" dirty="0" smtClean="0"/>
              <a:t>года.</a:t>
            </a:r>
          </a:p>
          <a:p>
            <a:pPr marL="0" indent="0">
              <a:buNone/>
            </a:pPr>
            <a:r>
              <a:rPr lang="ru-RU" sz="6400" dirty="0" smtClean="0"/>
              <a:t>	Природные </a:t>
            </a:r>
            <a:r>
              <a:rPr lang="ru-RU" sz="6400" dirty="0"/>
              <a:t>и исторические памятники района, такие как: ущелье «Красного ручья», «</a:t>
            </a:r>
            <a:r>
              <a:rPr lang="ru-RU" sz="6400" dirty="0" err="1"/>
              <a:t>Пшадские</a:t>
            </a:r>
            <a:r>
              <a:rPr lang="ru-RU" sz="6400" dirty="0"/>
              <a:t> водопады», «Жёлтые монастыри», «Дарьины водопады», «Наташкины водопады», гора «Митридат», «Запорожские источники», горы «Крепость» и «Папай», а еще </a:t>
            </a:r>
            <a:r>
              <a:rPr lang="ru-RU" sz="6400" dirty="0" err="1"/>
              <a:t>Верхнеафипское</a:t>
            </a:r>
            <a:r>
              <a:rPr lang="ru-RU" sz="6400" dirty="0"/>
              <a:t> озеро «</a:t>
            </a:r>
            <a:r>
              <a:rPr lang="ru-RU" sz="6400" dirty="0" err="1"/>
              <a:t>Лохнесс</a:t>
            </a:r>
            <a:r>
              <a:rPr lang="ru-RU" sz="6400" dirty="0"/>
              <a:t>», окутанные тайнами и легендами, — давно стали излюбленными местами для туризма и отдыха.</a:t>
            </a:r>
          </a:p>
          <a:p>
            <a:endParaRPr lang="ru-RU" dirty="0"/>
          </a:p>
          <a:p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sz="half" idx="2"/>
          </p:nvPr>
        </p:nvSpPr>
        <p:spPr/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dirty="0" smtClean="0"/>
              <a:t>Изображение</a:t>
            </a:r>
            <a:endParaRPr lang="ru-RU" dirty="0"/>
          </a:p>
        </p:txBody>
      </p:sp>
      <p:pic>
        <p:nvPicPr>
          <p:cNvPr id="8" name="Рисунок 7" descr="http://ilskiy.su/uploads/images/Gallery/ContentPages/natvodopadi.jpg"/>
          <p:cNvPicPr/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8441" y="4467540"/>
            <a:ext cx="2059440" cy="1928711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9141" y="1932702"/>
            <a:ext cx="2561585" cy="170772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68076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4"/>
          <p:cNvSpPr txBox="1">
            <a:spLocks/>
          </p:cNvSpPr>
          <p:nvPr/>
        </p:nvSpPr>
        <p:spPr>
          <a:xfrm>
            <a:off x="642938" y="357188"/>
            <a:ext cx="7786687" cy="83956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b="1" i="1" dirty="0" smtClean="0">
                <a:solidFill>
                  <a:schemeClr val="tx1"/>
                </a:solidFill>
              </a:rPr>
              <a:t>Братские могилы </a:t>
            </a:r>
            <a:r>
              <a:rPr lang="ru-RU" sz="2400" b="1" i="1" dirty="0">
                <a:solidFill>
                  <a:schemeClr val="tx1"/>
                </a:solidFill>
              </a:rPr>
              <a:t>советских воинов, погибших в боях с фашистскими </a:t>
            </a:r>
            <a:r>
              <a:rPr lang="ru-RU" sz="2400" b="1" i="1" dirty="0" smtClean="0">
                <a:solidFill>
                  <a:schemeClr val="tx1"/>
                </a:solidFill>
              </a:rPr>
              <a:t>захватчиками</a:t>
            </a:r>
          </a:p>
          <a:p>
            <a:r>
              <a:rPr lang="ru-RU" sz="2400" b="1" i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поселков </a:t>
            </a:r>
            <a:r>
              <a:rPr lang="ru-RU" sz="2400" b="1" i="1" dirty="0" err="1" smtClean="0">
                <a:solidFill>
                  <a:schemeClr val="tx1"/>
                </a:solidFill>
                <a:latin typeface="Arial Narrow" panose="020B0606020202030204" pitchFamily="34" charset="0"/>
              </a:rPr>
              <a:t>Ильского</a:t>
            </a:r>
            <a:r>
              <a:rPr lang="ru-RU" sz="2400" b="1" i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и Черноморского</a:t>
            </a:r>
            <a:endParaRPr lang="ru-RU" sz="2400" b="1" i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179512" y="1240348"/>
            <a:ext cx="4316288" cy="5545644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sz="1800" dirty="0"/>
              <a:t>	</a:t>
            </a:r>
            <a:r>
              <a:rPr lang="ru-RU" sz="35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Осенью 1942 года посёлок </a:t>
            </a:r>
            <a:r>
              <a:rPr lang="ru-RU" sz="35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был </a:t>
            </a:r>
            <a:r>
              <a:rPr lang="ru-RU" sz="35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оккупирован немецко-фашистскими войсками. </a:t>
            </a:r>
            <a:r>
              <a:rPr lang="ru-RU" sz="35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19 февраля вечером была начата </a:t>
            </a:r>
            <a:r>
              <a:rPr lang="ru-RU" sz="35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операция </a:t>
            </a:r>
            <a:r>
              <a:rPr lang="ru-RU" sz="35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по освобождению </a:t>
            </a:r>
            <a:r>
              <a:rPr lang="ru-RU" sz="35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Ильского</a:t>
            </a:r>
            <a:r>
              <a:rPr lang="ru-RU" sz="35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ru-RU" sz="35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В результате ночных </a:t>
            </a:r>
            <a:r>
              <a:rPr lang="ru-RU" sz="35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боев, </a:t>
            </a:r>
            <a:r>
              <a:rPr lang="ru-RU" sz="35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к утру </a:t>
            </a:r>
            <a:r>
              <a:rPr lang="ru-RU" sz="35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20 февраля 1943 года </a:t>
            </a:r>
            <a:r>
              <a:rPr lang="ru-RU" sz="35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Ильский</a:t>
            </a:r>
            <a:r>
              <a:rPr lang="ru-RU" sz="35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был освобожден.</a:t>
            </a:r>
            <a:endParaRPr lang="ru-RU" sz="35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endParaRPr lang="ru-RU" sz="3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ru-RU" sz="35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Братская могила 26 советских воинов, погибших в боях с фашистскими </a:t>
            </a:r>
            <a:r>
              <a:rPr lang="ru-RU" sz="35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захватчиками, парк </a:t>
            </a:r>
            <a:r>
              <a:rPr lang="ru-RU" sz="35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пгт</a:t>
            </a:r>
            <a:r>
              <a:rPr lang="ru-RU" sz="35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ru-RU" sz="35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Ильский</a:t>
            </a:r>
            <a:r>
              <a:rPr lang="ru-RU" sz="35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  <a:endParaRPr lang="ru-RU" sz="35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ru-RU" sz="35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Братская могила советских воинов, погибших в боях с фашистскими </a:t>
            </a:r>
            <a:r>
              <a:rPr lang="ru-RU" sz="35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захватчиками, кладбище </a:t>
            </a:r>
            <a:r>
              <a:rPr lang="ru-RU" sz="35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пгт</a:t>
            </a:r>
            <a:r>
              <a:rPr lang="ru-RU" sz="35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ru-RU" sz="35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Ильский</a:t>
            </a:r>
            <a:r>
              <a:rPr lang="ru-RU" sz="35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  <a:endParaRPr lang="ru-RU" sz="35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ru-RU" sz="35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Братская могила советских </a:t>
            </a:r>
            <a:r>
              <a:rPr lang="ru-RU" sz="35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воинов,</a:t>
            </a:r>
          </a:p>
          <a:p>
            <a:pPr marL="0" indent="0">
              <a:buNone/>
            </a:pPr>
            <a:r>
              <a:rPr lang="ru-RU" sz="35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	Сквер </a:t>
            </a:r>
            <a:r>
              <a:rPr lang="ru-RU" sz="35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Победы </a:t>
            </a:r>
            <a:r>
              <a:rPr lang="ru-RU" sz="35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в поселке 	Черноморском.</a:t>
            </a:r>
            <a:endParaRPr lang="ru-RU" sz="35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endParaRPr lang="ru-RU" sz="1800" dirty="0"/>
          </a:p>
          <a:p>
            <a:pPr marL="0" indent="0">
              <a:buNone/>
            </a:pPr>
            <a:r>
              <a:rPr lang="en-US" sz="1800" dirty="0" smtClean="0"/>
              <a:t>	</a:t>
            </a:r>
          </a:p>
          <a:p>
            <a:pPr marL="0" indent="0">
              <a:buNone/>
            </a:pPr>
            <a:endParaRPr lang="ru-RU" sz="1800" dirty="0"/>
          </a:p>
        </p:txBody>
      </p:sp>
      <p:sp>
        <p:nvSpPr>
          <p:cNvPr id="7" name="Объект 6"/>
          <p:cNvSpPr>
            <a:spLocks noGrp="1"/>
          </p:cNvSpPr>
          <p:nvPr>
            <p:ph sz="half" idx="2"/>
          </p:nvPr>
        </p:nvSpPr>
        <p:spPr>
          <a:xfrm>
            <a:off x="5220072" y="2780928"/>
            <a:ext cx="3466728" cy="3345235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dirty="0" smtClean="0"/>
              <a:t>Изображение</a:t>
            </a:r>
            <a:endParaRPr lang="ru-RU" dirty="0"/>
          </a:p>
        </p:txBody>
      </p:sp>
      <p:pic>
        <p:nvPicPr>
          <p:cNvPr id="1026" name="Picture 2" descr="Братская могила 26 советских воинов, погибших в боях с фашистскими захватчикам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412775"/>
            <a:ext cx="3569593" cy="237972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4762"/>
          <a:stretch/>
        </p:blipFill>
        <p:spPr>
          <a:xfrm>
            <a:off x="6322664" y="3314910"/>
            <a:ext cx="2787774" cy="316835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27887"/>
          <a:stretch/>
        </p:blipFill>
        <p:spPr>
          <a:xfrm>
            <a:off x="4241276" y="5067544"/>
            <a:ext cx="2305349" cy="177281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94680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4"/>
          <p:cNvSpPr txBox="1">
            <a:spLocks/>
          </p:cNvSpPr>
          <p:nvPr/>
        </p:nvSpPr>
        <p:spPr>
          <a:xfrm>
            <a:off x="678656" y="223151"/>
            <a:ext cx="7786687" cy="91157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2400" b="1" i="1" dirty="0">
                <a:solidFill>
                  <a:schemeClr val="tx1"/>
                </a:solidFill>
                <a:latin typeface="Arial Narrow" panose="020B0606020202030204" pitchFamily="34" charset="0"/>
              </a:rPr>
              <a:t>Памятник Солдату </a:t>
            </a:r>
            <a:endParaRPr lang="ru-RU" sz="2400" b="1" i="1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>
              <a:defRPr/>
            </a:pPr>
            <a:r>
              <a:rPr lang="ru-RU" sz="2400" b="1" i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в </a:t>
            </a:r>
            <a:r>
              <a:rPr lang="ru-RU" sz="2400" b="1" i="1" dirty="0">
                <a:solidFill>
                  <a:schemeClr val="tx1"/>
                </a:solidFill>
                <a:latin typeface="Arial Narrow" panose="020B0606020202030204" pitchFamily="34" charset="0"/>
              </a:rPr>
              <a:t>центре станицы </a:t>
            </a:r>
            <a:r>
              <a:rPr lang="ru-RU" sz="2400" b="1" i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Дербентской</a:t>
            </a:r>
            <a:endParaRPr lang="ru-RU" sz="2400" b="1" i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336209" y="1591823"/>
            <a:ext cx="4104457" cy="511256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sz="1800" dirty="0" smtClean="0"/>
              <a:t>	</a:t>
            </a:r>
            <a:r>
              <a:rPr lang="ru-RU" sz="2200" dirty="0"/>
              <a:t>Летом 1942 года между поселком  </a:t>
            </a:r>
            <a:r>
              <a:rPr lang="ru-RU" sz="2200" dirty="0" err="1"/>
              <a:t>Ильским</a:t>
            </a:r>
            <a:r>
              <a:rPr lang="ru-RU" sz="2200" dirty="0"/>
              <a:t> и станицей Дербентской шли ожесточенные бои. О них до сих пор напоминают окопы и воронки. </a:t>
            </a:r>
            <a:r>
              <a:rPr lang="ru-RU" sz="2200" dirty="0" smtClean="0"/>
              <a:t>	Памятник </a:t>
            </a:r>
            <a:r>
              <a:rPr lang="ru-RU" sz="2200" dirty="0"/>
              <a:t>Солдату находится в центре станицы Дербентской на улице Димитрова. Это символ скорби и преклонения перед мужеством односельчан, оставшихся на полях сражений Великой Отечественной войны и солдат, отдавших жизни за свободу ст. Дербентской.</a:t>
            </a:r>
          </a:p>
          <a:p>
            <a:pPr marL="0" indent="0">
              <a:buNone/>
            </a:pPr>
            <a:r>
              <a:rPr lang="ru-RU" sz="2200" dirty="0"/>
              <a:t>             Левой рукой Солдат придерживает венок, он склонил голову в горестном молчании. На братской могиле надпись: «Вечная слава воинам, павшим за освобождение станицы Дербентской</a:t>
            </a:r>
            <a:r>
              <a:rPr lang="ru-RU" sz="2200" dirty="0" smtClean="0"/>
              <a:t>.</a:t>
            </a:r>
            <a:endParaRPr lang="en-US" sz="2200" dirty="0" smtClean="0"/>
          </a:p>
          <a:p>
            <a:pPr marL="0" indent="0">
              <a:buNone/>
            </a:pPr>
            <a:r>
              <a:rPr lang="ru-RU" sz="2200" dirty="0" smtClean="0"/>
              <a:t>	</a:t>
            </a:r>
            <a:r>
              <a:rPr lang="ru-RU" sz="2200" dirty="0"/>
              <a:t>Памятный камень в честь воинов, павших в боях Великой Отечественной войны, установили в Северском районе в 2015 году. </a:t>
            </a:r>
            <a:r>
              <a:rPr lang="ru-RU" sz="2200" dirty="0" smtClean="0"/>
              <a:t>На </a:t>
            </a:r>
            <a:r>
              <a:rPr lang="ru-RU" sz="2200" dirty="0"/>
              <a:t>светлом мраморе список из 127 фамилий воинов, венчает неизменный символ Победы- георгиевская ленточка</a:t>
            </a:r>
            <a:r>
              <a:rPr lang="ru-RU" sz="2200" dirty="0" smtClean="0"/>
              <a:t>.</a:t>
            </a:r>
          </a:p>
          <a:p>
            <a:pPr marL="0" indent="0">
              <a:buNone/>
            </a:pPr>
            <a:r>
              <a:rPr lang="ru-RU" sz="2200" dirty="0"/>
              <a:t>	</a:t>
            </a:r>
            <a:r>
              <a:rPr lang="ru-RU" sz="2200" dirty="0" smtClean="0"/>
              <a:t> Ежегодно </a:t>
            </a:r>
            <a:r>
              <a:rPr lang="ru-RU" sz="2200" dirty="0"/>
              <a:t>у скромного обелиска </a:t>
            </a:r>
            <a:r>
              <a:rPr lang="ru-RU" sz="2200" dirty="0" smtClean="0"/>
              <a:t>проходит митинг, </a:t>
            </a:r>
            <a:r>
              <a:rPr lang="ru-RU" sz="2200" dirty="0"/>
              <a:t>на </a:t>
            </a:r>
            <a:r>
              <a:rPr lang="ru-RU" sz="2200" dirty="0" smtClean="0"/>
              <a:t>который </a:t>
            </a:r>
            <a:r>
              <a:rPr lang="ru-RU" sz="2200" dirty="0"/>
              <a:t>всегда </a:t>
            </a:r>
            <a:r>
              <a:rPr lang="ru-RU" sz="2200" dirty="0" smtClean="0"/>
              <a:t>приходил последний ветеран </a:t>
            </a:r>
            <a:r>
              <a:rPr lang="ru-RU" sz="2200" dirty="0"/>
              <a:t>ВОВ Курочкин Иван </a:t>
            </a:r>
            <a:r>
              <a:rPr lang="ru-RU" sz="2200" dirty="0" smtClean="0"/>
              <a:t>Игнатьевич ( умер в 2018 году). </a:t>
            </a:r>
            <a:endParaRPr lang="ru-RU" sz="2200" dirty="0" smtClean="0"/>
          </a:p>
          <a:p>
            <a:pPr marL="0" indent="0">
              <a:buNone/>
            </a:pPr>
            <a:r>
              <a:rPr lang="ru-RU" sz="2200" dirty="0"/>
              <a:t>	</a:t>
            </a:r>
          </a:p>
        </p:txBody>
      </p:sp>
      <p:sp>
        <p:nvSpPr>
          <p:cNvPr id="7" name="Объект 6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 smtClean="0"/>
              <a:t>Изображение</a:t>
            </a:r>
            <a:endParaRPr lang="ru-RU" dirty="0"/>
          </a:p>
        </p:txBody>
      </p:sp>
      <p:pic>
        <p:nvPicPr>
          <p:cNvPr id="8" name="Рисунок 7" descr="C:\Users\Кабинет 9\Desktop\ФОТО ШКОЛА\IMG_5429.JPG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9844" y="2492896"/>
            <a:ext cx="4320480" cy="3519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C:\Users\Кабинет 9\Desktop\ФОТО ШКОЛА\IMG_5432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7050" t="15070" r="37663" b="4269"/>
          <a:stretch/>
        </p:blipFill>
        <p:spPr bwMode="auto">
          <a:xfrm>
            <a:off x="7390719" y="1619582"/>
            <a:ext cx="1512168" cy="231241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743057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Анализ результатов </a:t>
            </a:r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1736135"/>
              </p:ext>
            </p:extLst>
          </p:nvPr>
        </p:nvGraphicFramePr>
        <p:xfrm>
          <a:off x="1043608" y="1397000"/>
          <a:ext cx="7272808" cy="266700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808312"/>
                <a:gridCol w="4464496"/>
              </a:tblGrid>
              <a:tr h="370840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/>
                        <a:t>Рефлексия (функции):</a:t>
                      </a:r>
                      <a:endParaRPr lang="ru-RU" dirty="0" smtClean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коммуникационная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обмен мнениями о новой информации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информационная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приобретение нового знания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мотивационная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побуждение к дальнейшему расширению информационного поля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оценочная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соотнесение новой информации и имеющихся знаний, выработка собственной позиции, оценка процесса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031026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u="sng" dirty="0" smtClean="0"/>
              <a:t>Список использованных источников и литературы:</a:t>
            </a:r>
            <a:br>
              <a:rPr lang="ru-RU" sz="3200" u="sng" dirty="0" smtClean="0"/>
            </a:br>
            <a:endParaRPr lang="ru-RU" sz="3200" u="sng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1400" u="sng" dirty="0" smtClean="0">
                <a:hlinkClick r:id="rId2"/>
              </a:rPr>
              <a:t>Алексей </a:t>
            </a:r>
            <a:r>
              <a:rPr lang="ru-RU" sz="1400" u="sng" dirty="0" err="1" smtClean="0">
                <a:hlinkClick r:id="rId2"/>
              </a:rPr>
              <a:t>Кистерев</a:t>
            </a:r>
            <a:r>
              <a:rPr lang="ru-RU" sz="1400" u="sng" dirty="0" smtClean="0">
                <a:hlinkClick r:id="rId2"/>
              </a:rPr>
              <a:t>. Станица </a:t>
            </a:r>
            <a:r>
              <a:rPr lang="ru-RU" sz="1400" u="sng" dirty="0" err="1" smtClean="0">
                <a:hlinkClick r:id="rId2"/>
              </a:rPr>
              <a:t>Ильская</a:t>
            </a:r>
            <a:r>
              <a:rPr lang="ru-RU" sz="1400" u="sng" dirty="0" smtClean="0">
                <a:hlinkClick r:id="rId2"/>
              </a:rPr>
              <a:t>. Исторические очерки. </a:t>
            </a:r>
          </a:p>
          <a:p>
            <a:r>
              <a:rPr lang="ru-RU" sz="1400" u="sng" dirty="0" smtClean="0">
                <a:hlinkClick r:id="rId2"/>
              </a:rPr>
              <a:t>https</a:t>
            </a:r>
            <a:r>
              <a:rPr lang="ru-RU" sz="1400" u="sng" dirty="0">
                <a:hlinkClick r:id="rId2"/>
              </a:rPr>
              <a:t>://www.sevadm.ru/2014/01/22/obshhie-svedenija-o-rajjone..html</a:t>
            </a:r>
            <a:endParaRPr lang="ru-RU" sz="1400" dirty="0"/>
          </a:p>
          <a:p>
            <a:r>
              <a:rPr lang="ru-RU" sz="1400" u="sng" dirty="0">
                <a:hlinkClick r:id="rId3"/>
              </a:rPr>
              <a:t>http://apiterem.ru/turisticheskie-dostoprimechatelnosti-severskogo-rajona</a:t>
            </a:r>
            <a:endParaRPr lang="ru-RU" sz="1400" dirty="0"/>
          </a:p>
          <a:p>
            <a:r>
              <a:rPr lang="ru-RU" sz="1400" u="sng" dirty="0">
                <a:hlinkClick r:id="rId4"/>
              </a:rPr>
              <a:t>https://ru.wikivoyage.org/wiki/%D0%9A%D1%83%D0%BB%D1%8C%D1%82%D1%83%D1%80%D0%BD%D0%BE%D0%B5_%D0%BD%D0%B0%D1%81%D0%BB%D0%B5%D0%B4%D0%B8%D0%B5_%D0%A0%D0%BE%D1%81%D1%81%D0%B8%D0%B8/%D0%9A%D1%80%D0%B0%D1%81%D0%BD%D0%BE%D0%B4%D0%B0%D1%80%D1%81%D0%BA%D0%B8%D0%B9_%D0%BA%D1%80%D0%B0%D0%B9/%D0%A1%D0%B5%D0%B2%D0%B5%D1%80%D1%81%D0%BA%D0%B8%D0%B9_%D1%80%D0%B0%D0%B9%D0%BE%D0%BD</a:t>
            </a:r>
            <a:endParaRPr lang="ru-RU" sz="1400" dirty="0"/>
          </a:p>
          <a:p>
            <a:r>
              <a:rPr lang="ru-RU" sz="1400" u="sng" dirty="0">
                <a:hlinkClick r:id="rId5"/>
              </a:rPr>
              <a:t>http://memory-map.prosv.ru/#/memorial-7737/type=map&amp;center=44.816315000020005,38.458489999999955&amp;zoom=13</a:t>
            </a:r>
            <a:endParaRPr lang="ru-RU" sz="1400" dirty="0"/>
          </a:p>
          <a:p>
            <a:r>
              <a:rPr lang="ru-RU" sz="1400" u="sng" dirty="0">
                <a:hlinkClick r:id="rId6"/>
              </a:rPr>
              <a:t>https://commons.wikimedia.org/wiki/File:%D0%A1%D0%BE%D0%B1%D0%B5%D1%80-%D0%91%D0%B0%D1%88_%D1%81%D0%BE_%D1%81%D1%82%D0%BE%D1%80%D0%BE%D0%BD%D1%8B_%D1%81%D1%82%D0%B0%D0%BD%D0%B8%D1%86%D1%8B_%</a:t>
            </a:r>
            <a:r>
              <a:rPr lang="ru-RU" sz="1400" u="sng" dirty="0" smtClean="0">
                <a:hlinkClick r:id="rId6"/>
              </a:rPr>
              <a:t>D0%90%D0%B7%D0%BE%D0%B2%D1%81%D0%BA%D0%BE%D0%B9.jpg</a:t>
            </a:r>
            <a:endParaRPr lang="ru-RU" sz="1400" u="sng" dirty="0" smtClean="0"/>
          </a:p>
          <a:p>
            <a:r>
              <a:rPr lang="ru-RU" sz="1400" u="sng" dirty="0">
                <a:hlinkClick r:id="rId7"/>
              </a:rPr>
              <a:t>https://kartarf.ru/dostoprimechatelnosti/240567-bratskaya-mogila-26-sovetskih-voinov-pogibshih-v-boyah-s-fas</a:t>
            </a:r>
            <a:endParaRPr lang="ru-RU" sz="1400" dirty="0"/>
          </a:p>
          <a:p>
            <a:r>
              <a:rPr lang="ru-RU" sz="1400" u="sng" dirty="0">
                <a:hlinkClick r:id="rId8"/>
              </a:rPr>
              <a:t>http://ilskiy.su/index.php?page=stoyanka-pervobytnogo-cheloveka</a:t>
            </a:r>
            <a:endParaRPr lang="ru-RU" sz="1400" dirty="0"/>
          </a:p>
          <a:p>
            <a:r>
              <a:rPr lang="ru-RU" sz="1400" i="1" dirty="0">
                <a:hlinkClick r:id="rId9"/>
              </a:rPr>
              <a:t>http://</a:t>
            </a:r>
            <a:r>
              <a:rPr lang="ru-RU" sz="1400" i="1" dirty="0" smtClean="0">
                <a:hlinkClick r:id="rId9"/>
              </a:rPr>
              <a:t>ilskiy.su/index.php?page=natashkiny-vodopady</a:t>
            </a:r>
            <a:endParaRPr lang="ru-RU" sz="1400" i="1" dirty="0" smtClean="0"/>
          </a:p>
          <a:p>
            <a:endParaRPr lang="ru-RU" sz="1400" dirty="0"/>
          </a:p>
          <a:p>
            <a:endParaRPr lang="ru-RU" sz="1400" dirty="0"/>
          </a:p>
        </p:txBody>
      </p:sp>
    </p:spTree>
    <p:extLst>
      <p:ext uri="{BB962C8B-B14F-4D97-AF65-F5344CB8AC3E}">
        <p14:creationId xmlns="" xmlns:p14="http://schemas.microsoft.com/office/powerpoint/2010/main" val="7312340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043608" y="2780928"/>
            <a:ext cx="7200800" cy="566738"/>
          </a:xfrm>
        </p:spPr>
        <p:txBody>
          <a:bodyPr>
            <a:noAutofit/>
          </a:bodyPr>
          <a:lstStyle/>
          <a:p>
            <a:pPr algn="ctr"/>
            <a:r>
              <a:rPr lang="ru-RU" sz="4400" i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Спасибо за внимание!</a:t>
            </a:r>
            <a:endParaRPr lang="ru-RU" sz="4400" i="1" dirty="0">
              <a:solidFill>
                <a:srgbClr val="C00000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2683131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859</TotalTime>
  <Words>468</Words>
  <Application>Microsoft Office PowerPoint</Application>
  <PresentationFormat>Экран (4:3)</PresentationFormat>
  <Paragraphs>105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Использование этнокультурных ресурсов региона (исторических, литературных, природных памятников) в преподавании русского языка</vt:lpstr>
      <vt:lpstr>Цели и задачи</vt:lpstr>
      <vt:lpstr>Ожидаемые результаты, основные знания, умения и навыки, характеризующие результативность усвоения материала </vt:lpstr>
      <vt:lpstr>Слайд 4</vt:lpstr>
      <vt:lpstr>Слайд 5</vt:lpstr>
      <vt:lpstr>Геральдическое описание герба Ильского городского поселения</vt:lpstr>
      <vt:lpstr>Слайд 7</vt:lpstr>
      <vt:lpstr>Слайд 8</vt:lpstr>
      <vt:lpstr>Слайд 9</vt:lpstr>
      <vt:lpstr>Анализ результатов </vt:lpstr>
      <vt:lpstr>Список использованных источников и литературы: 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Использование этнокультурных ресурсов региона (исторических, литературных, природных памятников) в преподавании русского языка</dc:title>
  <dc:creator>Иван</dc:creator>
  <cp:lastModifiedBy>влад</cp:lastModifiedBy>
  <cp:revision>38</cp:revision>
  <dcterms:created xsi:type="dcterms:W3CDTF">2017-06-27T15:51:30Z</dcterms:created>
  <dcterms:modified xsi:type="dcterms:W3CDTF">2021-05-11T08:23:35Z</dcterms:modified>
</cp:coreProperties>
</file>