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8" r:id="rId10"/>
    <p:sldId id="265" r:id="rId11"/>
    <p:sldId id="264" r:id="rId12"/>
    <p:sldId id="267" r:id="rId13"/>
    <p:sldId id="266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81CF-6F89-42F5-8424-DB3EB8C7F88E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79430-4E05-4EF6-A5F8-4BFB60E268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671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81CF-6F89-42F5-8424-DB3EB8C7F88E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79430-4E05-4EF6-A5F8-4BFB60E268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242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81CF-6F89-42F5-8424-DB3EB8C7F88E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79430-4E05-4EF6-A5F8-4BFB60E268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49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81CF-6F89-42F5-8424-DB3EB8C7F88E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79430-4E05-4EF6-A5F8-4BFB60E268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825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81CF-6F89-42F5-8424-DB3EB8C7F88E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79430-4E05-4EF6-A5F8-4BFB60E268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001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81CF-6F89-42F5-8424-DB3EB8C7F88E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79430-4E05-4EF6-A5F8-4BFB60E268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3521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81CF-6F89-42F5-8424-DB3EB8C7F88E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79430-4E05-4EF6-A5F8-4BFB60E268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688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81CF-6F89-42F5-8424-DB3EB8C7F88E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79430-4E05-4EF6-A5F8-4BFB60E268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689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81CF-6F89-42F5-8424-DB3EB8C7F88E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79430-4E05-4EF6-A5F8-4BFB60E268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329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81CF-6F89-42F5-8424-DB3EB8C7F88E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79430-4E05-4EF6-A5F8-4BFB60E268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3948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81CF-6F89-42F5-8424-DB3EB8C7F88E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79430-4E05-4EF6-A5F8-4BFB60E268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615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A81CF-6F89-42F5-8424-DB3EB8C7F88E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79430-4E05-4EF6-A5F8-4BFB60E268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069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654807" y="5244973"/>
            <a:ext cx="3043707" cy="1133340"/>
          </a:xfrm>
        </p:spPr>
        <p:txBody>
          <a:bodyPr>
            <a:norm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читель-логопед МАДОУ №42: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Закирова И.А.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024068" y="185355"/>
            <a:ext cx="8424298" cy="144174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Monotype Corsiva" panose="03010101010201010101" pitchFamily="66" charset="0"/>
              </a:rPr>
              <a:t>Профилактика </a:t>
            </a:r>
            <a:r>
              <a:rPr lang="ru-RU" sz="3600" b="1" dirty="0" err="1">
                <a:latin typeface="Monotype Corsiva" panose="03010101010201010101" pitchFamily="66" charset="0"/>
              </a:rPr>
              <a:t>дисграфии</a:t>
            </a:r>
            <a:r>
              <a:rPr lang="ru-RU" sz="3600" b="1" dirty="0">
                <a:latin typeface="Monotype Corsiva" panose="03010101010201010101" pitchFamily="66" charset="0"/>
              </a:rPr>
              <a:t> и </a:t>
            </a:r>
            <a:r>
              <a:rPr lang="ru-RU" sz="3600" b="1" dirty="0" err="1">
                <a:latin typeface="Monotype Corsiva" panose="03010101010201010101" pitchFamily="66" charset="0"/>
              </a:rPr>
              <a:t>дислексии</a:t>
            </a:r>
            <a:r>
              <a:rPr lang="ru-RU" sz="3600" b="1" dirty="0">
                <a:latin typeface="Monotype Corsiva" panose="03010101010201010101" pitchFamily="66" charset="0"/>
              </a:rPr>
              <a:t> </a:t>
            </a:r>
            <a:br>
              <a:rPr lang="ru-RU" sz="3600" b="1" dirty="0">
                <a:latin typeface="Monotype Corsiva" panose="03010101010201010101" pitchFamily="66" charset="0"/>
              </a:rPr>
            </a:br>
            <a:r>
              <a:rPr lang="ru-RU" sz="3600" b="1" dirty="0">
                <a:latin typeface="Monotype Corsiva" panose="03010101010201010101" pitchFamily="66" charset="0"/>
              </a:rPr>
              <a:t>у детей старшего дошкольного возраста с ОВЗ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2976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1543" y="377371"/>
            <a:ext cx="3672113" cy="5892800"/>
          </a:xfrm>
          <a:solidFill>
            <a:schemeClr val="bg1">
              <a:lumMod val="85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Три </a:t>
            </a:r>
            <a:r>
              <a:rPr lang="ru-RU" sz="3200" dirty="0">
                <a:solidFill>
                  <a:srgbClr val="FF0000"/>
                </a:solidFill>
                <a:latin typeface="Monotype Corsiva" panose="03010101010201010101" pitchFamily="66" charset="0"/>
              </a:rPr>
              <a:t>группы специфических ошибок: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ошибки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уровне буквы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слога;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ошибки на уровне слова;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ошибки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уровне предложения (словосочетания).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115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40228"/>
            <a:ext cx="10511971" cy="5558972"/>
          </a:xfrm>
          <a:solidFill>
            <a:schemeClr val="bg1">
              <a:lumMod val="85000"/>
            </a:schemeClr>
          </a:solidFill>
          <a:effectLst>
            <a:reflection blurRad="6350" stA="50000" endA="300" endPos="90000" dir="5400000" sy="-100000" algn="bl" rotWithShape="0"/>
          </a:effectLst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Основные задачи по профилактике </a:t>
            </a:r>
            <a:r>
              <a:rPr lang="ru-RU" sz="2800" b="1" dirty="0" err="1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дисграфии</a:t>
            </a:r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и </a:t>
            </a:r>
            <a:r>
              <a:rPr lang="ru-RU" sz="2800" b="1" dirty="0" err="1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дислексии</a:t>
            </a:r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у детей с ОНР</a:t>
            </a:r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:</a:t>
            </a:r>
            <a:b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Формирование звукопроизношения, уточнение артикуляции звуков.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Развитие фонематического слуха, фонематического анализа и синтеза слов, фонематических представлений.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Расширение словарного запаса, обогащение активного словаря.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Развитие мышления, памяти, слухового и зрительного внимания.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Формирование связной речи: необходимо научить детей разным видам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пересказа,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оставлению рассказа по серии картинок, по одной сюжетной картинке, по предложенному плану, по заданному началу или концу и т.п.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Совершенствование пространственно-временных ориентировок на себе, на листе бумаги, развитие способностей к запоминанию, автоматизации и воспроизведения серий, включающих несколько различных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движений.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Развитие мелкой моторики рук с использованием массажа и самомассажа пальцев, игр пальчиками, обводки, штриховки, работы с ножницами, пластилином и др.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Развитие тактильных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ощущений.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Расширение "поля зрения " ребенка.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Подготовка к обучению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всех этих задач помогает сформировать базу для овладения школьными знаниями.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65442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428" y="238261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 smtClean="0">
                <a:latin typeface="Monotype Corsiva" panose="03010101010201010101" pitchFamily="66" charset="0"/>
              </a:rPr>
              <a:t>Предупреждение ошибок письма</a:t>
            </a:r>
            <a:br>
              <a:rPr lang="ru-RU" sz="6600" b="1" dirty="0" smtClean="0">
                <a:latin typeface="Monotype Corsiva" panose="03010101010201010101" pitchFamily="66" charset="0"/>
              </a:rPr>
            </a:br>
            <a:r>
              <a:rPr lang="ru-RU" sz="6600" b="1" dirty="0" smtClean="0">
                <a:latin typeface="Monotype Corsiva" panose="03010101010201010101" pitchFamily="66" charset="0"/>
              </a:rPr>
              <a:t>на уровне </a:t>
            </a:r>
            <a:r>
              <a:rPr lang="ru-RU" sz="6600" b="1" u="sng" dirty="0" smtClean="0">
                <a:latin typeface="Monotype Corsiva" panose="03010101010201010101" pitchFamily="66" charset="0"/>
              </a:rPr>
              <a:t>буквы</a:t>
            </a:r>
            <a:endParaRPr lang="ru-RU" sz="6600" b="1" u="sng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452" y="3045392"/>
            <a:ext cx="2169434" cy="361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5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Игра «На что похожа буква»</a:t>
            </a:r>
            <a:endParaRPr lang="ru-RU" sz="54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0" t="23643" r="71312" b="44065"/>
          <a:stretch/>
        </p:blipFill>
        <p:spPr>
          <a:xfrm>
            <a:off x="4033647" y="2244858"/>
            <a:ext cx="1556657" cy="19516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39" t="60533" r="6526" b="7929"/>
          <a:stretch/>
        </p:blipFill>
        <p:spPr>
          <a:xfrm>
            <a:off x="9637486" y="2394857"/>
            <a:ext cx="1915886" cy="19845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12" t="23835" r="3268" b="47717"/>
          <a:stretch/>
        </p:blipFill>
        <p:spPr>
          <a:xfrm>
            <a:off x="7620489" y="4472214"/>
            <a:ext cx="2387110" cy="174897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29" t="22489" r="38587" b="41759"/>
          <a:stretch/>
        </p:blipFill>
        <p:spPr>
          <a:xfrm>
            <a:off x="6531917" y="2195542"/>
            <a:ext cx="1871854" cy="20009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75" t="57275" r="69942" b="6589"/>
          <a:stretch/>
        </p:blipFill>
        <p:spPr>
          <a:xfrm>
            <a:off x="5079999" y="4379414"/>
            <a:ext cx="1451917" cy="1949717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682171" y="1915884"/>
            <a:ext cx="2409863" cy="370114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20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86021" y="2165990"/>
            <a:ext cx="4730489" cy="2959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11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Игра «Волшебная буква»</a:t>
            </a:r>
            <a:endParaRPr lang="ru-RU" sz="6000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" t="56508" r="1107" b="-4023"/>
          <a:stretch/>
        </p:blipFill>
        <p:spPr>
          <a:xfrm>
            <a:off x="409795" y="2039030"/>
            <a:ext cx="7293585" cy="39553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1" t="31905" r="4666" b="18063"/>
          <a:stretch/>
        </p:blipFill>
        <p:spPr>
          <a:xfrm>
            <a:off x="8423691" y="2162627"/>
            <a:ext cx="2496458" cy="28593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1" t="34064" r="59048" b="19206"/>
          <a:stretch/>
        </p:blipFill>
        <p:spPr>
          <a:xfrm>
            <a:off x="8888149" y="2162627"/>
            <a:ext cx="1567542" cy="267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335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428" y="238261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 smtClean="0">
                <a:latin typeface="Monotype Corsiva" panose="03010101010201010101" pitchFamily="66" charset="0"/>
              </a:rPr>
              <a:t>Предупреждение ошибок письма</a:t>
            </a:r>
            <a:br>
              <a:rPr lang="ru-RU" sz="6600" b="1" dirty="0" smtClean="0">
                <a:latin typeface="Monotype Corsiva" panose="03010101010201010101" pitchFamily="66" charset="0"/>
              </a:rPr>
            </a:br>
            <a:r>
              <a:rPr lang="ru-RU" sz="6600" b="1" dirty="0" smtClean="0">
                <a:latin typeface="Monotype Corsiva" panose="03010101010201010101" pitchFamily="66" charset="0"/>
              </a:rPr>
              <a:t>на уровне </a:t>
            </a:r>
            <a:r>
              <a:rPr lang="ru-RU" sz="6600" b="1" u="sng" dirty="0" smtClean="0">
                <a:latin typeface="Monotype Corsiva" panose="03010101010201010101" pitchFamily="66" charset="0"/>
              </a:rPr>
              <a:t>слога</a:t>
            </a:r>
            <a:endParaRPr lang="ru-RU" sz="6600" b="1" u="sng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452" y="3045392"/>
            <a:ext cx="2169434" cy="361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07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390571" y="1277259"/>
            <a:ext cx="2844799" cy="191588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endParaRPr lang="ru-RU" sz="10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19086" y="268905"/>
            <a:ext cx="73877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Игра </a:t>
            </a:r>
            <a:r>
              <a:rPr lang="ru-RU" sz="48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«Живые слоги »</a:t>
            </a:r>
            <a:endParaRPr lang="ru-RU" sz="4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371" y="3708400"/>
            <a:ext cx="3708400" cy="25958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7" t="8107" r="27886"/>
          <a:stretch/>
        </p:blipFill>
        <p:spPr>
          <a:xfrm>
            <a:off x="645886" y="1277259"/>
            <a:ext cx="3048000" cy="39444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87168" y="2013638"/>
            <a:ext cx="4080348" cy="299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07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30310" y="707196"/>
            <a:ext cx="947885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Игра </a:t>
            </a:r>
            <a:r>
              <a:rPr lang="ru-RU" sz="60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«Перепутанные слоги»</a:t>
            </a:r>
            <a:endParaRPr lang="ru-RU" sz="6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68" t="17981" r="7472" b="2375"/>
          <a:stretch/>
        </p:blipFill>
        <p:spPr>
          <a:xfrm>
            <a:off x="9105363" y="1722859"/>
            <a:ext cx="2356835" cy="26899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8138" y="2148948"/>
            <a:ext cx="3073264" cy="225745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903208" y="1802019"/>
            <a:ext cx="1661375" cy="1442435"/>
          </a:xfrm>
          <a:prstGeom prst="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ru-RU" sz="8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ДА</a:t>
            </a:r>
            <a:endParaRPr lang="ru-RU" sz="8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21315" y="3904889"/>
            <a:ext cx="1661375" cy="1442435"/>
          </a:xfrm>
          <a:prstGeom prst="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ru-RU" sz="8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ВО</a:t>
            </a:r>
            <a:endParaRPr lang="ru-RU" sz="8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33934" y="2221604"/>
            <a:ext cx="1661375" cy="1442435"/>
          </a:xfrm>
          <a:prstGeom prst="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ru-RU" sz="8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ХА</a:t>
            </a:r>
            <a:endParaRPr lang="ru-RU" sz="8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334011" y="1835239"/>
            <a:ext cx="1661375" cy="1442435"/>
          </a:xfrm>
          <a:prstGeom prst="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ru-RU" sz="8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МУ</a:t>
            </a:r>
            <a:endParaRPr lang="ru-RU" sz="8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780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4.81481E-6 L -0.57357 0.413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85" y="2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4.81481E-6 L -0.23295 0.3506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54" y="17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2.96296E-6 L 0.16979 0.1402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54 -0.00208 L 0.55573 0.4446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64" y="2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428" y="238261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 smtClean="0">
                <a:latin typeface="Monotype Corsiva" panose="03010101010201010101" pitchFamily="66" charset="0"/>
              </a:rPr>
              <a:t>Предупреждение ошибок письма</a:t>
            </a:r>
            <a:br>
              <a:rPr lang="ru-RU" sz="6600" b="1" dirty="0" smtClean="0">
                <a:latin typeface="Monotype Corsiva" panose="03010101010201010101" pitchFamily="66" charset="0"/>
              </a:rPr>
            </a:br>
            <a:r>
              <a:rPr lang="ru-RU" sz="6600" b="1" dirty="0" smtClean="0">
                <a:latin typeface="Monotype Corsiva" panose="03010101010201010101" pitchFamily="66" charset="0"/>
              </a:rPr>
              <a:t>на уровне </a:t>
            </a:r>
            <a:r>
              <a:rPr lang="ru-RU" sz="6600" b="1" u="sng" dirty="0" smtClean="0">
                <a:latin typeface="Monotype Corsiva" panose="03010101010201010101" pitchFamily="66" charset="0"/>
              </a:rPr>
              <a:t>слова</a:t>
            </a:r>
            <a:endParaRPr lang="ru-RU" sz="6600" b="1" u="sng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452" y="3045392"/>
            <a:ext cx="2169434" cy="361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19086" y="268905"/>
            <a:ext cx="73877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Игра </a:t>
            </a:r>
            <a:r>
              <a:rPr lang="ru-RU" sz="48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«Слово рассыпалось»</a:t>
            </a:r>
            <a:endParaRPr lang="ru-RU" sz="4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35" y="1349827"/>
            <a:ext cx="4628120" cy="4232801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5622591" y="1393367"/>
            <a:ext cx="1872343" cy="16691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0" dirty="0" smtClean="0"/>
              <a:t>О</a:t>
            </a:r>
            <a:endParaRPr lang="ru-RU" sz="10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742523" y="1407883"/>
            <a:ext cx="1872343" cy="16691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0" dirty="0"/>
              <a:t>М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920514" y="1407883"/>
            <a:ext cx="1872343" cy="16691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0" dirty="0"/>
              <a:t>Д</a:t>
            </a:r>
          </a:p>
        </p:txBody>
      </p:sp>
    </p:spTree>
    <p:extLst>
      <p:ext uri="{BB962C8B-B14F-4D97-AF65-F5344CB8AC3E}">
        <p14:creationId xmlns:p14="http://schemas.microsoft.com/office/powerpoint/2010/main" val="193969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1.48148E-6 L 0.17279 0.29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33" y="1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1.85185E-6 L -0.35598 0.2699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99" y="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1.85185E-6 L 0.17864 0.2699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32" y="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Игра </a:t>
            </a:r>
            <a:r>
              <a:rPr lang="ru-RU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«Подбери картинку к слову»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4355699"/>
            <a:ext cx="1811396" cy="2123513"/>
          </a:xfrm>
          <a:prstGeom prst="round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3088254"/>
            <a:ext cx="2717692" cy="1528702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5950" y="815636"/>
            <a:ext cx="1971108" cy="1971108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591458" y="1365987"/>
            <a:ext cx="3472542" cy="892855"/>
          </a:xfrm>
          <a:prstGeom prst="roundRect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smtClean="0"/>
              <a:t>ШКАФ</a:t>
            </a:r>
            <a:endParaRPr lang="ru-RU" sz="60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91458" y="3316287"/>
            <a:ext cx="3472542" cy="892855"/>
          </a:xfrm>
          <a:prstGeom prst="roundRect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smtClean="0"/>
              <a:t>ВАЗА</a:t>
            </a:r>
            <a:endParaRPr lang="ru-RU" sz="60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91458" y="5417456"/>
            <a:ext cx="3472542" cy="892855"/>
          </a:xfrm>
          <a:prstGeom prst="roundRect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smtClean="0"/>
              <a:t>КНИГА</a:t>
            </a:r>
            <a:endParaRPr lang="ru-RU" sz="6000" b="1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4412343" y="1690688"/>
            <a:ext cx="836201" cy="26125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4674048" y="3646657"/>
            <a:ext cx="836201" cy="26125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4717143" y="5602627"/>
            <a:ext cx="836201" cy="26125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110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4.81481E-6 L -0.2931 -0.477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61" y="-2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0 L -0.23984 0.2854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92" y="1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01354 0.3106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7" y="1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428" y="238261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 smtClean="0">
                <a:latin typeface="Monotype Corsiva" panose="03010101010201010101" pitchFamily="66" charset="0"/>
              </a:rPr>
              <a:t>Предупреждение ошибок письма</a:t>
            </a:r>
            <a:br>
              <a:rPr lang="ru-RU" sz="6600" b="1" dirty="0" smtClean="0">
                <a:latin typeface="Monotype Corsiva" panose="03010101010201010101" pitchFamily="66" charset="0"/>
              </a:rPr>
            </a:br>
            <a:r>
              <a:rPr lang="ru-RU" sz="6600" b="1" dirty="0" smtClean="0">
                <a:latin typeface="Monotype Corsiva" panose="03010101010201010101" pitchFamily="66" charset="0"/>
              </a:rPr>
              <a:t>на уровне </a:t>
            </a:r>
            <a:r>
              <a:rPr lang="ru-RU" sz="6600" b="1" u="sng" dirty="0" smtClean="0">
                <a:latin typeface="Monotype Corsiva" panose="03010101010201010101" pitchFamily="66" charset="0"/>
              </a:rPr>
              <a:t>предложения</a:t>
            </a:r>
            <a:endParaRPr lang="ru-RU" sz="6600" b="1" u="sng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452" y="3045392"/>
            <a:ext cx="2169434" cy="361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3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45380" y="355991"/>
            <a:ext cx="6901248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Игра </a:t>
            </a:r>
            <a:r>
              <a:rPr lang="ru-RU" sz="50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«Закончи предложение»</a:t>
            </a:r>
            <a:endParaRPr lang="ru-RU" sz="50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325257" y="1747496"/>
            <a:ext cx="5849257" cy="8128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Книга лежит на …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67655" y="3452965"/>
            <a:ext cx="5747659" cy="8128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играли на …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52799" y="5475305"/>
            <a:ext cx="6291944" cy="8128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утром идут в …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029" y="2805410"/>
            <a:ext cx="3047128" cy="23259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515" y="1022617"/>
            <a:ext cx="2370856" cy="237085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1143" y="4170341"/>
            <a:ext cx="3287381" cy="246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018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08653" y="241801"/>
            <a:ext cx="754886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Игра </a:t>
            </a:r>
            <a:r>
              <a:rPr lang="ru-RU" sz="54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«Вылечи предложение»</a:t>
            </a:r>
            <a:endParaRPr lang="ru-RU" sz="54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1258" y="1683657"/>
            <a:ext cx="10638970" cy="12192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smtClean="0"/>
              <a:t>Платок лежит ___ кармане.</a:t>
            </a:r>
            <a:endParaRPr lang="ru-RU" sz="6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4" t="17299" r="77179" b="20595"/>
          <a:stretch/>
        </p:blipFill>
        <p:spPr>
          <a:xfrm>
            <a:off x="8113485" y="2671055"/>
            <a:ext cx="1189203" cy="13788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27" t="18295" r="7115" b="28053"/>
          <a:stretch/>
        </p:blipFill>
        <p:spPr>
          <a:xfrm>
            <a:off x="5750657" y="1223188"/>
            <a:ext cx="1277256" cy="130135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45" t="10367" r="31965" b="29322"/>
          <a:stretch/>
        </p:blipFill>
        <p:spPr>
          <a:xfrm>
            <a:off x="1854138" y="4049912"/>
            <a:ext cx="1109029" cy="1366682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1553030" y="3020343"/>
            <a:ext cx="10638970" cy="12192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smtClean="0"/>
              <a:t>Вазу поставили ___ стол.</a:t>
            </a:r>
            <a:endParaRPr lang="ru-RU" sz="60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61258" y="4550229"/>
            <a:ext cx="10638970" cy="12192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smtClean="0"/>
              <a:t> ___ кустом сидит заяц.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val="267015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147</Words>
  <Application>Microsoft Office PowerPoint</Application>
  <PresentationFormat>Широкоэкранный</PresentationFormat>
  <Paragraphs>39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Основные задачи по профилактике дисграфии и дислексии у детей с ОНР:  1. Формирование звукопроизношения, уточнение артикуляции звуков. 2. Развитие фонематического слуха, фонематического анализа и синтеза слов, фонематических представлений. 3. Расширение словарного запаса, обогащение активного словаря. 4. Развитие мышления, памяти, слухового и зрительного внимания. 5. Формирование связной речи: необходимо научить детей разным видам пересказа, оставлению рассказа по серии картинок, по одной сюжетной картинке, по предложенному плану, по заданному началу или концу и т.п. 6. Совершенствование пространственно-временных ориентировок на себе, на листе бумаги, развитие способностей к запоминанию, автоматизации и воспроизведения серий, включающих несколько различных движений. 7. Развитие мелкой моторики рук с использованием массажа и самомассажа пальцев, игр пальчиками, обводки, штриховки, работы с ножницами, пластилином и др. 8. Развитие тактильных ощущений.  9. Расширение "поля зрения " ребенка. 10. Подготовка к обучению грамоте. Решение всех этих задач помогает сформировать базу для овладения школьными знаниями. </vt:lpstr>
      <vt:lpstr>Предупреждение ошибок письма на уровне буквы</vt:lpstr>
      <vt:lpstr>Игра «На что похожа буква»</vt:lpstr>
      <vt:lpstr>Игра «Волшебная буква»</vt:lpstr>
      <vt:lpstr>Предупреждение ошибок письма на уровне слога</vt:lpstr>
      <vt:lpstr>Презентация PowerPoint</vt:lpstr>
      <vt:lpstr>Презентация PowerPoint</vt:lpstr>
      <vt:lpstr>Предупреждение ошибок письма на уровне слова</vt:lpstr>
      <vt:lpstr>Презентация PowerPoint</vt:lpstr>
      <vt:lpstr>Игра «Подбери картинку к слову» </vt:lpstr>
      <vt:lpstr>Предупреждение ошибок письма на уровне предложения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Профилактика дисграфии и дислексии  у детей с ОВЗ</dc:title>
  <dc:creator>ИРИНА</dc:creator>
  <cp:lastModifiedBy>ИРИНА</cp:lastModifiedBy>
  <cp:revision>19</cp:revision>
  <dcterms:created xsi:type="dcterms:W3CDTF">2023-10-26T09:22:39Z</dcterms:created>
  <dcterms:modified xsi:type="dcterms:W3CDTF">2023-11-08T13:52:31Z</dcterms:modified>
</cp:coreProperties>
</file>