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5" r:id="rId5"/>
    <p:sldId id="271" r:id="rId6"/>
    <p:sldId id="272" r:id="rId7"/>
    <p:sldId id="274" r:id="rId8"/>
    <p:sldId id="277" r:id="rId9"/>
    <p:sldId id="273" r:id="rId10"/>
    <p:sldId id="278" r:id="rId11"/>
    <p:sldId id="28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3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73444"/>
    <a:srgbClr val="627176"/>
    <a:srgbClr val="E86026"/>
    <a:srgbClr val="FEF1E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294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-102" y="-618"/>
      </p:cViewPr>
      <p:guideLst>
        <p:guide orient="horz" pos="2160"/>
        <p:guide pos="2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5329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681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056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040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7043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7640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885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4954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3486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2454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68097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A9090-CB85-4BEB-BF36-036F67CDAB31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B6FE2-84E2-40E8-9F66-23BBA8D9A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3545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bou1sosh.my1.ru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png"/><Relationship Id="rId7" Type="http://schemas.openxmlformats.org/officeDocument/2006/relationships/image" Target="../media/image57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11" Type="http://schemas.openxmlformats.org/officeDocument/2006/relationships/image" Target="../media/image68.jpeg"/><Relationship Id="rId5" Type="http://schemas.openxmlformats.org/officeDocument/2006/relationships/image" Target="../media/image62.png"/><Relationship Id="rId10" Type="http://schemas.openxmlformats.org/officeDocument/2006/relationships/image" Target="../media/image67.jpeg"/><Relationship Id="rId4" Type="http://schemas.openxmlformats.org/officeDocument/2006/relationships/image" Target="../media/image61.png"/><Relationship Id="rId9" Type="http://schemas.openxmlformats.org/officeDocument/2006/relationships/image" Target="../media/image6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png"/><Relationship Id="rId7" Type="http://schemas.openxmlformats.org/officeDocument/2006/relationships/image" Target="../media/image76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11" Type="http://schemas.openxmlformats.org/officeDocument/2006/relationships/image" Target="../media/image80.jpeg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png"/><Relationship Id="rId9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59181" y="1727664"/>
            <a:ext cx="6793680" cy="3826469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ru-RU" sz="1600" dirty="0" smtClean="0"/>
              <a:t>2 марта 1938 года школа приветливо распахнула двери своим первым ученикам. </a:t>
            </a:r>
          </a:p>
          <a:p>
            <a:r>
              <a:rPr lang="ru-RU" sz="1600" dirty="0" smtClean="0"/>
              <a:t>1941 год. Тревожный голос ЛЕВИТАНА объявил о начале Великой Отечественной войны с фашисткой Германией.</a:t>
            </a:r>
          </a:p>
          <a:p>
            <a:r>
              <a:rPr lang="ru-RU" sz="1600" dirty="0" smtClean="0"/>
              <a:t>ВОЙНА! Трудно выговорить это слово без волнения и боли. Школа опустела, лучшие парни ушли защищать стояли трескучие морозы до 40, «наша приняла первых раненых»</a:t>
            </a:r>
          </a:p>
          <a:p>
            <a:r>
              <a:rPr lang="ru-RU" sz="1600" dirty="0" smtClean="0"/>
              <a:t>Здесь расположился военный госпиталь. Вместо школьных парт во всех классных комнатах стояли большие койки, на них выздоравливали и умирали молодые парни, девушки, наши защитники.</a:t>
            </a:r>
          </a:p>
          <a:p>
            <a:r>
              <a:rPr lang="ru-RU" sz="1600" dirty="0" smtClean="0"/>
              <a:t> Осенью 1943 года госпиталь эвакуировался, и ученики снова вернулись в свою школу. </a:t>
            </a:r>
          </a:p>
          <a:p>
            <a:r>
              <a:rPr lang="ru-RU" sz="1600" dirty="0" smtClean="0"/>
              <a:t>С 1938 по 1965 гг. школа именовалась №21, а с 1965 года по настоящее время №1.</a:t>
            </a:r>
          </a:p>
          <a:p>
            <a:r>
              <a:rPr lang="ru-RU" sz="1600" dirty="0" smtClean="0"/>
              <a:t>В 1968 году  состоялось открытие первого музея боевой и трудовой славы школы. В 1969 году к старому зданию было пристроено новое с 10 классными комнатами. С 1971 года в школе работает столовая.</a:t>
            </a:r>
          </a:p>
          <a:p>
            <a:r>
              <a:rPr lang="ru-RU" sz="1600" dirty="0" smtClean="0"/>
              <a:t> 9 апреля 1984 года школа торжественно отметила открытие музея.</a:t>
            </a: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1940" y="394656"/>
            <a:ext cx="3000552" cy="7270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Оренбургская область</a:t>
            </a:r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 smtClean="0">
                <a:solidFill>
                  <a:schemeClr val="bg1"/>
                </a:solidFill>
              </a:rPr>
              <a:t>Город Абдулино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92119" y="262327"/>
            <a:ext cx="7667468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Музей «Боевой и трудовой славы»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1940" y="1727664"/>
            <a:ext cx="3928110" cy="4186643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Вставить фотографию </a:t>
            </a:r>
          </a:p>
          <a:p>
            <a:pPr algn="ctr"/>
            <a:r>
              <a:rPr lang="ru-RU" dirty="0"/>
              <a:t>Школьного музея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92119" y="820624"/>
            <a:ext cx="7667467" cy="449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bg1"/>
                </a:solidFill>
              </a:rPr>
              <a:t>Муниципальное бюджетное общеобразовательное учреждение «Средняя общеобразовательная школа №1»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73" y="491144"/>
            <a:ext cx="330939" cy="576355"/>
          </a:xfrm>
          <a:prstGeom prst="rect">
            <a:avLst/>
          </a:prstGeom>
        </p:spPr>
      </p:pic>
      <p:pic>
        <p:nvPicPr>
          <p:cNvPr id="1026" name="Picture 2" descr="C:\Users\User\Desktop\все по музею\фото в музей\IMG_20201129_20284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130" y="1596848"/>
            <a:ext cx="4145492" cy="44878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271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29040" y="1139810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Вставить </a:t>
            </a:r>
            <a:r>
              <a:rPr lang="ru-RU" dirty="0" smtClean="0"/>
              <a:t>баннер</a:t>
            </a:r>
            <a:endParaRPr lang="ru-RU" dirty="0"/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954684" y="1581461"/>
            <a:ext cx="6008493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600" dirty="0" smtClean="0"/>
              <a:t>Важные события минувших дней через сравнительно короткое время начинают стираться из памяти. Исчезают источники, умирают люди, связанные с этими событиями. Наш долг – успеть сохранить для будущих поколений всё ценное и достойное. Инструменты формирования исторической памяти различны. Среди них не последнее место занимают школьные  музеи. </a:t>
            </a:r>
          </a:p>
          <a:p>
            <a:pPr algn="just"/>
            <a:r>
              <a:rPr lang="ru-RU" sz="1600" dirty="0" smtClean="0"/>
              <a:t>  Музей МБОУ СОШ  №1 г.Абдулино Оренбургской области по своему профилю является музеем боевой и трудовой славы. Одно из направлений его деятельности - воссоздание событий  Великой Отечественной войны на территории нашего города и района. Это  помогает расширять знания школьников об историческом прошлом  нашей  малой Родины, воспитывать патриотизм и чувства уважения к ее истории. </a:t>
            </a:r>
          </a:p>
          <a:p>
            <a:pPr algn="just"/>
            <a:r>
              <a:rPr lang="ru-RU" sz="1600" dirty="0" smtClean="0"/>
              <a:t>  В экспозициях школьного музея имеются подлинные материалы, которые раскрывают важнейшие события  Великой Отечественной войны. Таких экспозиций  семь: «Боевой путь </a:t>
            </a:r>
            <a:r>
              <a:rPr lang="ru-RU" sz="1600" dirty="0" err="1" smtClean="0"/>
              <a:t>Новомосковской</a:t>
            </a:r>
            <a:r>
              <a:rPr lang="ru-RU" sz="1600" dirty="0" smtClean="0"/>
              <a:t> стрелковой дивизии №195», «Эвакогоспиталь №3937», «Никто не забыт, ничто не забыто»,  «Герои своего времени», «Дорогами героев»,« В жизни всегда есть место подвигу»,»Судьба человека». Эти экспозиции были подготовлены кропотливым трудом  многих поколений обучающихся школы. Ребята  работали  с литературой, справочниками, документами, знакомились с архивными материалами, обращались за помощью в сборе материалов к родственникам, ветеранам войны., бывшим учителям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928542" y="4834327"/>
            <a:ext cx="1506974" cy="1519861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hlinkClick r:id="rId3"/>
              </a:rPr>
              <a:t>http://mbou1sosh.my1.ru/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4901783" y="278849"/>
            <a:ext cx="6008493" cy="3798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2000" b="1" dirty="0" smtClean="0">
                <a:solidFill>
                  <a:schemeClr val="bg1"/>
                </a:solidFill>
              </a:rPr>
              <a:t>«Никто не забыт, ничто не забыто»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C:\Users\User\AppData\Local\Temp\Rar$DIa8456.46079\IMG_20210922_12575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60703" y="248355"/>
            <a:ext cx="3735563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AppData\Local\Temp\Rar$DIa11608.12508\IMG_20210928_11424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22726">
            <a:off x="367067" y="3448386"/>
            <a:ext cx="2172536" cy="3187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AppData\Local\Temp\Rar$DIa11608.26020\IMG_20210928_11424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61666">
            <a:off x="2527551" y="3439851"/>
            <a:ext cx="2292805" cy="3279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3472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DC3E4773-680C-A84A-829B-6DE0E0F33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1FD492B8-8EB9-4145-9216-0335907D8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7836"/>
            <a:ext cx="12616496" cy="6985836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A9A2BFBB-3900-124A-8657-98F0459317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27836"/>
            <a:ext cx="12616496" cy="6985836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8C947887-5A7C-074E-8E75-B5923FF5C1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26894"/>
            <a:ext cx="12385625" cy="6911788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13E8AF1-FBE7-3240-813A-5A3A25A0FFBD}"/>
              </a:ext>
            </a:extLst>
          </p:cNvPr>
          <p:cNvSpPr/>
          <p:nvPr/>
        </p:nvSpPr>
        <p:spPr>
          <a:xfrm>
            <a:off x="829040" y="1139810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651022" y="327539"/>
            <a:ext cx="6496401" cy="54170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2000" b="1" dirty="0" smtClean="0"/>
              <a:t>Экспозиция «Боевой путь </a:t>
            </a:r>
            <a:r>
              <a:rPr lang="ru-RU" sz="2000" b="1" dirty="0" err="1" smtClean="0"/>
              <a:t>Новомосковской</a:t>
            </a:r>
            <a:r>
              <a:rPr lang="ru-RU" sz="2000" b="1" dirty="0" smtClean="0"/>
              <a:t> стрелковой дивизии №1664»</a:t>
            </a:r>
            <a:endParaRPr lang="ru-RU" sz="2000" b="1" dirty="0"/>
          </a:p>
        </p:txBody>
      </p:sp>
      <p:pic>
        <p:nvPicPr>
          <p:cNvPr id="9" name="Рисунок 8" descr="C:\Users\User\Desktop\все по музею\на сайт победы\img07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072444" y="158052"/>
            <a:ext cx="3194753" cy="375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esktop\все по музею\на сайт победы\img07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175024" y="3871870"/>
            <a:ext cx="3167065" cy="2207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5700890" y="164316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Военный совет Южно-Уральского военного округа в октябре 1941 года приступает к формированию 195 </a:t>
            </a:r>
            <a:r>
              <a:rPr lang="ru-RU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Новомосковской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стрелковой дивизии, формирование которой происходило  в стенах нашей школы с декабря 1991 по февраль 1942.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1" name="Рисунок 10" descr="C:\Users\User\AppData\Local\Temp\Rar$DIa11608.15398\IMG_20210928_11440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1395" y="3032880"/>
            <a:ext cx="3965121" cy="3298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159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CEAC61F8-4DD5-B84B-B300-11E6727E4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44"/>
            <a:ext cx="12192000" cy="6876144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A3DBCCE8-2A73-6C43-983B-849932422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391" y="-18144"/>
            <a:ext cx="12418391" cy="6876144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6DC68EAB-6EA1-B248-A24E-82748E9093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18391" cy="6876144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41A323A4-AFF5-4046-9609-76ACBBA812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83927" cy="687614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9EA1EF0-45C0-ED4C-8A40-9A40420A8C6A}"/>
              </a:ext>
            </a:extLst>
          </p:cNvPr>
          <p:cNvSpPr/>
          <p:nvPr/>
        </p:nvSpPr>
        <p:spPr>
          <a:xfrm>
            <a:off x="829040" y="1139810"/>
            <a:ext cx="3758835" cy="43575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Вставить фотографию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 выставки школьного музея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831645" y="394964"/>
            <a:ext cx="6531144" cy="55330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2000" b="1" dirty="0" smtClean="0">
                <a:solidFill>
                  <a:schemeClr val="bg1"/>
                </a:solidFill>
              </a:rPr>
              <a:t>Экспозиция «Эвакогоспиталь №1664»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178383" y="1428923"/>
            <a:ext cx="6008493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Война! Школа опустела, многие ушли защищать родину от ненавистного врага.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Школа 21 стала военным госпиталем №1664.Вместо школьных парт в классных комнатах стояли больничные койки, на них выздоравливали  и умирали молодые парни и девушки, наши защитники.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В самом светлом кабинете была операционная комната, теперь кабинет химии,  а рядом был кабинет главврача. В архивах школьного музея бережно хранятся истории, фотографии событий того страшного времени.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Был момент , когда раненые поступали день  и ночь, госпиталь был переполнен. По решению главврача работники были переведены на казарменное положение.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 Из рассказов «</a:t>
            </a:r>
            <a:r>
              <a:rPr lang="ru-RU" sz="1600" dirty="0" err="1" smtClean="0">
                <a:solidFill>
                  <a:schemeClr val="bg1"/>
                </a:solidFill>
              </a:rPr>
              <a:t>жен-актива</a:t>
            </a:r>
            <a:r>
              <a:rPr lang="ru-RU" sz="1600" dirty="0" smtClean="0">
                <a:solidFill>
                  <a:schemeClr val="bg1"/>
                </a:solidFill>
              </a:rPr>
              <a:t>» железнодорожных предприятий (14 дистанция пути, кондукторского отдела, локомотивного депо),стало известно, что они устанавливали дежурство около раненых, писали письма домой, читали газеты, кормили слабых, встречали поезда с ранеными на вокзале, организовывали концерты.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1" name="Рисунок 10" descr="C:\Users\User\Desktop\IMG_20210922_12592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3129" y="640997"/>
            <a:ext cx="52768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AppData\Local\Temp\Rar$DIa11608.33315\IMG_20210928_11390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127022"/>
            <a:ext cx="3420533" cy="3437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AppData\Local\Temp\Rar$DIa11608.40900\IMG_20210928_11391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18618" y="3149600"/>
            <a:ext cx="3061607" cy="3496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5752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EDA0A198-8BB1-9A4A-BEBB-C4A8EA671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2500" cy="685966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A711EC6E-F766-1B41-A4EA-B2A82B324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826" y="0"/>
            <a:ext cx="12777825" cy="7078662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F7498AB6-B9FB-734B-AF49-1BFA9B3C95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79503" cy="68580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5B5A6BE0-1139-A243-B568-FA338E889E87}"/>
              </a:ext>
            </a:extLst>
          </p:cNvPr>
          <p:cNvSpPr/>
          <p:nvPr/>
        </p:nvSpPr>
        <p:spPr>
          <a:xfrm>
            <a:off x="1086915" y="1250235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5734756" y="1534545"/>
            <a:ext cx="5590458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1600" dirty="0" smtClean="0"/>
              <a:t> Эта </a:t>
            </a:r>
            <a:r>
              <a:rPr lang="ru-RU" sz="1600" dirty="0" smtClean="0"/>
              <a:t>экспозиция содержит материал </a:t>
            </a:r>
            <a:r>
              <a:rPr lang="ru-RU" sz="1600" dirty="0" smtClean="0"/>
              <a:t>об участниках Великой Отечественной  войны, </a:t>
            </a:r>
            <a:r>
              <a:rPr lang="ru-RU" sz="1600" dirty="0" smtClean="0"/>
              <a:t>о героях, отдавших свою жизнь во имя победы над гитлеровской </a:t>
            </a:r>
            <a:r>
              <a:rPr lang="ru-RU" sz="1600" dirty="0" smtClean="0"/>
              <a:t>Германией.</a:t>
            </a:r>
          </a:p>
          <a:p>
            <a:pPr marL="0" indent="0" algn="just">
              <a:buNone/>
            </a:pPr>
            <a:r>
              <a:rPr lang="ru-RU" sz="1600" dirty="0" smtClean="0"/>
              <a:t>На стендах представлены фотографии учителей и выпускников школы ,  участников войны; их воспоминания, анкеты, документы</a:t>
            </a:r>
            <a:r>
              <a:rPr lang="ru-RU" sz="1600" dirty="0" smtClean="0"/>
              <a:t> .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54223" y="520678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Экспозиция  «Никто не забыт, ничто не забыто»</a:t>
            </a:r>
            <a:endParaRPr lang="ru-RU" sz="2000" b="1" dirty="0"/>
          </a:p>
        </p:txBody>
      </p:sp>
      <p:pic>
        <p:nvPicPr>
          <p:cNvPr id="13" name="Рисунок 12" descr="C:\Users\User\AppData\Local\Temp\Rar$DIa2192.27337\1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96435">
            <a:off x="2734987" y="1391089"/>
            <a:ext cx="2696327" cy="2968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AppData\Local\Temp\Rar$DIa2192.34995\4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72090"/>
            <a:ext cx="24193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Temp\Rar$DIa12024.32245\IMG_20210903_13143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49146" y="4108451"/>
            <a:ext cx="2945343" cy="1953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User\AppData\Local\Temp\Rar$DIa12024.15125\IMG_20210903_13183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7663" y="553155"/>
            <a:ext cx="2898069" cy="3296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0911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9437B60E-01EC-7843-9181-A8FAAD628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"/>
            <a:ext cx="12500304" cy="69215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040B2525-13D2-404B-A6A4-6B25ED83F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5622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="" xmlns:a16="http://schemas.microsoft.com/office/drawing/2014/main" id="{38FE542C-1515-124A-94D7-9BF4B4B005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304" y="-31750"/>
            <a:ext cx="12500304" cy="69215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C491A9D2-A0EB-1649-93B0-09F45813D617}"/>
              </a:ext>
            </a:extLst>
          </p:cNvPr>
          <p:cNvSpPr/>
          <p:nvPr/>
        </p:nvSpPr>
        <p:spPr>
          <a:xfrm>
            <a:off x="977802" y="1218485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5350" y="692126"/>
            <a:ext cx="6072142" cy="542591"/>
          </a:xfrm>
          <a:prstGeom prst="rect">
            <a:avLst/>
          </a:prstGeom>
        </p:spPr>
      </p:pic>
      <p:sp>
        <p:nvSpPr>
          <p:cNvPr id="17" name="Объект 2"/>
          <p:cNvSpPr txBox="1">
            <a:spLocks/>
          </p:cNvSpPr>
          <p:nvPr/>
        </p:nvSpPr>
        <p:spPr>
          <a:xfrm>
            <a:off x="5316721" y="1534545"/>
            <a:ext cx="6008493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1800" dirty="0" smtClean="0"/>
              <a:t>     Данная экспозиция школьного музея рассказывает об участниках боевых действий , которые прошли свой путь с первого дня войны до победы. Это и Ванякин Иван Васильевич, и Зубарев Иван Васильевич, и </a:t>
            </a:r>
            <a:r>
              <a:rPr lang="ru-RU" sz="1800" dirty="0" err="1" smtClean="0"/>
              <a:t>Галочкина</a:t>
            </a:r>
            <a:r>
              <a:rPr lang="ru-RU" sz="1800" dirty="0" smtClean="0"/>
              <a:t> Александра Сергеевна, и Костина Евгения Ивановна, и </a:t>
            </a:r>
            <a:r>
              <a:rPr lang="ru-RU" sz="1800" dirty="0" err="1" smtClean="0"/>
              <a:t>Педорченко</a:t>
            </a:r>
            <a:r>
              <a:rPr lang="ru-RU" sz="1800" dirty="0" smtClean="0"/>
              <a:t> Елена Григорьевна , и Кузнецов Михаил Иванович. Отражены их встречи с однополчанами, с обучающимися школы.</a:t>
            </a:r>
            <a:endParaRPr lang="ru-RU" sz="1800" dirty="0"/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4901783" y="278849"/>
            <a:ext cx="6008493" cy="3798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584403" y="557578"/>
            <a:ext cx="49968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/>
              <a:t>Экспозиция  «Никто не забыт, ничто не забыто»</a:t>
            </a:r>
            <a:endParaRPr lang="ru-RU" b="1" dirty="0"/>
          </a:p>
        </p:txBody>
      </p:sp>
      <p:pic>
        <p:nvPicPr>
          <p:cNvPr id="11" name="Рисунок 10" descr="C:\Users\User\AppData\Local\Temp\Rar$DIa4376.47389\IMG_20201021_20143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68153">
            <a:off x="174713" y="3736835"/>
            <a:ext cx="1741989" cy="2402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AppData\Local\Temp\Rar$DIa12024.39143\IMG_20210903_13152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57602" y="1212849"/>
            <a:ext cx="1648176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AppData\Local\Temp\Rar$DIa12024.35062\IMG_20210903_13184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7217" y="607483"/>
            <a:ext cx="3546828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User\AppData\Local\Temp\Rar$DIa4012.17087\IMG_20210922_13015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4091" y="4199467"/>
            <a:ext cx="3844220" cy="2494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9705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E4779321-3296-E441-98A3-6FF7520E1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D95BC232-310E-7A44-85DF-1160E0915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385623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8B6DCB10-A9AD-BD44-B354-5914903D3F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61377" y="0"/>
            <a:ext cx="11830623" cy="549734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69CE0C57-F82E-A149-B627-5C2A7B5712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424"/>
            <a:ext cx="12385621" cy="6968424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="" xmlns:a16="http://schemas.microsoft.com/office/drawing/2014/main" id="{7CD3ABE8-C472-6D4E-83E3-A552AE9E44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00379"/>
            <a:ext cx="12385623" cy="675762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76EEC90B-F542-A64D-815E-AD8586EDC1A3}"/>
              </a:ext>
            </a:extLst>
          </p:cNvPr>
          <p:cNvSpPr/>
          <p:nvPr/>
        </p:nvSpPr>
        <p:spPr>
          <a:xfrm>
            <a:off x="829040" y="1139810"/>
            <a:ext cx="3758835" cy="43575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Вставить фотографию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 выставки школьного музея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5881576" y="428356"/>
            <a:ext cx="6008493" cy="3798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ru-RU" sz="2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894501" y="557579"/>
            <a:ext cx="3879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/>
              <a:t>Экспозиция «Герои своего времени»</a:t>
            </a:r>
            <a:endParaRPr lang="ru-RU" b="1" dirty="0"/>
          </a:p>
        </p:txBody>
      </p:sp>
      <p:pic>
        <p:nvPicPr>
          <p:cNvPr id="13" name="Рисунок 12" descr="C:\Users\User\AppData\Local\Temp\Rar$DIa12024.5505\IMG_20210903_13154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417" y="282575"/>
            <a:ext cx="26289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AppData\Local\Temp\Rar$DIa12024.12881\IMG_20210903_13161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69130" y="372533"/>
            <a:ext cx="2525360" cy="3691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Temp\Rar$DIa12024.18807\IMG_20210903_131643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5486" y="3691467"/>
            <a:ext cx="2412648" cy="298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328356" y="1868438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  Данная </a:t>
            </a:r>
            <a:r>
              <a:rPr lang="ru-RU" dirty="0" smtClean="0"/>
              <a:t>экспозиция школьного музея рассказывает об </a:t>
            </a:r>
            <a:r>
              <a:rPr lang="ru-RU" dirty="0" smtClean="0"/>
              <a:t>участнике </a:t>
            </a:r>
            <a:r>
              <a:rPr lang="ru-RU" dirty="0" smtClean="0"/>
              <a:t>боевых действий </a:t>
            </a:r>
            <a:r>
              <a:rPr lang="ru-RU" dirty="0" smtClean="0"/>
              <a:t>, учителе школы, ветеране труда, прошедшего  </a:t>
            </a:r>
            <a:r>
              <a:rPr lang="ru-RU" dirty="0" smtClean="0"/>
              <a:t>путь с первого дня войны до </a:t>
            </a:r>
            <a:r>
              <a:rPr lang="ru-RU" dirty="0" smtClean="0"/>
              <a:t>победы Ефимове Михаиле Петровиче. Представлены его военные фотографии, благодарственные наградные  письма. Материалы военного времени.</a:t>
            </a:r>
          </a:p>
          <a:p>
            <a:pPr algn="just"/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smtClean="0"/>
              <a:t>Н</a:t>
            </a:r>
            <a:r>
              <a:rPr lang="ru-RU" dirty="0" smtClean="0"/>
              <a:t>а этой же экспозиции можно познакомиться с биографией учителей Петрова Александра Ивановича и заслуженного учителя РФ Урусовой Валентины Павловны.</a:t>
            </a:r>
          </a:p>
          <a:p>
            <a:pPr algn="just"/>
            <a:r>
              <a:rPr lang="ru-RU" dirty="0" smtClean="0"/>
              <a:t> Э</a:t>
            </a:r>
            <a:r>
              <a:rPr lang="ru-RU" dirty="0" smtClean="0"/>
              <a:t>то педагоги, которые внесли огромные заслуги не только в воспитание подрастающего поколения, но и становление школы во время войны и после победы.</a:t>
            </a:r>
          </a:p>
          <a:p>
            <a:r>
              <a:rPr lang="ru-RU" dirty="0" smtClean="0"/>
              <a:t> 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0656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5ED9C382-99DD-024C-A83B-4B0137F8D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079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F70EF578-D991-6B43-986B-290992D520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96833141-04F4-8540-8E51-598C834BBF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3D3AB676-D932-D84F-AA1B-65790BD3E3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="" xmlns:a16="http://schemas.microsoft.com/office/drawing/2014/main" id="{92917DD8-263E-CE40-9E0F-97890EA774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88775E40-12F5-0F4E-9ED1-43CA348847FF}"/>
              </a:ext>
            </a:extLst>
          </p:cNvPr>
          <p:cNvSpPr/>
          <p:nvPr/>
        </p:nvSpPr>
        <p:spPr>
          <a:xfrm>
            <a:off x="829916" y="1250235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5102620" y="172127"/>
            <a:ext cx="6008493" cy="3798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03028" y="817223"/>
            <a:ext cx="3401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/>
              <a:t>Экспозиция «Дорогами героев»</a:t>
            </a:r>
            <a:endParaRPr lang="ru-RU" b="1" dirty="0"/>
          </a:p>
        </p:txBody>
      </p:sp>
      <p:pic>
        <p:nvPicPr>
          <p:cNvPr id="12" name="Рисунок 11" descr="C:\Users\User\AppData\Local\Temp\Rar$DIa4376.29445\IMG_20201021_20150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55384" y="4029076"/>
            <a:ext cx="2733675" cy="2642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Temp\Rar$DIa12024.20857\IMG_20210903_13140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619" y="236890"/>
            <a:ext cx="4698648" cy="438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317067" y="1242327"/>
            <a:ext cx="61411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/>
              <a:t>  Эта экспозиция была подготовлена к </a:t>
            </a:r>
            <a:r>
              <a:rPr lang="ru-RU" dirty="0" smtClean="0"/>
              <a:t>75-летию </a:t>
            </a:r>
            <a:r>
              <a:rPr lang="ru-RU" dirty="0" smtClean="0"/>
              <a:t>победы в Великой Отечественной войне. В течении </a:t>
            </a:r>
            <a:r>
              <a:rPr lang="ru-RU" dirty="0" smtClean="0"/>
              <a:t>нескольких месяцев </a:t>
            </a:r>
            <a:r>
              <a:rPr lang="ru-RU" dirty="0" smtClean="0"/>
              <a:t>девятиклассники – члены </a:t>
            </a:r>
            <a:r>
              <a:rPr lang="ru-RU" dirty="0" smtClean="0"/>
              <a:t>кружка «Музейное дело»(</a:t>
            </a:r>
            <a:r>
              <a:rPr lang="ru-RU" dirty="0" smtClean="0"/>
              <a:t>руководитель </a:t>
            </a:r>
            <a:r>
              <a:rPr lang="ru-RU" dirty="0" smtClean="0"/>
              <a:t>Свиридова О.А.) </a:t>
            </a:r>
            <a:r>
              <a:rPr lang="ru-RU" dirty="0" smtClean="0"/>
              <a:t>по крупицам собирали материал о наших земляках – героях </a:t>
            </a:r>
            <a:r>
              <a:rPr lang="ru-RU" dirty="0" smtClean="0"/>
              <a:t>Советского </a:t>
            </a:r>
            <a:r>
              <a:rPr lang="ru-RU" dirty="0" smtClean="0"/>
              <a:t>Союза: </a:t>
            </a:r>
            <a:r>
              <a:rPr lang="ru-RU" b="1" dirty="0" smtClean="0"/>
              <a:t>Воронцов  Алексей </a:t>
            </a:r>
            <a:r>
              <a:rPr lang="ru-RU" b="1" dirty="0" err="1" smtClean="0"/>
              <a:t>Парамонович</a:t>
            </a:r>
            <a:r>
              <a:rPr lang="ru-RU" b="1" dirty="0" smtClean="0"/>
              <a:t>, Голубков   Николай Николаевич, Давыдов  Иван Егорович, Калинин  Степан Никитович, Копылов Павел</a:t>
            </a:r>
            <a:r>
              <a:rPr lang="ru-RU" b="1" dirty="0" smtClean="0"/>
              <a:t>  </a:t>
            </a:r>
            <a:r>
              <a:rPr lang="ru-RU" b="1" dirty="0" smtClean="0"/>
              <a:t>Иванович, Комаров Георгий Владимирович,</a:t>
            </a:r>
            <a:r>
              <a:rPr lang="ru-RU" b="1" dirty="0" smtClean="0"/>
              <a:t> </a:t>
            </a:r>
            <a:r>
              <a:rPr lang="ru-RU" b="1" dirty="0" err="1" smtClean="0"/>
              <a:t>Кельчин</a:t>
            </a:r>
            <a:r>
              <a:rPr lang="ru-RU" b="1" dirty="0" smtClean="0"/>
              <a:t> Михаил Никифорович, Павлов</a:t>
            </a:r>
            <a:endParaRPr lang="ru-RU" dirty="0" smtClean="0"/>
          </a:p>
          <a:p>
            <a:pPr fontAlgn="base"/>
            <a:r>
              <a:rPr lang="ru-RU" b="1" dirty="0" smtClean="0"/>
              <a:t>Павел </a:t>
            </a:r>
            <a:r>
              <a:rPr lang="ru-RU" b="1" dirty="0" smtClean="0"/>
              <a:t>Прокопьевич,</a:t>
            </a:r>
            <a:r>
              <a:rPr lang="ru-RU" b="1" dirty="0" smtClean="0"/>
              <a:t> </a:t>
            </a:r>
            <a:r>
              <a:rPr lang="ru-RU" b="1" dirty="0" smtClean="0"/>
              <a:t>Рыков  Константин</a:t>
            </a:r>
            <a:r>
              <a:rPr lang="ru-RU" b="1" dirty="0" smtClean="0"/>
              <a:t> </a:t>
            </a:r>
            <a:r>
              <a:rPr lang="ru-RU" b="1" dirty="0" smtClean="0"/>
              <a:t>Константинович,</a:t>
            </a:r>
            <a:r>
              <a:rPr lang="ru-RU" b="1" dirty="0" smtClean="0"/>
              <a:t> </a:t>
            </a:r>
            <a:r>
              <a:rPr lang="ru-RU" b="1" dirty="0" smtClean="0"/>
              <a:t>Сорокин </a:t>
            </a:r>
            <a:r>
              <a:rPr lang="ru-RU" b="1" dirty="0" smtClean="0"/>
              <a:t> Михаил </a:t>
            </a:r>
            <a:r>
              <a:rPr lang="ru-RU" b="1" dirty="0" smtClean="0"/>
              <a:t>Яковлевич, Тургенев Федор Николаевич,</a:t>
            </a:r>
            <a:r>
              <a:rPr lang="ru-RU" b="1" dirty="0" smtClean="0"/>
              <a:t> </a:t>
            </a:r>
            <a:r>
              <a:rPr lang="ru-RU" b="1" dirty="0" smtClean="0"/>
              <a:t>Фомин  Николай Петрович,</a:t>
            </a:r>
            <a:r>
              <a:rPr lang="ru-RU" b="1" dirty="0" smtClean="0"/>
              <a:t>      </a:t>
            </a:r>
            <a:r>
              <a:rPr lang="ru-RU" b="1" dirty="0" err="1" smtClean="0"/>
              <a:t>Хайрутдинов</a:t>
            </a:r>
            <a:r>
              <a:rPr lang="ru-RU" b="1" dirty="0" smtClean="0"/>
              <a:t>   </a:t>
            </a:r>
            <a:r>
              <a:rPr lang="ru-RU" b="1" dirty="0" err="1" smtClean="0"/>
              <a:t>Мингаз</a:t>
            </a:r>
            <a:r>
              <a:rPr lang="ru-RU" b="1" dirty="0" smtClean="0"/>
              <a:t> </a:t>
            </a:r>
            <a:r>
              <a:rPr lang="ru-RU" b="1" dirty="0" err="1" smtClean="0"/>
              <a:t>Хайрутдинович</a:t>
            </a:r>
            <a:r>
              <a:rPr lang="ru-RU" b="1" dirty="0" smtClean="0"/>
              <a:t>.</a:t>
            </a:r>
            <a:endParaRPr lang="ru-RU" dirty="0" smtClean="0"/>
          </a:p>
          <a:p>
            <a:pPr algn="just"/>
            <a:r>
              <a:rPr lang="ru-RU" dirty="0" smtClean="0"/>
              <a:t>Тринадцать  </a:t>
            </a:r>
            <a:r>
              <a:rPr lang="ru-RU" dirty="0" smtClean="0"/>
              <a:t>героев, </a:t>
            </a:r>
            <a:r>
              <a:rPr lang="ru-RU" dirty="0" smtClean="0"/>
              <a:t>тринадцать  </a:t>
            </a:r>
            <a:r>
              <a:rPr lang="ru-RU" dirty="0" smtClean="0"/>
              <a:t>отважных жизней встали на защиту независимости нашего государства. </a:t>
            </a:r>
            <a:r>
              <a:rPr lang="ru-RU" dirty="0" smtClean="0"/>
              <a:t>В честь многих из них названы улицы родного города.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93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FA4385A3-A412-A644-8911-29CD81C4C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CB0D2A4F-73DE-644A-B2EE-E1196D2F5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9BFD895A-317A-0A42-87C4-AAC81A60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="" xmlns:a16="http://schemas.microsoft.com/office/drawing/2014/main" id="{D677F700-331C-4346-97CC-09B508FD75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2" cy="68580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508E9205-5666-0E4A-A68E-5D43970EF908}"/>
              </a:ext>
            </a:extLst>
          </p:cNvPr>
          <p:cNvSpPr/>
          <p:nvPr/>
        </p:nvSpPr>
        <p:spPr>
          <a:xfrm>
            <a:off x="835686" y="1411600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917151" y="132212"/>
            <a:ext cx="6008493" cy="3798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000" b="1" dirty="0" smtClean="0">
                <a:solidFill>
                  <a:schemeClr val="bg1"/>
                </a:solidFill>
              </a:rPr>
              <a:t>Экспозиция «В жизни всегда есть место подвигу»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473939" y="1411600"/>
            <a:ext cx="5718061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/>
              <a:t> Данная экспозиция знакомит обучающихся и посетителей музея с героями современности, людьми проживающими в нашей Оренбургской области.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/>
              <a:t> </a:t>
            </a:r>
            <a:r>
              <a:rPr lang="ru-RU" sz="1600" dirty="0" smtClean="0"/>
              <a:t>Со значимыми людьми как для города , так и для страны. Являющимися выпускниками нашей школы.</a:t>
            </a:r>
          </a:p>
          <a:p>
            <a:pPr marL="0" indent="0" algn="just">
              <a:buNone/>
            </a:pPr>
            <a:r>
              <a:rPr lang="ru-RU" sz="1600" dirty="0" smtClean="0"/>
              <a:t>Это российский физик</a:t>
            </a:r>
            <a:r>
              <a:rPr lang="ru-RU" sz="1600" dirty="0" smtClean="0"/>
              <a:t>,</a:t>
            </a:r>
            <a:r>
              <a:rPr lang="ru-RU" sz="1600" dirty="0" smtClean="0"/>
              <a:t> академик наук - Незнамов Василий Петрович; </a:t>
            </a:r>
            <a:r>
              <a:rPr lang="ru-RU" sz="1600" b="1" dirty="0" err="1" smtClean="0"/>
              <a:t>Кильдяшов</a:t>
            </a:r>
            <a:r>
              <a:rPr lang="ru-RU" sz="1600" dirty="0" smtClean="0"/>
              <a:t> Александр </a:t>
            </a:r>
            <a:r>
              <a:rPr lang="ru-RU" sz="1600" dirty="0" smtClean="0"/>
              <a:t>Валентинович -заслуженный </a:t>
            </a:r>
            <a:r>
              <a:rPr lang="ru-RU" sz="1600" dirty="0" smtClean="0"/>
              <a:t>врач РФ, доктор медицинских наук, полковник медицинской службы, заведующий операционным отделением Центрального </a:t>
            </a:r>
            <a:r>
              <a:rPr lang="ru-RU" sz="1600" b="1" dirty="0" smtClean="0"/>
              <a:t>военного</a:t>
            </a:r>
            <a:r>
              <a:rPr lang="ru-RU" sz="1600" dirty="0" smtClean="0"/>
              <a:t> госпиталя Космических войск - Филиала №4 Главного </a:t>
            </a:r>
            <a:r>
              <a:rPr lang="ru-RU" sz="1600" b="1" dirty="0" smtClean="0"/>
              <a:t>военного</a:t>
            </a:r>
            <a:r>
              <a:rPr lang="ru-RU" sz="1600" dirty="0" smtClean="0"/>
              <a:t> клинического госпиталя (ГВКГ) имени академика Н.Н. Бурденко Министерства обороны Российской Федерации, Московская область, Одинцовский район, г. Краснознаменск</a:t>
            </a:r>
            <a:r>
              <a:rPr lang="ru-RU" sz="1600" dirty="0" smtClean="0"/>
              <a:t>.</a:t>
            </a:r>
          </a:p>
          <a:p>
            <a:pPr marL="0" indent="0" algn="just">
              <a:buNone/>
            </a:pPr>
            <a:r>
              <a:rPr lang="ru-RU" sz="1600" dirty="0" smtClean="0"/>
              <a:t>Участник военных действий в Афганистане- Новосельцев Сергей .</a:t>
            </a:r>
            <a:endParaRPr lang="ru-RU" sz="1600" dirty="0"/>
          </a:p>
        </p:txBody>
      </p:sp>
      <p:pic>
        <p:nvPicPr>
          <p:cNvPr id="9" name="Рисунок 8" descr="C:\Users\User\AppData\Local\Temp\Rar$DIa4376.37900\IMG_20201021_201550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390" y="651051"/>
            <a:ext cx="3120143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AppData\Local\Temp\Rar$DIa12024.11659\IMG_20210903_13131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255081"/>
            <a:ext cx="3352800" cy="3461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AppData\Local\Temp\Rar$DIa11608.4317\IMG_20210928_11421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7764" y="1105503"/>
            <a:ext cx="3095926" cy="2547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1435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348BA19D-FCC5-304F-A43C-D8454715E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0785" cy="6866395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E420EE29-0676-6B4B-889E-493498828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DB5A3E78-6E55-1B40-99AF-BBD9005CC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65" y="0"/>
            <a:ext cx="12415950" cy="6866395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="" xmlns:a16="http://schemas.microsoft.com/office/drawing/2014/main" id="{CE3D38B2-ED6F-784F-A43A-62A16AC8C7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65" y="0"/>
            <a:ext cx="12400784" cy="6866395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="" xmlns:a16="http://schemas.microsoft.com/office/drawing/2014/main" id="{D05BE8A9-EEFD-FC49-88E8-C65DE3605C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8401507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8093EC35-75C5-FA46-B817-4325E96F3B16}"/>
              </a:ext>
            </a:extLst>
          </p:cNvPr>
          <p:cNvSpPr/>
          <p:nvPr/>
        </p:nvSpPr>
        <p:spPr>
          <a:xfrm>
            <a:off x="829040" y="1139810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4018844" y="97740"/>
            <a:ext cx="7066845" cy="78592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20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Мы помним - мы 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гордимся!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" name="Рисунок 9" descr="C:\Users\User\Desktop\все по музею\на сайт победы\img07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448027" y="501386"/>
            <a:ext cx="3009900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AppData\Local\Temp\Rar$DIa4376.42802\IMG_20201008_23223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041690">
            <a:off x="170689" y="2841449"/>
            <a:ext cx="320040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AppData\Local\Temp\Rar$DIa4376.3297\IMG_20201008_23242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51084">
            <a:off x="3450167" y="721078"/>
            <a:ext cx="1905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Temp\Rar$DIa4376.8870\IMG_20201008_23245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70739">
            <a:off x="3161242" y="2670704"/>
            <a:ext cx="20764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AppData\Local\Temp\Rar$DIa4012.11509\IMG_20210922_130753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64" y="4927600"/>
            <a:ext cx="3218391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AppData\Local\Temp\Rar$DIa4012.27183\IMG_20210922_130229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34432" y="4470400"/>
            <a:ext cx="3085747" cy="186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633156" y="1749778"/>
            <a:ext cx="6096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/>
              <a:t>Эта экспозиция была подготовлена к 75-летию победы в Великой Отечественной войне. </a:t>
            </a:r>
            <a:endParaRPr lang="ru-RU" dirty="0" smtClean="0"/>
          </a:p>
          <a:p>
            <a:pPr fontAlgn="base"/>
            <a:r>
              <a:rPr lang="ru-RU" dirty="0" smtClean="0"/>
              <a:t> Р</a:t>
            </a:r>
            <a:r>
              <a:rPr lang="ru-RU" dirty="0" smtClean="0"/>
              <a:t>ебята нашей школы принимают активное участие в мероприятиях как школьного, так и Российского масштаба.</a:t>
            </a:r>
          </a:p>
          <a:p>
            <a:pPr fontAlgn="base"/>
            <a:r>
              <a:rPr lang="ru-RU" dirty="0" smtClean="0"/>
              <a:t> </a:t>
            </a:r>
            <a:r>
              <a:rPr lang="ru-RU" dirty="0" smtClean="0"/>
              <a:t>Силами и стараниями обучающихся.активом музейного кружка, был собран и оформлен памятный альбом « Военных лет святая память»</a:t>
            </a:r>
            <a:endParaRPr lang="ru-RU" dirty="0"/>
          </a:p>
        </p:txBody>
      </p:sp>
      <p:pic>
        <p:nvPicPr>
          <p:cNvPr id="19" name="Рисунок 18" descr="C:\Users\User\AppData\Local\Temp\Rar$DIa4376.20693\IMG_20201008_232752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23732" y="4786488"/>
            <a:ext cx="1896180" cy="1902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412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="" xmlns:a16="http://schemas.microsoft.com/office/drawing/2014/main" id="{FD82E0FD-BD28-CE4F-8D79-5DDDB50CCE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079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1BE6D30A-272A-094B-95AB-AF38551847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079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F06CB5A5-3555-824C-A106-D37EAFD56B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078" cy="68580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0D52397E-EC2D-A04D-B333-35E54FF69B43}"/>
              </a:ext>
            </a:extLst>
          </p:cNvPr>
          <p:cNvSpPr/>
          <p:nvPr/>
        </p:nvSpPr>
        <p:spPr>
          <a:xfrm>
            <a:off x="905510" y="1250235"/>
            <a:ext cx="3758835" cy="4357530"/>
          </a:xfrm>
          <a:prstGeom prst="rect">
            <a:avLst/>
          </a:prstGeom>
          <a:solidFill>
            <a:srgbClr val="173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Вставить фотографию</a:t>
            </a:r>
          </a:p>
          <a:p>
            <a:pPr algn="ctr"/>
            <a:r>
              <a:rPr lang="ru-RU" dirty="0"/>
              <a:t> выставки школьного музея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6694311" y="145201"/>
            <a:ext cx="4888089" cy="37983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2000" b="1" dirty="0" smtClean="0"/>
              <a:t>Подвиг их вечен, память бессмертна!!!</a:t>
            </a:r>
            <a:endParaRPr lang="ru-RU" sz="2000" b="1" dirty="0"/>
          </a:p>
        </p:txBody>
      </p:sp>
      <p:pic>
        <p:nvPicPr>
          <p:cNvPr id="8" name="Рисунок 7" descr="C:\Users\User\AppData\Local\Temp\Rar$DIa4012.43295\IMG_20210922_12590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469547"/>
            <a:ext cx="3476978" cy="1731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AppData\Local\Temp\Rar$DIa8456.46079\IMG_20210922_12575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3149598" y="0"/>
            <a:ext cx="3397957" cy="170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AppData\Local\Temp\Rar$DIa4012.32933\IMG_20210922_13031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46755" y="1406703"/>
            <a:ext cx="3567289" cy="142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AppData\Local\Temp\Rar$DIa4012.38370\IMG_20210922_13033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6754" y="2393244"/>
            <a:ext cx="3431822" cy="1907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AppData\Local\Temp\Rar$DIa4012.48006\IMG_20210922_13042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33540" y="3595511"/>
            <a:ext cx="3620207" cy="1817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Temp\Rar$DIa4012.30154\IMG_20210922_13024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8343" y="4865511"/>
            <a:ext cx="3543124" cy="1992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407377" y="1769871"/>
            <a:ext cx="554284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Работа </a:t>
            </a: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школьного музея </a:t>
            </a: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остается незамеченной.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Музейная книга отзывов хранит теплые отзывы о наших экспозициях учеников школы, жителей города и многочисленных гостей из разных населенных пунктов района.</a:t>
            </a:r>
            <a:endParaRPr lang="ru-RU" kern="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Заметки </a:t>
            </a: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СМИ рассказывают о наших экспозициях жителям района. Наши двери открыты для </a:t>
            </a:r>
            <a:r>
              <a:rPr lang="ru-RU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посетителей.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kern="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ru-RU" kern="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 descr="C:\Users\User\AppData\Local\Temp\Rar$DIa11608.38312\IMG_20210928_114313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368829">
            <a:off x="3070676" y="1702871"/>
            <a:ext cx="2047719" cy="31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422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1529</TotalTime>
  <Words>1086</Words>
  <Application>Microsoft Office PowerPoint</Application>
  <PresentationFormat>Произвольный</PresentationFormat>
  <Paragraphs>74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User</cp:lastModifiedBy>
  <cp:revision>61</cp:revision>
  <dcterms:created xsi:type="dcterms:W3CDTF">2021-05-21T09:18:48Z</dcterms:created>
  <dcterms:modified xsi:type="dcterms:W3CDTF">2021-09-28T15:40:53Z</dcterms:modified>
</cp:coreProperties>
</file>