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sldIdLst>
    <p:sldId id="256" r:id="rId2"/>
    <p:sldId id="280" r:id="rId3"/>
    <p:sldId id="273" r:id="rId4"/>
    <p:sldId id="274" r:id="rId5"/>
    <p:sldId id="281" r:id="rId6"/>
    <p:sldId id="283" r:id="rId7"/>
    <p:sldId id="270" r:id="rId8"/>
    <p:sldId id="277" r:id="rId9"/>
    <p:sldId id="257" r:id="rId10"/>
    <p:sldId id="278" r:id="rId11"/>
    <p:sldId id="271" r:id="rId12"/>
    <p:sldId id="279" r:id="rId13"/>
    <p:sldId id="259" r:id="rId14"/>
    <p:sldId id="275" r:id="rId15"/>
    <p:sldId id="282" r:id="rId16"/>
    <p:sldId id="276" r:id="rId1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0" d="100"/>
          <a:sy n="70" d="100"/>
        </p:scale>
        <p:origin x="-1374"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28.10.2020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28.10.2020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28.10.2020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28.10.2020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28.10.2020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28.10.2020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28.10.2020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28.10.2020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28.10.2020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28.10.2020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28.10.2020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28.10.2020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hyperlink" Target="https://vk.com/photo312997119_457248614"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7" Type="http://schemas.openxmlformats.org/officeDocument/2006/relationships/image" Target="../media/image24.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8" Type="http://schemas.openxmlformats.org/officeDocument/2006/relationships/image" Target="../media/image27.jpeg"/><Relationship Id="rId13" Type="http://schemas.openxmlformats.org/officeDocument/2006/relationships/image" Target="../media/image31.jpeg"/><Relationship Id="rId3" Type="http://schemas.openxmlformats.org/officeDocument/2006/relationships/hyperlink" Target="https://vk.com/photo312997119_457248480" TargetMode="External"/><Relationship Id="rId7" Type="http://schemas.openxmlformats.org/officeDocument/2006/relationships/hyperlink" Target="https://vk.com/photo312997119_457248477" TargetMode="External"/><Relationship Id="rId12" Type="http://schemas.openxmlformats.org/officeDocument/2006/relationships/image" Target="../media/image30.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6.jpeg"/><Relationship Id="rId11" Type="http://schemas.openxmlformats.org/officeDocument/2006/relationships/image" Target="../media/image29.jpeg"/><Relationship Id="rId5" Type="http://schemas.openxmlformats.org/officeDocument/2006/relationships/hyperlink" Target="https://vk.com/photo312997119_457248478" TargetMode="External"/><Relationship Id="rId10" Type="http://schemas.openxmlformats.org/officeDocument/2006/relationships/image" Target="../media/image28.jpeg"/><Relationship Id="rId4" Type="http://schemas.openxmlformats.org/officeDocument/2006/relationships/image" Target="../media/image25.jpeg"/><Relationship Id="rId9" Type="http://schemas.openxmlformats.org/officeDocument/2006/relationships/hyperlink" Target="https://vk.com/photo312997119_457248476" TargetMode="External"/><Relationship Id="rId14" Type="http://schemas.openxmlformats.org/officeDocument/2006/relationships/image" Target="../media/image32.jpeg"/></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611560" y="620688"/>
            <a:ext cx="7992888" cy="5688632"/>
          </a:xfrm>
          <a:prstGeom prst="rect">
            <a:avLst/>
          </a:prstGeom>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ru-RU"/>
          </a:p>
        </p:txBody>
      </p:sp>
      <p:pic>
        <p:nvPicPr>
          <p:cNvPr id="6" name="Рисунок 5" descr="https://avatanplus.com/files/resources/mid/5b6575f2372951650454ba32.png"/>
          <p:cNvPicPr/>
          <p:nvPr/>
        </p:nvPicPr>
        <p:blipFill>
          <a:blip r:embed="rId2" cstate="print"/>
          <a:srcRect/>
          <a:stretch>
            <a:fillRect/>
          </a:stretch>
        </p:blipFill>
        <p:spPr bwMode="auto">
          <a:xfrm rot="16200000">
            <a:off x="1143000" y="-1143000"/>
            <a:ext cx="6858000" cy="9144000"/>
          </a:xfrm>
          <a:prstGeom prst="rect">
            <a:avLst/>
          </a:prstGeom>
          <a:noFill/>
          <a:ln w="9525">
            <a:noFill/>
            <a:miter lim="800000"/>
            <a:headEnd/>
            <a:tailEnd/>
          </a:ln>
        </p:spPr>
      </p:pic>
      <p:sp>
        <p:nvSpPr>
          <p:cNvPr id="2" name="Прямоугольник 1"/>
          <p:cNvSpPr/>
          <p:nvPr/>
        </p:nvSpPr>
        <p:spPr>
          <a:xfrm>
            <a:off x="695883" y="764704"/>
            <a:ext cx="7943520" cy="3046988"/>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24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Times New Roman" pitchFamily="18" charset="0"/>
                <a:cs typeface="Times New Roman" pitchFamily="18" charset="0"/>
              </a:rPr>
              <a:t>Удмуртская республика, Г.Сарапул, </a:t>
            </a:r>
          </a:p>
          <a:p>
            <a:pPr algn="ctr"/>
            <a:r>
              <a:rPr lang="ru-RU" sz="24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Times New Roman" pitchFamily="18" charset="0"/>
                <a:cs typeface="Times New Roman" pitchFamily="18" charset="0"/>
              </a:rPr>
              <a:t>МУНИЦИПАЛЬНОЕ БЮДЖЕТНОЕ ДОШКОЛЬНОЕ </a:t>
            </a:r>
          </a:p>
          <a:p>
            <a:pPr algn="ctr"/>
            <a:r>
              <a:rPr lang="ru-RU" sz="24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Times New Roman" pitchFamily="18" charset="0"/>
                <a:cs typeface="Times New Roman" pitchFamily="18" charset="0"/>
              </a:rPr>
              <a:t>ОБРАЗОВАТЕЛЬНОЕ </a:t>
            </a:r>
          </a:p>
          <a:p>
            <a:pPr algn="ctr"/>
            <a:r>
              <a:rPr lang="ru-RU" sz="24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Times New Roman" pitchFamily="18" charset="0"/>
                <a:cs typeface="Times New Roman" pitchFamily="18" charset="0"/>
              </a:rPr>
              <a:t>УЧРЕЖДЕНИЕ ДЕТСКИЙ САД №4 «Незабудка</a:t>
            </a:r>
            <a:r>
              <a:rPr lang="ru-RU" sz="24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Times New Roman" pitchFamily="18" charset="0"/>
                <a:cs typeface="Times New Roman" pitchFamily="18" charset="0"/>
              </a:rPr>
              <a:t>»</a:t>
            </a:r>
          </a:p>
          <a:p>
            <a:pPr algn="ctr"/>
            <a:endParaRPr lang="ru-RU" sz="24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Times New Roman" pitchFamily="18" charset="0"/>
              <a:cs typeface="Times New Roman" pitchFamily="18" charset="0"/>
            </a:endParaRPr>
          </a:p>
          <a:p>
            <a:pPr algn="ctr"/>
            <a:r>
              <a:rPr lang="ru-RU"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rPr>
              <a:t>Всероссийский педагогический конкурс</a:t>
            </a:r>
          </a:p>
          <a:p>
            <a:pPr algn="ctr"/>
            <a:r>
              <a:rPr lang="ru-RU"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rPr>
              <a:t>«Воспитание патриота и гражданина России 21 века»</a:t>
            </a:r>
            <a:endParaRPr lang="ru-RU"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endParaRPr>
          </a:p>
          <a:p>
            <a:pPr algn="ctr"/>
            <a:endParaRPr lang="ru-RU"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endParaRPr>
          </a:p>
        </p:txBody>
      </p:sp>
      <p:sp>
        <p:nvSpPr>
          <p:cNvPr id="3" name="Прямоугольник 2"/>
          <p:cNvSpPr/>
          <p:nvPr/>
        </p:nvSpPr>
        <p:spPr>
          <a:xfrm>
            <a:off x="642910" y="3286124"/>
            <a:ext cx="7921528" cy="144655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4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 </a:t>
            </a:r>
            <a:r>
              <a:rPr lang="ru-RU"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«Современность и традиции »</a:t>
            </a:r>
          </a:p>
          <a:p>
            <a:r>
              <a:rPr lang="ru-RU"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«Мы вместе делаем праздник»</a:t>
            </a:r>
          </a:p>
        </p:txBody>
      </p:sp>
      <p:sp>
        <p:nvSpPr>
          <p:cNvPr id="5" name="Прямоугольник 4"/>
          <p:cNvSpPr/>
          <p:nvPr/>
        </p:nvSpPr>
        <p:spPr>
          <a:xfrm>
            <a:off x="4932040" y="5013176"/>
            <a:ext cx="3600400" cy="646331"/>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ru-RU"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Воспитатели: </a:t>
            </a:r>
            <a:r>
              <a:rPr lang="ru-RU"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Широбокова</a:t>
            </a:r>
            <a:r>
              <a:rPr lang="ru-RU"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 Т.Б</a:t>
            </a:r>
          </a:p>
          <a:p>
            <a:r>
              <a:rPr lang="ru-RU"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                           </a:t>
            </a:r>
            <a:r>
              <a:rPr lang="ru-RU"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Шапеева</a:t>
            </a:r>
            <a:r>
              <a:rPr lang="ru-RU"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 С.В</a:t>
            </a:r>
            <a:endParaRPr lang="ru-RU"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8" name="Прямоугольник 7"/>
          <p:cNvSpPr/>
          <p:nvPr/>
        </p:nvSpPr>
        <p:spPr>
          <a:xfrm>
            <a:off x="3976700" y="5301208"/>
            <a:ext cx="1037465"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2020г</a:t>
            </a:r>
            <a:r>
              <a:rPr lang="ru-RU"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ru-RU"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611560" y="620688"/>
            <a:ext cx="7920880" cy="5616624"/>
          </a:xfrm>
          <a:prstGeom prst="rect">
            <a:avLst/>
          </a:prstGeom>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ru-RU"/>
          </a:p>
        </p:txBody>
      </p:sp>
      <p:pic>
        <p:nvPicPr>
          <p:cNvPr id="7" name="Рисунок 6" descr="https://avatanplus.com/files/resources/mid/5b6575f2372951650454ba32.png"/>
          <p:cNvPicPr/>
          <p:nvPr/>
        </p:nvPicPr>
        <p:blipFill>
          <a:blip r:embed="rId2" cstate="print"/>
          <a:srcRect/>
          <a:stretch>
            <a:fillRect/>
          </a:stretch>
        </p:blipFill>
        <p:spPr bwMode="auto">
          <a:xfrm rot="16200000">
            <a:off x="1143000" y="-1143000"/>
            <a:ext cx="6858000" cy="9144000"/>
          </a:xfrm>
          <a:prstGeom prst="rect">
            <a:avLst/>
          </a:prstGeom>
          <a:noFill/>
          <a:ln w="9525">
            <a:noFill/>
            <a:miter lim="800000"/>
            <a:headEnd/>
            <a:tailEnd/>
          </a:ln>
        </p:spPr>
      </p:pic>
      <p:sp>
        <p:nvSpPr>
          <p:cNvPr id="1026" name="Rectangle 2"/>
          <p:cNvSpPr>
            <a:spLocks noChangeArrowheads="1"/>
          </p:cNvSpPr>
          <p:nvPr/>
        </p:nvSpPr>
        <p:spPr bwMode="auto">
          <a:xfrm>
            <a:off x="899592" y="721586"/>
            <a:ext cx="7416824" cy="387798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Цель:  </a:t>
            </a:r>
            <a:r>
              <a:rPr kumimoji="0" lang="ru-RU"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Закрепить представления детей о малой родине, </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через развитие интереса прошлого и настоящего,  истории своей семьи в нем.</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Формировать эмоциональное отношение ко всем поколениям своей </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семьи и другим жителям родного города, приобщать детей к культурному наследию.</a:t>
            </a:r>
          </a:p>
          <a:p>
            <a:pPr marL="0" marR="0" lvl="0" indent="0" algn="l" defTabSz="914400" rtl="0" eaLnBrk="1" fontAlgn="base" latinLnBrk="0" hangingPunct="1">
              <a:lnSpc>
                <a:spcPct val="100000"/>
              </a:lnSpc>
              <a:spcBef>
                <a:spcPct val="0"/>
              </a:spcBef>
              <a:spcAft>
                <a:spcPct val="0"/>
              </a:spcAft>
              <a:buClrTx/>
              <a:buSzTx/>
              <a:buFontTx/>
              <a:buNone/>
              <a:tabLst/>
            </a:pPr>
            <a:endParaRPr lang="ru-RU"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ru-RU" sz="2800" dirty="0" smtClean="0">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27" name="Rectangle 3"/>
          <p:cNvSpPr>
            <a:spLocks noChangeArrowheads="1"/>
          </p:cNvSpPr>
          <p:nvPr/>
        </p:nvSpPr>
        <p:spPr bwMode="auto">
          <a:xfrm>
            <a:off x="755576" y="2708920"/>
            <a:ext cx="756084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ru-RU" sz="1600" b="1" dirty="0" smtClean="0">
                <a:latin typeface="Times New Roman" pitchFamily="18" charset="0"/>
                <a:ea typeface="Calibri" pitchFamily="34" charset="0"/>
                <a:cs typeface="Times New Roman" pitchFamily="18" charset="0"/>
              </a:rPr>
              <a:t>Задачи: </a:t>
            </a:r>
            <a:r>
              <a:rPr lang="ru-RU" sz="1600" dirty="0" smtClean="0">
                <a:latin typeface="Times New Roman" pitchFamily="18" charset="0"/>
                <a:ea typeface="Calibri" pitchFamily="34" charset="0"/>
                <a:cs typeface="Times New Roman" pitchFamily="18" charset="0"/>
              </a:rPr>
              <a:t>-</a:t>
            </a: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развивать в своей семье пробуждение интереса к знанию и опыту окружающих взрослых.</a:t>
            </a:r>
            <a:endParaRPr kumimoji="0" lang="ru-RU" sz="16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-воспитывать  детей доброжелательные отношения к членам своей семьи, окружающим людям, и чувства к своей родине.</a:t>
            </a:r>
            <a:endParaRPr kumimoji="0" lang="ru-RU" sz="16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-формирование этики взаимоотношений со сверстниками, близкими , и посторонними взрослыми людьми разных национальностей</a:t>
            </a:r>
            <a:r>
              <a:rPr kumimoji="0" lang="ru-RU"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611560" y="620688"/>
            <a:ext cx="7920880" cy="5616624"/>
          </a:xfrm>
          <a:prstGeom prst="rect">
            <a:avLst/>
          </a:prstGeom>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ru-RU"/>
          </a:p>
        </p:txBody>
      </p:sp>
      <p:pic>
        <p:nvPicPr>
          <p:cNvPr id="4" name="Рисунок 3" descr="https://avatanplus.com/files/resources/mid/5b6575f2372951650454ba32.png"/>
          <p:cNvPicPr/>
          <p:nvPr/>
        </p:nvPicPr>
        <p:blipFill>
          <a:blip r:embed="rId2" cstate="print"/>
          <a:srcRect/>
          <a:stretch>
            <a:fillRect/>
          </a:stretch>
        </p:blipFill>
        <p:spPr bwMode="auto">
          <a:xfrm rot="16200000">
            <a:off x="1143000" y="-1143000"/>
            <a:ext cx="6858000" cy="9144000"/>
          </a:xfrm>
          <a:prstGeom prst="rect">
            <a:avLst/>
          </a:prstGeom>
          <a:noFill/>
          <a:ln w="9525">
            <a:noFill/>
            <a:miter lim="800000"/>
            <a:headEnd/>
            <a:tailEnd/>
          </a:ln>
        </p:spPr>
      </p:pic>
      <p:sp>
        <p:nvSpPr>
          <p:cNvPr id="3" name="Содержимое 2"/>
          <p:cNvSpPr>
            <a:spLocks noGrp="1"/>
          </p:cNvSpPr>
          <p:nvPr>
            <p:ph idx="1"/>
          </p:nvPr>
        </p:nvSpPr>
        <p:spPr>
          <a:xfrm>
            <a:off x="827584" y="692696"/>
            <a:ext cx="8003232" cy="5793507"/>
          </a:xfrm>
        </p:spPr>
        <p:txBody>
          <a:bodyPr>
            <a:normAutofit/>
          </a:bodyPr>
          <a:lstStyle/>
          <a:p>
            <a:pPr>
              <a:buNone/>
            </a:pPr>
            <a:r>
              <a:rPr lang="ru-RU" sz="1600" b="1" dirty="0" smtClean="0">
                <a:latin typeface="Times New Roman" pitchFamily="18" charset="0"/>
                <a:cs typeface="Times New Roman" pitchFamily="18" charset="0"/>
              </a:rPr>
              <a:t>Предварительная работа:</a:t>
            </a:r>
            <a:endParaRPr lang="ru-RU" sz="1600" dirty="0" smtClean="0">
              <a:latin typeface="Times New Roman" pitchFamily="18" charset="0"/>
              <a:cs typeface="Times New Roman" pitchFamily="18" charset="0"/>
            </a:endParaRPr>
          </a:p>
          <a:p>
            <a:r>
              <a:rPr lang="ru-RU" sz="1600" dirty="0" smtClean="0">
                <a:latin typeface="Times New Roman" pitchFamily="18" charset="0"/>
                <a:cs typeface="Times New Roman" pitchFamily="18" charset="0"/>
              </a:rPr>
              <a:t>Путешествие по карте Удмуртской Республики</a:t>
            </a:r>
          </a:p>
          <a:p>
            <a:r>
              <a:rPr lang="ru-RU" sz="1600" dirty="0" smtClean="0">
                <a:latin typeface="Times New Roman" pitchFamily="18" charset="0"/>
                <a:cs typeface="Times New Roman" pitchFamily="18" charset="0"/>
              </a:rPr>
              <a:t>Нахождение Столицы и городов Удмуртской Республики</a:t>
            </a:r>
          </a:p>
          <a:p>
            <a:r>
              <a:rPr lang="ru-RU" sz="1600" dirty="0" smtClean="0">
                <a:latin typeface="Times New Roman" pitchFamily="18" charset="0"/>
                <a:cs typeface="Times New Roman" pitchFamily="18" charset="0"/>
              </a:rPr>
              <a:t>Закрепление символики Флаг и Герб Республики, герб города</a:t>
            </a:r>
          </a:p>
          <a:p>
            <a:r>
              <a:rPr lang="ru-RU" sz="1600" dirty="0" smtClean="0">
                <a:latin typeface="Times New Roman" pitchFamily="18" charset="0"/>
                <a:cs typeface="Times New Roman" pitchFamily="18" charset="0"/>
              </a:rPr>
              <a:t>Разучивание стихов «О чем рассказывает Герб»</a:t>
            </a:r>
          </a:p>
          <a:p>
            <a:r>
              <a:rPr lang="ru-RU" sz="1600" dirty="0" smtClean="0">
                <a:latin typeface="Times New Roman" pitchFamily="18" charset="0"/>
                <a:cs typeface="Times New Roman" pitchFamily="18" charset="0"/>
              </a:rPr>
              <a:t>Разучивание песни о Сарапуле</a:t>
            </a:r>
          </a:p>
          <a:p>
            <a:pPr>
              <a:buNone/>
            </a:pPr>
            <a:endParaRPr lang="ru-RU" sz="1600" dirty="0" smtClean="0">
              <a:latin typeface="Times New Roman" pitchFamily="18" charset="0"/>
              <a:cs typeface="Times New Roman" pitchFamily="18" charset="0"/>
            </a:endParaRPr>
          </a:p>
          <a:p>
            <a:pPr>
              <a:buNone/>
            </a:pPr>
            <a:endParaRPr lang="ru-RU" sz="1600" dirty="0" smtClean="0">
              <a:latin typeface="Times New Roman" pitchFamily="18" charset="0"/>
              <a:cs typeface="Times New Roman" pitchFamily="18" charset="0"/>
            </a:endParaRPr>
          </a:p>
          <a:p>
            <a:pPr>
              <a:buNone/>
            </a:pPr>
            <a:r>
              <a:rPr lang="ru-RU" sz="1600" b="1" dirty="0" smtClean="0">
                <a:latin typeface="Times New Roman" pitchFamily="18" charset="0"/>
                <a:cs typeface="Times New Roman" pitchFamily="18" charset="0"/>
              </a:rPr>
              <a:t>«Мы вместе делаем праздник»</a:t>
            </a:r>
          </a:p>
          <a:p>
            <a:pPr marL="0" lvl="0" indent="0" fontAlgn="base">
              <a:spcBef>
                <a:spcPct val="0"/>
              </a:spcBef>
              <a:spcAft>
                <a:spcPct val="0"/>
              </a:spcAft>
              <a:buNone/>
            </a:pPr>
            <a:r>
              <a:rPr lang="ru-RU" sz="1600" dirty="0" smtClean="0">
                <a:latin typeface="Times New Roman" pitchFamily="18" charset="0"/>
                <a:cs typeface="Times New Roman" pitchFamily="18" charset="0"/>
              </a:rPr>
              <a:t>Народы, как одна семья, хотя язык их разный. Все - дочери и сыновья своей страны прекрасной.</a:t>
            </a:r>
            <a:r>
              <a:rPr lang="ru-RU" sz="1600" dirty="0" smtClean="0">
                <a:latin typeface="Times New Roman" pitchFamily="18" charset="0"/>
                <a:ea typeface="Calibri" pitchFamily="34" charset="0"/>
                <a:cs typeface="Times New Roman" pitchFamily="18" charset="0"/>
              </a:rPr>
              <a:t> Велика страна Россия, и талантлив наш народ. О русских мастерах - умельцах на весь мир молва идёт.</a:t>
            </a:r>
          </a:p>
          <a:p>
            <a:pPr marL="0" lvl="0" indent="0" fontAlgn="base">
              <a:spcBef>
                <a:spcPct val="0"/>
              </a:spcBef>
              <a:spcAft>
                <a:spcPct val="0"/>
              </a:spcAft>
              <a:buNone/>
            </a:pPr>
            <a:endParaRPr lang="ru-RU" sz="1400" dirty="0" smtClean="0">
              <a:latin typeface="Times New Roman" pitchFamily="18" charset="0"/>
              <a:ea typeface="Calibri" pitchFamily="34" charset="0"/>
              <a:cs typeface="Times New Roman" pitchFamily="18" charset="0"/>
            </a:endParaRPr>
          </a:p>
          <a:p>
            <a:pPr marL="0" lvl="0" indent="0" fontAlgn="base">
              <a:spcBef>
                <a:spcPct val="0"/>
              </a:spcBef>
              <a:spcAft>
                <a:spcPct val="0"/>
              </a:spcAft>
              <a:buNone/>
            </a:pPr>
            <a:endParaRPr lang="ru-RU" sz="1400" dirty="0" smtClean="0">
              <a:latin typeface="Times New Roman" pitchFamily="18" charset="0"/>
              <a:ea typeface="Calibri" pitchFamily="34" charset="0"/>
              <a:cs typeface="Times New Roman" pitchFamily="18" charset="0"/>
            </a:endParaRPr>
          </a:p>
          <a:p>
            <a:pPr marL="0" lvl="0" indent="0" fontAlgn="base">
              <a:spcBef>
                <a:spcPct val="0"/>
              </a:spcBef>
              <a:spcAft>
                <a:spcPct val="0"/>
              </a:spcAft>
              <a:buNone/>
            </a:pPr>
            <a:endParaRPr lang="ru-RU" sz="1400" dirty="0" smtClean="0">
              <a:latin typeface="Times New Roman" pitchFamily="18" charset="0"/>
              <a:ea typeface="Calibri" pitchFamily="34" charset="0"/>
              <a:cs typeface="Times New Roman" pitchFamily="18" charset="0"/>
            </a:endParaRPr>
          </a:p>
          <a:p>
            <a:pPr eaLnBrk="0" fontAlgn="base" hangingPunct="0">
              <a:spcBef>
                <a:spcPct val="0"/>
              </a:spcBef>
              <a:spcAft>
                <a:spcPct val="0"/>
              </a:spcAft>
              <a:buNone/>
            </a:pPr>
            <a:endParaRPr lang="ru-RU" sz="1400" i="1" dirty="0" smtClean="0">
              <a:latin typeface="Times New Roman" pitchFamily="18" charset="0"/>
              <a:cs typeface="Times New Roman" pitchFamily="18" charset="0"/>
            </a:endParaRPr>
          </a:p>
          <a:p>
            <a:pPr marL="0" lvl="0" indent="0" fontAlgn="base">
              <a:spcBef>
                <a:spcPct val="0"/>
              </a:spcBef>
              <a:spcAft>
                <a:spcPct val="0"/>
              </a:spcAft>
              <a:buNone/>
            </a:pPr>
            <a:endParaRPr lang="ru-RU" sz="1400" dirty="0" smtClean="0">
              <a:latin typeface="Times New Roman" pitchFamily="18" charset="0"/>
              <a:ea typeface="Calibri" pitchFamily="34" charset="0"/>
              <a:cs typeface="Times New Roman" pitchFamily="18" charset="0"/>
            </a:endParaRPr>
          </a:p>
          <a:p>
            <a:pPr marL="0" lvl="0" indent="0" fontAlgn="base">
              <a:spcBef>
                <a:spcPct val="0"/>
              </a:spcBef>
              <a:spcAft>
                <a:spcPct val="0"/>
              </a:spcAft>
              <a:buNone/>
            </a:pPr>
            <a:endParaRPr lang="ru-RU" sz="1400" dirty="0" smtClean="0">
              <a:latin typeface="Times New Roman" pitchFamily="18" charset="0"/>
              <a:ea typeface="Calibri" pitchFamily="34" charset="0"/>
              <a:cs typeface="Times New Roman" pitchFamily="18" charset="0"/>
            </a:endParaRPr>
          </a:p>
          <a:p>
            <a:pPr>
              <a:buNone/>
            </a:pPr>
            <a:endParaRPr lang="ru-RU" sz="1400" dirty="0" smtClean="0">
              <a:latin typeface="Times New Roman" pitchFamily="18" charset="0"/>
              <a:cs typeface="Times New Roman" pitchFamily="18" charset="0"/>
            </a:endParaRPr>
          </a:p>
          <a:p>
            <a:pPr>
              <a:buNone/>
            </a:pPr>
            <a:endParaRPr lang="ru-RU" sz="1400" dirty="0" smtClean="0">
              <a:latin typeface="Times New Roman" pitchFamily="18" charset="0"/>
              <a:cs typeface="Times New Roman" pitchFamily="18" charset="0"/>
            </a:endParaRPr>
          </a:p>
          <a:p>
            <a:endParaRPr lang="ru-RU"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611560" y="620688"/>
            <a:ext cx="7920880" cy="5616624"/>
          </a:xfrm>
          <a:prstGeom prst="rect">
            <a:avLst/>
          </a:prstGeom>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ru-RU"/>
          </a:p>
        </p:txBody>
      </p:sp>
      <p:pic>
        <p:nvPicPr>
          <p:cNvPr id="5" name="Рисунок 4" descr="https://avatanplus.com/files/resources/mid/5b6575f2372951650454ba32.png"/>
          <p:cNvPicPr/>
          <p:nvPr/>
        </p:nvPicPr>
        <p:blipFill>
          <a:blip r:embed="rId2" cstate="print"/>
          <a:srcRect/>
          <a:stretch>
            <a:fillRect/>
          </a:stretch>
        </p:blipFill>
        <p:spPr bwMode="auto">
          <a:xfrm rot="16200000">
            <a:off x="1143000" y="-1143000"/>
            <a:ext cx="6858000" cy="9144000"/>
          </a:xfrm>
          <a:prstGeom prst="rect">
            <a:avLst/>
          </a:prstGeom>
          <a:noFill/>
          <a:ln w="9525">
            <a:noFill/>
            <a:miter lim="800000"/>
            <a:headEnd/>
            <a:tailEnd/>
          </a:ln>
        </p:spPr>
      </p:pic>
      <p:sp>
        <p:nvSpPr>
          <p:cNvPr id="3" name="Содержимое 2"/>
          <p:cNvSpPr>
            <a:spLocks noGrp="1"/>
          </p:cNvSpPr>
          <p:nvPr>
            <p:ph idx="1"/>
          </p:nvPr>
        </p:nvSpPr>
        <p:spPr>
          <a:xfrm>
            <a:off x="611560" y="764704"/>
            <a:ext cx="7704856" cy="5472608"/>
          </a:xfrm>
        </p:spPr>
        <p:txBody>
          <a:bodyPr>
            <a:normAutofit fontScale="25000" lnSpcReduction="20000"/>
          </a:bodyPr>
          <a:lstStyle/>
          <a:p>
            <a:pPr algn="ctr">
              <a:buNone/>
            </a:pPr>
            <a:r>
              <a:rPr lang="ru-RU" sz="3600" b="1" dirty="0" smtClean="0">
                <a:latin typeface="Times New Roman" pitchFamily="18" charset="0"/>
                <a:cs typeface="Times New Roman" pitchFamily="18" charset="0"/>
              </a:rPr>
              <a:t>   </a:t>
            </a:r>
            <a:r>
              <a:rPr lang="ru-RU" sz="3600" b="1" u="sng" dirty="0" smtClean="0">
                <a:latin typeface="Times New Roman" pitchFamily="18" charset="0"/>
                <a:cs typeface="Times New Roman" pitchFamily="18" charset="0"/>
              </a:rPr>
              <a:t>Сценарий современность и традиции</a:t>
            </a:r>
            <a:endParaRPr lang="ru-RU" sz="3600" u="sng" dirty="0" smtClean="0">
              <a:latin typeface="Times New Roman" pitchFamily="18" charset="0"/>
              <a:cs typeface="Times New Roman" pitchFamily="18" charset="0"/>
            </a:endParaRPr>
          </a:p>
          <a:p>
            <a:pPr algn="ctr">
              <a:buNone/>
            </a:pPr>
            <a:r>
              <a:rPr lang="ru-RU" b="1" u="sng" dirty="0" smtClean="0">
                <a:latin typeface="Times New Roman" pitchFamily="18" charset="0"/>
                <a:cs typeface="Times New Roman" pitchFamily="18" charset="0"/>
              </a:rPr>
              <a:t>   «Мы вместе делаем праздник»</a:t>
            </a:r>
            <a:endParaRPr lang="ru-RU" u="sng" dirty="0" smtClean="0">
              <a:latin typeface="Times New Roman" pitchFamily="18" charset="0"/>
              <a:cs typeface="Times New Roman" pitchFamily="18" charset="0"/>
            </a:endParaRPr>
          </a:p>
          <a:p>
            <a:pPr>
              <a:buNone/>
            </a:pPr>
            <a:r>
              <a:rPr lang="ru-RU" b="1" dirty="0" smtClean="0">
                <a:latin typeface="Times New Roman" pitchFamily="18" charset="0"/>
                <a:cs typeface="Times New Roman" pitchFamily="18" charset="0"/>
              </a:rPr>
              <a:t>Ход праздника</a:t>
            </a: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i="1" dirty="0" smtClean="0">
                <a:latin typeface="Times New Roman" pitchFamily="18" charset="0"/>
                <a:cs typeface="Times New Roman" pitchFamily="18" charset="0"/>
              </a:rPr>
              <a:t>(В празднично оформленный зал входят дети и родители в парах под музыку «Родина» по кругу и змейкой садятся на стульчики семейным кругом).</a:t>
            </a: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b="1" dirty="0" smtClean="0">
                <a:latin typeface="Times New Roman" pitchFamily="18" charset="0"/>
                <a:cs typeface="Times New Roman" pitchFamily="18" charset="0"/>
              </a:rPr>
              <a:t>Ведущая:</a:t>
            </a:r>
            <a:r>
              <a:rPr lang="ru-RU" dirty="0" smtClean="0">
                <a:latin typeface="Times New Roman" pitchFamily="18" charset="0"/>
                <a:cs typeface="Times New Roman" pitchFamily="18" charset="0"/>
              </a:rPr>
              <a:t> Здравствуйте, уважаемые гости. Сегодня мы хотим вместе с вами отметить один из самых важных праздников нашей страны – День Народного Единства и День Удмуртии. </a:t>
            </a:r>
            <a:br>
              <a:rPr lang="ru-RU" dirty="0" smtClean="0">
                <a:latin typeface="Times New Roman" pitchFamily="18" charset="0"/>
                <a:cs typeface="Times New Roman" pitchFamily="18" charset="0"/>
              </a:rPr>
            </a:br>
            <a:r>
              <a:rPr lang="ru-RU" b="1" dirty="0" smtClean="0">
                <a:latin typeface="Times New Roman" pitchFamily="18" charset="0"/>
                <a:cs typeface="Times New Roman" pitchFamily="18" charset="0"/>
              </a:rPr>
              <a:t>Ведущая</a:t>
            </a:r>
            <a:r>
              <a:rPr lang="ru-RU" dirty="0" smtClean="0">
                <a:latin typeface="Times New Roman" pitchFamily="18" charset="0"/>
                <a:cs typeface="Times New Roman" pitchFamily="18" charset="0"/>
              </a:rPr>
              <a:t>: Все мы Родиной зовём край,</a:t>
            </a:r>
          </a:p>
          <a:p>
            <a:pPr>
              <a:buNone/>
            </a:pPr>
            <a:r>
              <a:rPr lang="ru-RU" dirty="0" smtClean="0">
                <a:latin typeface="Times New Roman" pitchFamily="18" charset="0"/>
                <a:cs typeface="Times New Roman" pitchFamily="18" charset="0"/>
              </a:rPr>
              <a:t> где дружно мы живём; </a:t>
            </a:r>
          </a:p>
          <a:p>
            <a:pPr>
              <a:buNone/>
            </a:pPr>
            <a:r>
              <a:rPr lang="ru-RU" dirty="0" smtClean="0">
                <a:latin typeface="Times New Roman" pitchFamily="18" charset="0"/>
                <a:cs typeface="Times New Roman" pitchFamily="18" charset="0"/>
              </a:rPr>
              <a:t>белоствольную берёзку у детсада за окном. </a:t>
            </a:r>
          </a:p>
          <a:p>
            <a:pPr>
              <a:buNone/>
            </a:pPr>
            <a:r>
              <a:rPr lang="ru-RU" dirty="0" smtClean="0">
                <a:latin typeface="Times New Roman" pitchFamily="18" charset="0"/>
                <a:cs typeface="Times New Roman" pitchFamily="18" charset="0"/>
              </a:rPr>
              <a:t>Все мы Родиной зовём всё, что любим, бережём</a:t>
            </a:r>
          </a:p>
          <a:p>
            <a:pPr>
              <a:buNone/>
            </a:pPr>
            <a:r>
              <a:rPr lang="ru-RU" dirty="0" smtClean="0">
                <a:latin typeface="Times New Roman" pitchFamily="18" charset="0"/>
                <a:cs typeface="Times New Roman" pitchFamily="18" charset="0"/>
              </a:rPr>
              <a:t>: наши песни, наши сказки, наш любимый город, дом.</a:t>
            </a:r>
          </a:p>
          <a:p>
            <a:pPr>
              <a:buNone/>
            </a:pPr>
            <a:r>
              <a:rPr lang="ru-RU" dirty="0" smtClean="0">
                <a:latin typeface="Times New Roman" pitchFamily="18" charset="0"/>
                <a:cs typeface="Times New Roman" pitchFamily="18" charset="0"/>
              </a:rPr>
              <a:t>Все мы Родиной зовём флаг, что реет над Кремлём,</a:t>
            </a:r>
          </a:p>
          <a:p>
            <a:pPr>
              <a:buNone/>
            </a:pPr>
            <a:r>
              <a:rPr lang="ru-RU" dirty="0" smtClean="0">
                <a:latin typeface="Times New Roman" pitchFamily="18" charset="0"/>
                <a:cs typeface="Times New Roman" pitchFamily="18" charset="0"/>
              </a:rPr>
              <a:t> наш народ страны великой: дружелюбный, многоликий. </a:t>
            </a:r>
          </a:p>
          <a:p>
            <a:pPr>
              <a:buNone/>
            </a:pPr>
            <a:endParaRPr lang="ru-RU" dirty="0" smtClean="0">
              <a:latin typeface="Times New Roman" pitchFamily="18" charset="0"/>
              <a:cs typeface="Times New Roman" pitchFamily="18" charset="0"/>
            </a:endParaRPr>
          </a:p>
          <a:p>
            <a:pPr>
              <a:buNone/>
            </a:pPr>
            <a:r>
              <a:rPr lang="ru-RU" b="1" dirty="0" smtClean="0">
                <a:latin typeface="Times New Roman" pitchFamily="18" charset="0"/>
                <a:cs typeface="Times New Roman" pitchFamily="18" charset="0"/>
              </a:rPr>
              <a:t>Ведущая:</a:t>
            </a:r>
            <a:r>
              <a:rPr lang="ru-RU" dirty="0" smtClean="0">
                <a:latin typeface="Times New Roman" pitchFamily="18" charset="0"/>
                <a:cs typeface="Times New Roman" pitchFamily="18" charset="0"/>
              </a:rPr>
              <a:t> Живут в России разные народы с давних пор. Одним – тайга по нраву, другим – степной простор. У каждого народа язык свой и наряд. Но вместе все народы на русском говорят. Ведь русский, татарин, башкир и якут единой семьёй в России живут.</a:t>
            </a:r>
          </a:p>
          <a:p>
            <a:r>
              <a:rPr lang="ru-RU" i="1" dirty="0" smtClean="0">
                <a:latin typeface="Times New Roman" pitchFamily="18" charset="0"/>
                <a:cs typeface="Times New Roman" pitchFamily="18" charset="0"/>
              </a:rPr>
              <a:t>(Просмотр презентации Ильи Ф. вместе с мамой </a:t>
            </a:r>
            <a:r>
              <a:rPr lang="ru-RU" b="1" i="1" dirty="0" smtClean="0">
                <a:latin typeface="Times New Roman" pitchFamily="18" charset="0"/>
                <a:cs typeface="Times New Roman" pitchFamily="18" charset="0"/>
              </a:rPr>
              <a:t>«Удмуртия»- </a:t>
            </a:r>
            <a:r>
              <a:rPr lang="ru-RU" i="1" dirty="0" smtClean="0">
                <a:latin typeface="Times New Roman" pitchFamily="18" charset="0"/>
                <a:cs typeface="Times New Roman" pitchFamily="18" charset="0"/>
              </a:rPr>
              <a:t>видео ролик.)</a:t>
            </a:r>
            <a:endParaRPr lang="ru-RU" dirty="0" smtClean="0">
              <a:latin typeface="Times New Roman" pitchFamily="18" charset="0"/>
              <a:cs typeface="Times New Roman" pitchFamily="18" charset="0"/>
            </a:endParaRPr>
          </a:p>
          <a:p>
            <a:r>
              <a:rPr lang="ru-RU" b="1" dirty="0" smtClean="0">
                <a:latin typeface="Times New Roman" pitchFamily="18" charset="0"/>
                <a:cs typeface="Times New Roman" pitchFamily="18" charset="0"/>
              </a:rPr>
              <a:t>Ведущая: </a:t>
            </a:r>
            <a:r>
              <a:rPr lang="ru-RU" dirty="0" smtClean="0">
                <a:latin typeface="Times New Roman" pitchFamily="18" charset="0"/>
                <a:cs typeface="Times New Roman" pitchFamily="18" charset="0"/>
              </a:rPr>
              <a:t>Передача семейных традиций, которые мы хотим передать своим детям  и сегодня мы постараемся общими усилиями создать для всех нас – семейный праздник, и главными участниками в нем будут наши дети.</a:t>
            </a:r>
          </a:p>
          <a:p>
            <a:r>
              <a:rPr lang="ru-RU" b="1" dirty="0" smtClean="0">
                <a:latin typeface="Times New Roman" pitchFamily="18" charset="0"/>
                <a:cs typeface="Times New Roman" pitchFamily="18" charset="0"/>
              </a:rPr>
              <a:t>Ведущая: </a:t>
            </a:r>
            <a:r>
              <a:rPr lang="ru-RU" dirty="0" smtClean="0">
                <a:latin typeface="Times New Roman" pitchFamily="18" charset="0"/>
                <a:cs typeface="Times New Roman" pitchFamily="18" charset="0"/>
              </a:rPr>
              <a:t>Народы, как одна семья, хотя язык их разный. Все - дочери и сыновья своей страны прекрасной. </a:t>
            </a:r>
          </a:p>
          <a:p>
            <a:r>
              <a:rPr lang="ru-RU" b="1" i="1" dirty="0" smtClean="0">
                <a:latin typeface="Times New Roman" pitchFamily="18" charset="0"/>
                <a:cs typeface="Times New Roman" pitchFamily="18" charset="0"/>
              </a:rPr>
              <a:t>(Стихотворения </a:t>
            </a:r>
            <a:r>
              <a:rPr lang="ru-RU" b="1" i="1" dirty="0" err="1" smtClean="0">
                <a:latin typeface="Times New Roman" pitchFamily="18" charset="0"/>
                <a:cs typeface="Times New Roman" pitchFamily="18" charset="0"/>
              </a:rPr>
              <a:t>Дарина</a:t>
            </a:r>
            <a:r>
              <a:rPr lang="ru-RU" b="1" i="1" dirty="0" smtClean="0">
                <a:latin typeface="Times New Roman" pitchFamily="18" charset="0"/>
                <a:cs typeface="Times New Roman" pitchFamily="18" charset="0"/>
              </a:rPr>
              <a:t> Б. на Украинском, </a:t>
            </a:r>
          </a:p>
          <a:p>
            <a:r>
              <a:rPr lang="ru-RU" i="1" dirty="0" smtClean="0">
                <a:latin typeface="Times New Roman" pitchFamily="18" charset="0"/>
                <a:cs typeface="Times New Roman" pitchFamily="18" charset="0"/>
              </a:rPr>
              <a:t>Край </a:t>
            </a:r>
            <a:r>
              <a:rPr lang="ru-RU" i="1" dirty="0" err="1" smtClean="0">
                <a:latin typeface="Times New Roman" pitchFamily="18" charset="0"/>
                <a:cs typeface="Times New Roman" pitchFamily="18" charset="0"/>
              </a:rPr>
              <a:t>Мій</a:t>
            </a:r>
            <a:r>
              <a:rPr lang="ru-RU" i="1" dirty="0" smtClean="0">
                <a:latin typeface="Times New Roman" pitchFamily="18" charset="0"/>
                <a:cs typeface="Times New Roman" pitchFamily="18" charset="0"/>
              </a:rPr>
              <a:t> </a:t>
            </a:r>
            <a:r>
              <a:rPr lang="ru-RU" i="1" dirty="0" err="1" smtClean="0">
                <a:latin typeface="Times New Roman" pitchFamily="18" charset="0"/>
                <a:cs typeface="Times New Roman" pitchFamily="18" charset="0"/>
              </a:rPr>
              <a:t>Лісовий</a:t>
            </a:r>
            <a:r>
              <a:rPr lang="ru-RU" i="1" dirty="0" smtClean="0">
                <a:latin typeface="Times New Roman" pitchFamily="18" charset="0"/>
                <a:cs typeface="Times New Roman" pitchFamily="18" charset="0"/>
              </a:rPr>
              <a:t> З </a:t>
            </a:r>
            <a:r>
              <a:rPr lang="ru-RU" i="1" dirty="0" err="1" smtClean="0">
                <a:latin typeface="Times New Roman" pitchFamily="18" charset="0"/>
                <a:cs typeface="Times New Roman" pitchFamily="18" charset="0"/>
              </a:rPr>
              <a:t>суницею</a:t>
            </a:r>
            <a:r>
              <a:rPr lang="ru-RU" i="1" dirty="0" smtClean="0">
                <a:latin typeface="Times New Roman" pitchFamily="18" charset="0"/>
                <a:cs typeface="Times New Roman" pitchFamily="18" charset="0"/>
              </a:rPr>
              <a:t> запашною, </a:t>
            </a:r>
          </a:p>
          <a:p>
            <a:r>
              <a:rPr lang="ru-RU" i="1" dirty="0" smtClean="0">
                <a:latin typeface="Times New Roman" pitchFamily="18" charset="0"/>
                <a:cs typeface="Times New Roman" pitchFamily="18" charset="0"/>
              </a:rPr>
              <a:t>З </a:t>
            </a:r>
            <a:r>
              <a:rPr lang="ru-RU" i="1" dirty="0" err="1" smtClean="0">
                <a:latin typeface="Times New Roman" pitchFamily="18" charset="0"/>
                <a:cs typeface="Times New Roman" pitchFamily="18" charset="0"/>
              </a:rPr>
              <a:t>піснею</a:t>
            </a:r>
            <a:r>
              <a:rPr lang="ru-RU" i="1" dirty="0" smtClean="0">
                <a:latin typeface="Times New Roman" pitchFamily="18" charset="0"/>
                <a:cs typeface="Times New Roman" pitchFamily="18" charset="0"/>
              </a:rPr>
              <a:t>, Як ранок </a:t>
            </a:r>
            <a:r>
              <a:rPr lang="ru-RU" i="1" dirty="0" err="1" smtClean="0">
                <a:latin typeface="Times New Roman" pitchFamily="18" charset="0"/>
                <a:cs typeface="Times New Roman" pitchFamily="18" charset="0"/>
              </a:rPr>
              <a:t>морозний</a:t>
            </a:r>
            <a:r>
              <a:rPr lang="ru-RU" i="1" dirty="0" smtClean="0">
                <a:latin typeface="Times New Roman" pitchFamily="18" charset="0"/>
                <a:cs typeface="Times New Roman" pitchFamily="18" charset="0"/>
              </a:rPr>
              <a:t>, </a:t>
            </a:r>
          </a:p>
          <a:p>
            <a:r>
              <a:rPr lang="ru-RU" i="1" dirty="0" err="1" smtClean="0">
                <a:latin typeface="Times New Roman" pitchFamily="18" charset="0"/>
                <a:cs typeface="Times New Roman" pitchFamily="18" charset="0"/>
              </a:rPr>
              <a:t>Чистий</a:t>
            </a:r>
            <a:r>
              <a:rPr lang="ru-RU" i="1" dirty="0" smtClean="0">
                <a:latin typeface="Times New Roman" pitchFamily="18" charset="0"/>
                <a:cs typeface="Times New Roman" pitchFamily="18" charset="0"/>
              </a:rPr>
              <a:t>. Буря </a:t>
            </a:r>
            <a:r>
              <a:rPr lang="ru-RU" i="1" dirty="0" err="1" smtClean="0">
                <a:latin typeface="Times New Roman" pitchFamily="18" charset="0"/>
                <a:cs typeface="Times New Roman" pitchFamily="18" charset="0"/>
              </a:rPr>
              <a:t>Лі</a:t>
            </a:r>
            <a:r>
              <a:rPr lang="ru-RU" i="1" dirty="0" smtClean="0">
                <a:latin typeface="Times New Roman" pitchFamily="18" charset="0"/>
                <a:cs typeface="Times New Roman" pitchFamily="18" charset="0"/>
              </a:rPr>
              <a:t> в </a:t>
            </a:r>
            <a:r>
              <a:rPr lang="ru-RU" i="1" dirty="0" err="1" smtClean="0">
                <a:latin typeface="Times New Roman" pitchFamily="18" charset="0"/>
                <a:cs typeface="Times New Roman" pitchFamily="18" charset="0"/>
              </a:rPr>
              <a:t>пісні</a:t>
            </a:r>
            <a:r>
              <a:rPr lang="ru-RU" i="1" dirty="0" smtClean="0">
                <a:latin typeface="Times New Roman" pitchFamily="18" charset="0"/>
                <a:cs typeface="Times New Roman" pitchFamily="18" charset="0"/>
              </a:rPr>
              <a:t> </a:t>
            </a:r>
            <a:r>
              <a:rPr lang="ru-RU" i="1" dirty="0" err="1" smtClean="0">
                <a:latin typeface="Times New Roman" pitchFamily="18" charset="0"/>
                <a:cs typeface="Times New Roman" pitchFamily="18" charset="0"/>
              </a:rPr>
              <a:t>Твоєї</a:t>
            </a:r>
            <a:r>
              <a:rPr lang="ru-RU" i="1" dirty="0" smtClean="0">
                <a:latin typeface="Times New Roman" pitchFamily="18" charset="0"/>
                <a:cs typeface="Times New Roman" pitchFamily="18" charset="0"/>
              </a:rPr>
              <a:t> </a:t>
            </a:r>
            <a:r>
              <a:rPr lang="ru-RU" i="1" dirty="0" err="1" smtClean="0">
                <a:latin typeface="Times New Roman" pitchFamily="18" charset="0"/>
                <a:cs typeface="Times New Roman" pitchFamily="18" charset="0"/>
              </a:rPr>
              <a:t>загримить</a:t>
            </a:r>
            <a:r>
              <a:rPr lang="ru-RU" i="1" dirty="0" smtClean="0">
                <a:latin typeface="Times New Roman" pitchFamily="18" charset="0"/>
                <a:cs typeface="Times New Roman" pitchFamily="18" charset="0"/>
              </a:rPr>
              <a:t>, </a:t>
            </a:r>
          </a:p>
          <a:p>
            <a:r>
              <a:rPr lang="ru-RU" i="1" dirty="0" err="1" smtClean="0">
                <a:latin typeface="Times New Roman" pitchFamily="18" charset="0"/>
                <a:cs typeface="Times New Roman" pitchFamily="18" charset="0"/>
              </a:rPr>
              <a:t>Смуток</a:t>
            </a:r>
            <a:r>
              <a:rPr lang="ru-RU" i="1" dirty="0" smtClean="0">
                <a:latin typeface="Times New Roman" pitchFamily="18" charset="0"/>
                <a:cs typeface="Times New Roman" pitchFamily="18" charset="0"/>
              </a:rPr>
              <a:t> </a:t>
            </a:r>
            <a:r>
              <a:rPr lang="ru-RU" i="1" dirty="0" err="1" smtClean="0">
                <a:latin typeface="Times New Roman" pitchFamily="18" charset="0"/>
                <a:cs typeface="Times New Roman" pitchFamily="18" charset="0"/>
              </a:rPr>
              <a:t>чи</a:t>
            </a:r>
            <a:r>
              <a:rPr lang="ru-RU" i="1" dirty="0" smtClean="0">
                <a:latin typeface="Times New Roman" pitchFamily="18" charset="0"/>
                <a:cs typeface="Times New Roman" pitchFamily="18" charset="0"/>
              </a:rPr>
              <a:t> </a:t>
            </a:r>
            <a:r>
              <a:rPr lang="ru-RU" i="1" dirty="0" err="1" smtClean="0">
                <a:latin typeface="Times New Roman" pitchFamily="18" charset="0"/>
                <a:cs typeface="Times New Roman" pitchFamily="18" charset="0"/>
              </a:rPr>
              <a:t>така</a:t>
            </a:r>
            <a:r>
              <a:rPr lang="ru-RU" i="1" dirty="0" smtClean="0">
                <a:latin typeface="Times New Roman" pitchFamily="18" charset="0"/>
                <a:cs typeface="Times New Roman" pitchFamily="18" charset="0"/>
              </a:rPr>
              <a:t>, </a:t>
            </a:r>
            <a:r>
              <a:rPr lang="ru-RU" i="1" dirty="0" err="1" smtClean="0">
                <a:latin typeface="Times New Roman" pitchFamily="18" charset="0"/>
                <a:cs typeface="Times New Roman" pitchFamily="18" charset="0"/>
              </a:rPr>
              <a:t>Що</a:t>
            </a:r>
            <a:r>
              <a:rPr lang="ru-RU" i="1" dirty="0" smtClean="0">
                <a:latin typeface="Times New Roman" pitchFamily="18" charset="0"/>
                <a:cs typeface="Times New Roman" pitchFamily="18" charset="0"/>
              </a:rPr>
              <a:t> </a:t>
            </a:r>
            <a:r>
              <a:rPr lang="ru-RU" i="1" dirty="0" err="1" smtClean="0">
                <a:latin typeface="Times New Roman" pitchFamily="18" charset="0"/>
                <a:cs typeface="Times New Roman" pitchFamily="18" charset="0"/>
              </a:rPr>
              <a:t>серце</a:t>
            </a:r>
            <a:r>
              <a:rPr lang="ru-RU" i="1" dirty="0" smtClean="0">
                <a:latin typeface="Times New Roman" pitchFamily="18" charset="0"/>
                <a:cs typeface="Times New Roman" pitchFamily="18" charset="0"/>
              </a:rPr>
              <a:t> щемить, </a:t>
            </a:r>
          </a:p>
          <a:p>
            <a:r>
              <a:rPr lang="ru-RU" i="1" dirty="0" smtClean="0">
                <a:latin typeface="Times New Roman" pitchFamily="18" charset="0"/>
                <a:cs typeface="Times New Roman" pitchFamily="18" charset="0"/>
              </a:rPr>
              <a:t>- З </a:t>
            </a:r>
            <a:r>
              <a:rPr lang="ru-RU" i="1" dirty="0" err="1" smtClean="0">
                <a:latin typeface="Times New Roman" pitchFamily="18" charset="0"/>
                <a:cs typeface="Times New Roman" pitchFamily="18" charset="0"/>
              </a:rPr>
              <a:t>дитинства</a:t>
            </a:r>
            <a:r>
              <a:rPr lang="ru-RU" i="1" dirty="0" smtClean="0">
                <a:latin typeface="Times New Roman" pitchFamily="18" charset="0"/>
                <a:cs typeface="Times New Roman" pitchFamily="18" charset="0"/>
              </a:rPr>
              <a:t> я </a:t>
            </a:r>
            <a:r>
              <a:rPr lang="ru-RU" i="1" dirty="0" err="1" smtClean="0">
                <a:latin typeface="Times New Roman" pitchFamily="18" charset="0"/>
                <a:cs typeface="Times New Roman" pitchFamily="18" charset="0"/>
              </a:rPr>
              <a:t>музиці</a:t>
            </a:r>
            <a:r>
              <a:rPr lang="ru-RU" i="1" dirty="0" smtClean="0">
                <a:latin typeface="Times New Roman" pitchFamily="18" charset="0"/>
                <a:cs typeface="Times New Roman" pitchFamily="18" charset="0"/>
              </a:rPr>
              <a:t> </a:t>
            </a:r>
            <a:r>
              <a:rPr lang="ru-RU" i="1" dirty="0" err="1" smtClean="0">
                <a:latin typeface="Times New Roman" pitchFamily="18" charset="0"/>
                <a:cs typeface="Times New Roman" pitchFamily="18" charset="0"/>
              </a:rPr>
              <a:t>Цією</a:t>
            </a:r>
            <a:r>
              <a:rPr lang="ru-RU" i="1" dirty="0" smtClean="0">
                <a:latin typeface="Times New Roman" pitchFamily="18" charset="0"/>
                <a:cs typeface="Times New Roman" pitchFamily="18" charset="0"/>
              </a:rPr>
              <a:t> уважав,</a:t>
            </a:r>
          </a:p>
          <a:p>
            <a:r>
              <a:rPr lang="ru-RU" i="1" dirty="0" smtClean="0">
                <a:latin typeface="Times New Roman" pitchFamily="18" charset="0"/>
                <a:cs typeface="Times New Roman" pitchFamily="18" charset="0"/>
              </a:rPr>
              <a:t> З </a:t>
            </a:r>
            <a:r>
              <a:rPr lang="ru-RU" i="1" dirty="0" err="1" smtClean="0">
                <a:latin typeface="Times New Roman" pitchFamily="18" charset="0"/>
                <a:cs typeface="Times New Roman" pitchFamily="18" charset="0"/>
              </a:rPr>
              <a:t>дитинства</a:t>
            </a:r>
            <a:r>
              <a:rPr lang="ru-RU" i="1" dirty="0" smtClean="0">
                <a:latin typeface="Times New Roman" pitchFamily="18" charset="0"/>
                <a:cs typeface="Times New Roman" pitchFamily="18" charset="0"/>
              </a:rPr>
              <a:t> </a:t>
            </a:r>
            <a:r>
              <a:rPr lang="ru-RU" i="1" dirty="0" err="1" smtClean="0">
                <a:latin typeface="Times New Roman" pitchFamily="18" charset="0"/>
                <a:cs typeface="Times New Roman" pitchFamily="18" charset="0"/>
              </a:rPr>
              <a:t>душею</a:t>
            </a:r>
            <a:r>
              <a:rPr lang="ru-RU" i="1" dirty="0" smtClean="0">
                <a:latin typeface="Times New Roman" pitchFamily="18" charset="0"/>
                <a:cs typeface="Times New Roman" pitchFamily="18" charset="0"/>
              </a:rPr>
              <a:t> </a:t>
            </a:r>
            <a:r>
              <a:rPr lang="ru-RU" i="1" dirty="0" err="1" smtClean="0">
                <a:latin typeface="Times New Roman" pitchFamily="18" charset="0"/>
                <a:cs typeface="Times New Roman" pitchFamily="18" charset="0"/>
              </a:rPr>
              <a:t>Її</a:t>
            </a:r>
            <a:r>
              <a:rPr lang="ru-RU" i="1" dirty="0" smtClean="0">
                <a:latin typeface="Times New Roman" pitchFamily="18" charset="0"/>
                <a:cs typeface="Times New Roman" pitchFamily="18" charset="0"/>
              </a:rPr>
              <a:t> </a:t>
            </a:r>
            <a:r>
              <a:rPr lang="ru-RU" i="1" dirty="0" err="1" smtClean="0">
                <a:latin typeface="Times New Roman" pitchFamily="18" charset="0"/>
                <a:cs typeface="Times New Roman" pitchFamily="18" charset="0"/>
              </a:rPr>
              <a:t>розумів</a:t>
            </a:r>
            <a:r>
              <a:rPr lang="ru-RU" i="1" dirty="0" smtClean="0">
                <a:latin typeface="Times New Roman" pitchFamily="18" charset="0"/>
                <a:cs typeface="Times New Roman" pitchFamily="18" charset="0"/>
              </a:rPr>
              <a:t>.</a:t>
            </a:r>
          </a:p>
          <a:p>
            <a:endParaRPr lang="ru-RU" i="1" dirty="0" smtClean="0">
              <a:latin typeface="Times New Roman" pitchFamily="18" charset="0"/>
              <a:cs typeface="Times New Roman" pitchFamily="18" charset="0"/>
            </a:endParaRPr>
          </a:p>
          <a:p>
            <a:pPr>
              <a:buNone/>
            </a:pPr>
            <a:endParaRPr lang="ru-RU" b="1" dirty="0" smtClean="0">
              <a:latin typeface="Times New Roman" pitchFamily="18" charset="0"/>
              <a:cs typeface="Times New Roman" pitchFamily="18" charset="0"/>
            </a:endParaRPr>
          </a:p>
          <a:p>
            <a:r>
              <a:rPr lang="ru-RU" b="1" dirty="0" err="1" smtClean="0">
                <a:latin typeface="Times New Roman" pitchFamily="18" charset="0"/>
                <a:cs typeface="Times New Roman" pitchFamily="18" charset="0"/>
              </a:rPr>
              <a:t>Илиан</a:t>
            </a:r>
            <a:r>
              <a:rPr lang="ru-RU" b="1" dirty="0" smtClean="0">
                <a:latin typeface="Times New Roman" pitchFamily="18" charset="0"/>
                <a:cs typeface="Times New Roman" pitchFamily="18" charset="0"/>
              </a:rPr>
              <a:t> - про край Удмуртский, </a:t>
            </a:r>
          </a:p>
          <a:p>
            <a:r>
              <a:rPr lang="ru-RU" dirty="0" smtClean="0">
                <a:latin typeface="Times New Roman" pitchFamily="18" charset="0"/>
                <a:cs typeface="Times New Roman" pitchFamily="18" charset="0"/>
              </a:rPr>
              <a:t>Край наш удмуртский, родные просторы -</a:t>
            </a:r>
          </a:p>
          <a:p>
            <a:r>
              <a:rPr lang="ru-RU" dirty="0" smtClean="0">
                <a:latin typeface="Times New Roman" pitchFamily="18" charset="0"/>
                <a:cs typeface="Times New Roman" pitchFamily="18" charset="0"/>
              </a:rPr>
              <a:t>лес, перелески, холмы да поля...</a:t>
            </a:r>
          </a:p>
          <a:p>
            <a:r>
              <a:rPr lang="ru-RU" dirty="0" smtClean="0">
                <a:latin typeface="Times New Roman" pitchFamily="18" charset="0"/>
                <a:cs typeface="Times New Roman" pitchFamily="18" charset="0"/>
              </a:rPr>
              <a:t>Как хороши твои ясные зори,</a:t>
            </a:r>
          </a:p>
          <a:p>
            <a:r>
              <a:rPr lang="ru-RU" dirty="0" smtClean="0">
                <a:latin typeface="Times New Roman" pitchFamily="18" charset="0"/>
                <a:cs typeface="Times New Roman" pitchFamily="18" charset="0"/>
              </a:rPr>
              <a:t>как ты прекрасна, родная земля!</a:t>
            </a:r>
          </a:p>
          <a:p>
            <a:endParaRPr lang="ru-RU" b="1" dirty="0" smtClean="0">
              <a:latin typeface="Times New Roman" pitchFamily="18" charset="0"/>
              <a:cs typeface="Times New Roman" pitchFamily="18" charset="0"/>
            </a:endParaRPr>
          </a:p>
          <a:p>
            <a:r>
              <a:rPr lang="ru-RU" b="1" i="1" dirty="0" smtClean="0">
                <a:latin typeface="Times New Roman" pitchFamily="18" charset="0"/>
                <a:cs typeface="Times New Roman" pitchFamily="18" charset="0"/>
              </a:rPr>
              <a:t>Надя -про Удмуртию вместе с мамой)</a:t>
            </a:r>
          </a:p>
          <a:p>
            <a:r>
              <a:rPr lang="ru-RU" i="1" dirty="0" smtClean="0">
                <a:latin typeface="Times New Roman" pitchFamily="18" charset="0"/>
                <a:cs typeface="Times New Roman" pitchFamily="18" charset="0"/>
              </a:rPr>
              <a:t> Удмуртия, любимая -</a:t>
            </a:r>
          </a:p>
          <a:p>
            <a:r>
              <a:rPr lang="ru-RU" i="1" dirty="0" smtClean="0">
                <a:latin typeface="Times New Roman" pitchFamily="18" charset="0"/>
                <a:cs typeface="Times New Roman" pitchFamily="18" charset="0"/>
              </a:rPr>
              <a:t>наш чудный </a:t>
            </a:r>
            <a:r>
              <a:rPr lang="ru-RU" i="1" dirty="0" err="1" smtClean="0">
                <a:latin typeface="Times New Roman" pitchFamily="18" charset="0"/>
                <a:cs typeface="Times New Roman" pitchFamily="18" charset="0"/>
              </a:rPr>
              <a:t>италмас</a:t>
            </a:r>
            <a:r>
              <a:rPr lang="ru-RU" i="1" dirty="0" smtClean="0">
                <a:latin typeface="Times New Roman" pitchFamily="18" charset="0"/>
                <a:cs typeface="Times New Roman" pitchFamily="18" charset="0"/>
              </a:rPr>
              <a:t>,</a:t>
            </a:r>
          </a:p>
          <a:p>
            <a:r>
              <a:rPr lang="ru-RU" i="1" dirty="0" smtClean="0">
                <a:latin typeface="Times New Roman" pitchFamily="18" charset="0"/>
                <a:cs typeface="Times New Roman" pitchFamily="18" charset="0"/>
              </a:rPr>
              <a:t>ты золотым цветком любви</a:t>
            </a:r>
          </a:p>
          <a:p>
            <a:r>
              <a:rPr lang="ru-RU" i="1" dirty="0" err="1" smtClean="0">
                <a:latin typeface="Times New Roman" pitchFamily="18" charset="0"/>
                <a:cs typeface="Times New Roman" pitchFamily="18" charset="0"/>
              </a:rPr>
              <a:t>живеш</a:t>
            </a:r>
            <a:r>
              <a:rPr lang="ru-RU" i="1" dirty="0" smtClean="0">
                <a:latin typeface="Times New Roman" pitchFamily="18" charset="0"/>
                <a:cs typeface="Times New Roman" pitchFamily="18" charset="0"/>
              </a:rPr>
              <a:t> в сердцах у нас.</a:t>
            </a:r>
          </a:p>
          <a:p>
            <a:r>
              <a:rPr lang="ru-RU" i="1" dirty="0" smtClean="0">
                <a:latin typeface="Times New Roman" pitchFamily="18" charset="0"/>
                <a:cs typeface="Times New Roman" pitchFamily="18" charset="0"/>
              </a:rPr>
              <a:t>Тобою с детства мы горды,</a:t>
            </a:r>
          </a:p>
          <a:p>
            <a:r>
              <a:rPr lang="ru-RU" i="1" dirty="0" smtClean="0">
                <a:latin typeface="Times New Roman" pitchFamily="18" charset="0"/>
                <a:cs typeface="Times New Roman" pitchFamily="18" charset="0"/>
              </a:rPr>
              <a:t>верны тебе одной,</a:t>
            </a:r>
          </a:p>
          <a:p>
            <a:r>
              <a:rPr lang="ru-RU" i="1" dirty="0" smtClean="0">
                <a:latin typeface="Times New Roman" pitchFamily="18" charset="0"/>
                <a:cs typeface="Times New Roman" pitchFamily="18" charset="0"/>
              </a:rPr>
              <a:t>Удмуртия любимая -</a:t>
            </a:r>
          </a:p>
          <a:p>
            <a:r>
              <a:rPr lang="ru-RU" i="1" dirty="0" smtClean="0">
                <a:latin typeface="Times New Roman" pitchFamily="18" charset="0"/>
                <a:cs typeface="Times New Roman" pitchFamily="18" charset="0"/>
              </a:rPr>
              <a:t>наш дом родной!</a:t>
            </a:r>
          </a:p>
          <a:p>
            <a:r>
              <a:rPr lang="ru-RU" sz="1400" dirty="0" smtClean="0">
                <a:latin typeface="Times New Roman" pitchFamily="18" charset="0"/>
                <a:cs typeface="Times New Roman" pitchFamily="18" charset="0"/>
              </a:rPr>
              <a:t/>
            </a:r>
            <a:br>
              <a:rPr lang="ru-RU" sz="1400" dirty="0" smtClean="0">
                <a:latin typeface="Times New Roman" pitchFamily="18" charset="0"/>
                <a:cs typeface="Times New Roman" pitchFamily="18" charset="0"/>
              </a:rPr>
            </a:br>
            <a:r>
              <a:rPr lang="ru-RU" sz="1400" dirty="0" smtClean="0"/>
              <a:t/>
            </a:r>
            <a:br>
              <a:rPr lang="ru-RU" sz="1400" dirty="0" smtClean="0"/>
            </a:br>
            <a:r>
              <a:rPr lang="ru-RU" sz="1400" dirty="0" smtClean="0"/>
              <a:t/>
            </a:r>
            <a:br>
              <a:rPr lang="ru-RU" sz="1400" dirty="0" smtClean="0"/>
            </a:br>
            <a:endParaRPr lang="ru-RU" sz="1400" dirty="0" smtClean="0">
              <a:latin typeface="Times New Roman" pitchFamily="18" charset="0"/>
              <a:cs typeface="Times New Roman" pitchFamily="18" charset="0"/>
            </a:endParaRPr>
          </a:p>
          <a:p>
            <a:endParaRPr lang="ru-RU"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https://avatanplus.com/files/resources/mid/5b6575f2372951650454ba32.png"/>
          <p:cNvPicPr/>
          <p:nvPr/>
        </p:nvPicPr>
        <p:blipFill>
          <a:blip r:embed="rId2" cstate="print"/>
          <a:srcRect/>
          <a:stretch>
            <a:fillRect/>
          </a:stretch>
        </p:blipFill>
        <p:spPr bwMode="auto">
          <a:xfrm rot="16200000">
            <a:off x="1143000" y="-1143000"/>
            <a:ext cx="6858000" cy="9144000"/>
          </a:xfrm>
          <a:prstGeom prst="rect">
            <a:avLst/>
          </a:prstGeom>
          <a:noFill/>
          <a:ln w="9525">
            <a:noFill/>
            <a:miter lim="800000"/>
            <a:headEnd/>
            <a:tailEnd/>
          </a:ln>
        </p:spPr>
      </p:pic>
      <p:sp>
        <p:nvSpPr>
          <p:cNvPr id="5" name="Прямоугольник 4"/>
          <p:cNvSpPr/>
          <p:nvPr/>
        </p:nvSpPr>
        <p:spPr>
          <a:xfrm>
            <a:off x="611560" y="620688"/>
            <a:ext cx="7920880" cy="5616624"/>
          </a:xfrm>
          <a:prstGeom prst="rect">
            <a:avLst/>
          </a:prstGeom>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ru-RU"/>
          </a:p>
        </p:txBody>
      </p:sp>
      <p:sp>
        <p:nvSpPr>
          <p:cNvPr id="3" name="Содержимое 2"/>
          <p:cNvSpPr>
            <a:spLocks noGrp="1"/>
          </p:cNvSpPr>
          <p:nvPr>
            <p:ph idx="1"/>
          </p:nvPr>
        </p:nvSpPr>
        <p:spPr>
          <a:xfrm>
            <a:off x="755576" y="764704"/>
            <a:ext cx="7632848" cy="5450378"/>
          </a:xfrm>
        </p:spPr>
        <p:txBody>
          <a:bodyPr>
            <a:noAutofit/>
          </a:bodyPr>
          <a:lstStyle/>
          <a:p>
            <a:pPr>
              <a:buNone/>
            </a:pPr>
            <a:r>
              <a:rPr lang="ru-RU" sz="900" b="1" dirty="0" smtClean="0">
                <a:latin typeface="Times New Roman" pitchFamily="18" charset="0"/>
                <a:cs typeface="Times New Roman" pitchFamily="18" charset="0"/>
              </a:rPr>
              <a:t>Ведущая: </a:t>
            </a:r>
            <a:r>
              <a:rPr lang="ru-RU" sz="900" dirty="0" smtClean="0">
                <a:latin typeface="Times New Roman" pitchFamily="18" charset="0"/>
                <a:cs typeface="Times New Roman" pitchFamily="18" charset="0"/>
              </a:rPr>
              <a:t>Мы – дети, и как взрослые, между собой дружны. Слова: «Россия», «Родина», и для детей важны!</a:t>
            </a:r>
          </a:p>
          <a:p>
            <a:r>
              <a:rPr lang="ru-RU" sz="900" i="1" dirty="0" smtClean="0">
                <a:latin typeface="Times New Roman" pitchFamily="18" charset="0"/>
                <a:cs typeface="Times New Roman" pitchFamily="18" charset="0"/>
              </a:rPr>
              <a:t>(</a:t>
            </a:r>
            <a:r>
              <a:rPr lang="ru-RU" sz="900" b="1" i="1" dirty="0" smtClean="0">
                <a:latin typeface="Times New Roman" pitchFamily="18" charset="0"/>
                <a:cs typeface="Times New Roman" pitchFamily="18" charset="0"/>
              </a:rPr>
              <a:t>Стихотворения: </a:t>
            </a:r>
            <a:r>
              <a:rPr lang="ru-RU" sz="900" b="1" i="1" dirty="0" err="1" smtClean="0">
                <a:latin typeface="Times New Roman" pitchFamily="18" charset="0"/>
                <a:cs typeface="Times New Roman" pitchFamily="18" charset="0"/>
              </a:rPr>
              <a:t>Дарина</a:t>
            </a:r>
            <a:r>
              <a:rPr lang="ru-RU" sz="900" b="1" i="1" dirty="0" smtClean="0">
                <a:latin typeface="Times New Roman" pitchFamily="18" charset="0"/>
                <a:cs typeface="Times New Roman" pitchFamily="18" charset="0"/>
              </a:rPr>
              <a:t> Х.вместе с мамой –про Удмуртию, Макет природы</a:t>
            </a:r>
          </a:p>
          <a:p>
            <a:r>
              <a:rPr lang="ru-RU" sz="900" dirty="0" smtClean="0">
                <a:latin typeface="Times New Roman" pitchFamily="18" charset="0"/>
                <a:cs typeface="Times New Roman" pitchFamily="18" charset="0"/>
              </a:rPr>
              <a:t>О родная земля:</a:t>
            </a:r>
          </a:p>
          <a:p>
            <a:r>
              <a:rPr lang="ru-RU" sz="900" dirty="0" smtClean="0">
                <a:latin typeface="Times New Roman" pitchFamily="18" charset="0"/>
                <a:cs typeface="Times New Roman" pitchFamily="18" charset="0"/>
              </a:rPr>
              <a:t>Лес, покосы, поля!</a:t>
            </a:r>
          </a:p>
          <a:p>
            <a:r>
              <a:rPr lang="ru-RU" sz="900" dirty="0" smtClean="0">
                <a:latin typeface="Times New Roman" pitchFamily="18" charset="0"/>
                <a:cs typeface="Times New Roman" pitchFamily="18" charset="0"/>
              </a:rPr>
              <a:t>Я люблю неспроста</a:t>
            </a:r>
          </a:p>
          <a:p>
            <a:r>
              <a:rPr lang="ru-RU" sz="900" dirty="0" smtClean="0">
                <a:latin typeface="Times New Roman" pitchFamily="18" charset="0"/>
                <a:cs typeface="Times New Roman" pitchFamily="18" charset="0"/>
              </a:rPr>
              <a:t>Эти наши места...</a:t>
            </a:r>
          </a:p>
          <a:p>
            <a:r>
              <a:rPr lang="ru-RU" sz="900" dirty="0" smtClean="0">
                <a:latin typeface="Times New Roman" pitchFamily="18" charset="0"/>
                <a:cs typeface="Times New Roman" pitchFamily="18" charset="0"/>
              </a:rPr>
              <a:t>На широких полях</a:t>
            </a:r>
          </a:p>
          <a:p>
            <a:r>
              <a:rPr lang="ru-RU" sz="900" dirty="0" smtClean="0">
                <a:latin typeface="Times New Roman" pitchFamily="18" charset="0"/>
                <a:cs typeface="Times New Roman" pitchFamily="18" charset="0"/>
              </a:rPr>
              <a:t>Наступает страда.</a:t>
            </a:r>
          </a:p>
          <a:p>
            <a:r>
              <a:rPr lang="ru-RU" sz="900" dirty="0" smtClean="0">
                <a:latin typeface="Times New Roman" pitchFamily="18" charset="0"/>
                <a:cs typeface="Times New Roman" pitchFamily="18" charset="0"/>
              </a:rPr>
              <a:t>Так и ходят хлеба,</a:t>
            </a:r>
          </a:p>
          <a:p>
            <a:r>
              <a:rPr lang="ru-RU" sz="900" dirty="0" smtClean="0">
                <a:latin typeface="Times New Roman" pitchFamily="18" charset="0"/>
                <a:cs typeface="Times New Roman" pitchFamily="18" charset="0"/>
              </a:rPr>
              <a:t>Словно в море вода.</a:t>
            </a:r>
          </a:p>
          <a:p>
            <a:pPr>
              <a:buNone/>
            </a:pPr>
            <a:r>
              <a:rPr lang="ru-RU" sz="900" b="1" dirty="0" smtClean="0">
                <a:latin typeface="Times New Roman" pitchFamily="18" charset="0"/>
                <a:cs typeface="Times New Roman" pitchFamily="18" charset="0"/>
              </a:rPr>
              <a:t>Ведущая:</a:t>
            </a:r>
            <a:r>
              <a:rPr lang="ru-RU" sz="900" dirty="0" smtClean="0">
                <a:latin typeface="Times New Roman" pitchFamily="18" charset="0"/>
                <a:cs typeface="Times New Roman" pitchFamily="18" charset="0"/>
              </a:rPr>
              <a:t> Где б ты ни жил, но мы с тобой родня по Родине одной. Родня – по солнцу и по небу, по травам, рощам и по хлебу. По рекам, что бегут звеня, по флагу нашему – родня! Как повезло тебе и мне! Мы родились в такой стране, где люди все – одна семья!</a:t>
            </a:r>
            <a:br>
              <a:rPr lang="ru-RU" sz="900" dirty="0" smtClean="0">
                <a:latin typeface="Times New Roman" pitchFamily="18" charset="0"/>
                <a:cs typeface="Times New Roman" pitchFamily="18" charset="0"/>
              </a:rPr>
            </a:br>
            <a:r>
              <a:rPr lang="ru-RU" sz="900" dirty="0" smtClean="0">
                <a:latin typeface="Times New Roman" pitchFamily="18" charset="0"/>
                <a:cs typeface="Times New Roman" pitchFamily="18" charset="0"/>
              </a:rPr>
              <a:t>Куда ни глянь – кругом друзья!</a:t>
            </a:r>
            <a:br>
              <a:rPr lang="ru-RU" sz="900" dirty="0" smtClean="0">
                <a:latin typeface="Times New Roman" pitchFamily="18" charset="0"/>
                <a:cs typeface="Times New Roman" pitchFamily="18" charset="0"/>
              </a:rPr>
            </a:br>
            <a:r>
              <a:rPr lang="ru-RU" sz="900" b="1" i="1" dirty="0" smtClean="0">
                <a:latin typeface="Times New Roman" pitchFamily="18" charset="0"/>
                <a:cs typeface="Times New Roman" pitchFamily="18" charset="0"/>
              </a:rPr>
              <a:t>(Показ Презентации Матвей П. вместе с мамой про </a:t>
            </a:r>
            <a:r>
              <a:rPr lang="ru-RU" sz="900" b="1" i="1" dirty="0" err="1" smtClean="0">
                <a:latin typeface="Times New Roman" pitchFamily="18" charset="0"/>
                <a:cs typeface="Times New Roman" pitchFamily="18" charset="0"/>
              </a:rPr>
              <a:t>Беларусию</a:t>
            </a:r>
            <a:r>
              <a:rPr lang="ru-RU" sz="900" i="1" dirty="0" smtClean="0">
                <a:latin typeface="Times New Roman" pitchFamily="18" charset="0"/>
                <a:cs typeface="Times New Roman" pitchFamily="18" charset="0"/>
              </a:rPr>
              <a:t>)</a:t>
            </a:r>
            <a:endParaRPr lang="ru-RU" sz="900" dirty="0" smtClean="0">
              <a:latin typeface="Times New Roman" pitchFamily="18" charset="0"/>
              <a:cs typeface="Times New Roman" pitchFamily="18" charset="0"/>
            </a:endParaRPr>
          </a:p>
          <a:p>
            <a:pPr>
              <a:buNone/>
            </a:pPr>
            <a:r>
              <a:rPr lang="ru-RU" sz="900" b="1" dirty="0" smtClean="0">
                <a:latin typeface="Times New Roman" pitchFamily="18" charset="0"/>
                <a:cs typeface="Times New Roman" pitchFamily="18" charset="0"/>
              </a:rPr>
              <a:t>Ведущая</a:t>
            </a:r>
            <a:r>
              <a:rPr lang="ru-RU" sz="900" b="1" dirty="0" smtClean="0">
                <a:latin typeface="Times New Roman" pitchFamily="18" charset="0"/>
                <a:cs typeface="Times New Roman" pitchFamily="18" charset="0"/>
              </a:rPr>
              <a:t>:</a:t>
            </a:r>
            <a:r>
              <a:rPr lang="ru-RU" sz="900" dirty="0" smtClean="0">
                <a:latin typeface="Times New Roman" pitchFamily="18" charset="0"/>
                <a:cs typeface="Times New Roman" pitchFamily="18" charset="0"/>
              </a:rPr>
              <a:t> Если другу хорошо, то поём мы песни. Если праздник к нам пришёл, веселимся вместе.</a:t>
            </a:r>
          </a:p>
          <a:p>
            <a:pPr>
              <a:buNone/>
            </a:pPr>
            <a:r>
              <a:rPr lang="ru-RU" sz="900" b="1" i="1" dirty="0" smtClean="0">
                <a:latin typeface="Times New Roman" pitchFamily="18" charset="0"/>
                <a:cs typeface="Times New Roman" pitchFamily="18" charset="0"/>
              </a:rPr>
              <a:t>(Игра)</a:t>
            </a:r>
            <a:r>
              <a:rPr lang="ru-RU" sz="900" b="1" dirty="0" smtClean="0">
                <a:latin typeface="Times New Roman" pitchFamily="18" charset="0"/>
                <a:cs typeface="Times New Roman" pitchFamily="18" charset="0"/>
              </a:rPr>
              <a:t> </a:t>
            </a:r>
            <a:r>
              <a:rPr lang="ru-RU" sz="900" b="1" i="1" dirty="0" smtClean="0">
                <a:latin typeface="Times New Roman" pitchFamily="18" charset="0"/>
                <a:cs typeface="Times New Roman" pitchFamily="18" charset="0"/>
              </a:rPr>
              <a:t>Катя Ж вместе с мамой «Удмуртская народная игра с лаптем»).(</a:t>
            </a:r>
            <a:r>
              <a:rPr lang="ru-RU" sz="900" b="1" i="1" dirty="0" smtClean="0">
                <a:latin typeface="Times New Roman" pitchFamily="18" charset="0"/>
                <a:cs typeface="Times New Roman" pitchFamily="18" charset="0"/>
              </a:rPr>
              <a:t>правила: </a:t>
            </a:r>
            <a:r>
              <a:rPr lang="ru-RU" sz="900" i="1" dirty="0" smtClean="0">
                <a:latin typeface="Times New Roman" pitchFamily="18" charset="0"/>
                <a:cs typeface="Times New Roman" pitchFamily="18" charset="0"/>
              </a:rPr>
              <a:t>Дети встают по кругу, выбирается считалкой водящий. ... «Лапоть» Дети встают в круг, водящий в середине круга, с верёвкой на которую привязан лапоть. Водящий крутит верёвку по кругу, а дети перепрыгивают. Кто не успел прыгнуть, тот выходит из игры</a:t>
            </a:r>
            <a:r>
              <a:rPr lang="ru-RU" sz="900" i="1" dirty="0" smtClean="0">
                <a:latin typeface="Times New Roman" pitchFamily="18" charset="0"/>
                <a:cs typeface="Times New Roman" pitchFamily="18" charset="0"/>
              </a:rPr>
              <a:t>.)</a:t>
            </a:r>
            <a:endParaRPr lang="ru-RU" sz="900" dirty="0" smtClean="0">
              <a:latin typeface="Times New Roman" pitchFamily="18" charset="0"/>
              <a:cs typeface="Times New Roman" pitchFamily="18" charset="0"/>
            </a:endParaRPr>
          </a:p>
          <a:p>
            <a:pPr>
              <a:buNone/>
            </a:pPr>
            <a:r>
              <a:rPr lang="ru-RU" sz="900" b="1" dirty="0" smtClean="0">
                <a:latin typeface="Times New Roman" pitchFamily="18" charset="0"/>
                <a:cs typeface="Times New Roman" pitchFamily="18" charset="0"/>
              </a:rPr>
              <a:t>Ведущая</a:t>
            </a:r>
            <a:r>
              <a:rPr lang="ru-RU" sz="900" b="1" dirty="0" smtClean="0">
                <a:latin typeface="Times New Roman" pitchFamily="18" charset="0"/>
                <a:cs typeface="Times New Roman" pitchFamily="18" charset="0"/>
              </a:rPr>
              <a:t>:</a:t>
            </a:r>
            <a:r>
              <a:rPr lang="ru-RU" sz="900" dirty="0" smtClean="0">
                <a:latin typeface="Times New Roman" pitchFamily="18" charset="0"/>
                <a:cs typeface="Times New Roman" pitchFamily="18" charset="0"/>
              </a:rPr>
              <a:t> Дружба и братство – сильнее богатства! </a:t>
            </a:r>
          </a:p>
          <a:p>
            <a:pPr>
              <a:buNone/>
            </a:pPr>
            <a:r>
              <a:rPr lang="ru-RU" sz="900" b="1" dirty="0" smtClean="0">
                <a:latin typeface="Times New Roman" pitchFamily="18" charset="0"/>
                <a:cs typeface="Times New Roman" pitchFamily="18" charset="0"/>
              </a:rPr>
              <a:t>Стихи </a:t>
            </a:r>
            <a:r>
              <a:rPr lang="ru-RU" sz="900" b="1" i="1" dirty="0" smtClean="0">
                <a:latin typeface="Times New Roman" pitchFamily="18" charset="0"/>
                <a:cs typeface="Times New Roman" pitchFamily="18" charset="0"/>
              </a:rPr>
              <a:t>Матвей Н, Варя С.- про Удмуртию</a:t>
            </a:r>
            <a:r>
              <a:rPr lang="ru-RU" sz="900" b="1" i="1" dirty="0" smtClean="0">
                <a:latin typeface="Times New Roman" pitchFamily="18" charset="0"/>
                <a:cs typeface="Times New Roman" pitchFamily="18" charset="0"/>
              </a:rPr>
              <a:t>).</a:t>
            </a:r>
          </a:p>
          <a:p>
            <a:pPr>
              <a:buNone/>
            </a:pPr>
            <a:r>
              <a:rPr lang="ru-RU" sz="900" dirty="0" smtClean="0">
                <a:latin typeface="Times New Roman" pitchFamily="18" charset="0"/>
                <a:cs typeface="Times New Roman" pitchFamily="18" charset="0"/>
              </a:rPr>
              <a:t>Родными просторами едем –</a:t>
            </a:r>
          </a:p>
          <a:p>
            <a:pPr>
              <a:buNone/>
            </a:pPr>
            <a:r>
              <a:rPr lang="ru-RU" sz="900" dirty="0" smtClean="0">
                <a:latin typeface="Times New Roman" pitchFamily="18" charset="0"/>
                <a:cs typeface="Times New Roman" pitchFamily="18" charset="0"/>
              </a:rPr>
              <a:t>Встречает нас Кама и </a:t>
            </a:r>
            <a:r>
              <a:rPr lang="ru-RU" sz="900" dirty="0" err="1" smtClean="0">
                <a:latin typeface="Times New Roman" pitchFamily="18" charset="0"/>
                <a:cs typeface="Times New Roman" pitchFamily="18" charset="0"/>
              </a:rPr>
              <a:t>Иж</a:t>
            </a:r>
            <a:r>
              <a:rPr lang="ru-RU" sz="900" dirty="0" smtClean="0">
                <a:latin typeface="Times New Roman" pitchFamily="18" charset="0"/>
                <a:cs typeface="Times New Roman" pitchFamily="18" charset="0"/>
              </a:rPr>
              <a:t>:</a:t>
            </a:r>
          </a:p>
          <a:p>
            <a:pPr>
              <a:buNone/>
            </a:pPr>
            <a:r>
              <a:rPr lang="ru-RU" sz="900" dirty="0" smtClean="0">
                <a:latin typeface="Times New Roman" pitchFamily="18" charset="0"/>
                <a:cs typeface="Times New Roman" pitchFamily="18" charset="0"/>
              </a:rPr>
              <a:t>Удмуртия – добрым медведем</a:t>
            </a:r>
          </a:p>
          <a:p>
            <a:pPr>
              <a:buNone/>
            </a:pPr>
            <a:r>
              <a:rPr lang="ru-RU" sz="900" dirty="0" smtClean="0">
                <a:latin typeface="Times New Roman" pitchFamily="18" charset="0"/>
                <a:cs typeface="Times New Roman" pitchFamily="18" charset="0"/>
              </a:rPr>
              <a:t>На карте России стоишь</a:t>
            </a:r>
            <a:r>
              <a:rPr lang="ru-RU" sz="900" dirty="0" smtClean="0">
                <a:latin typeface="Times New Roman" pitchFamily="18" charset="0"/>
                <a:cs typeface="Times New Roman" pitchFamily="18" charset="0"/>
              </a:rPr>
              <a:t>.</a:t>
            </a:r>
          </a:p>
          <a:p>
            <a:pPr>
              <a:buNone/>
            </a:pPr>
            <a:endParaRPr lang="ru-RU" sz="900" dirty="0" smtClean="0">
              <a:latin typeface="Times New Roman" pitchFamily="18" charset="0"/>
              <a:cs typeface="Times New Roman" pitchFamily="18" charset="0"/>
            </a:endParaRPr>
          </a:p>
          <a:p>
            <a:pPr>
              <a:buNone/>
            </a:pPr>
            <a:r>
              <a:rPr lang="ru-RU" sz="900" dirty="0" smtClean="0">
                <a:latin typeface="Times New Roman" pitchFamily="18" charset="0"/>
                <a:cs typeface="Times New Roman" pitchFamily="18" charset="0"/>
              </a:rPr>
              <a:t>Родная Удмуртия! </a:t>
            </a:r>
          </a:p>
          <a:p>
            <a:pPr>
              <a:buNone/>
            </a:pPr>
            <a:r>
              <a:rPr lang="ru-RU" sz="900" dirty="0" smtClean="0">
                <a:latin typeface="Times New Roman" pitchFamily="18" charset="0"/>
                <a:cs typeface="Times New Roman" pitchFamily="18" charset="0"/>
              </a:rPr>
              <a:t>Не вижу я красивей края,</a:t>
            </a:r>
          </a:p>
          <a:p>
            <a:pPr>
              <a:buNone/>
            </a:pPr>
            <a:r>
              <a:rPr lang="ru-RU" sz="900" dirty="0" smtClean="0">
                <a:latin typeface="Times New Roman" pitchFamily="18" charset="0"/>
                <a:cs typeface="Times New Roman" pitchFamily="18" charset="0"/>
              </a:rPr>
              <a:t>Расцветаешь!</a:t>
            </a:r>
          </a:p>
          <a:p>
            <a:pPr>
              <a:buNone/>
            </a:pPr>
            <a:r>
              <a:rPr lang="ru-RU" sz="900" dirty="0" smtClean="0">
                <a:latin typeface="Times New Roman" pitchFamily="18" charset="0"/>
                <a:cs typeface="Times New Roman" pitchFamily="18" charset="0"/>
              </a:rPr>
              <a:t>Удмуртия, голубушка, как хороша!</a:t>
            </a:r>
          </a:p>
          <a:p>
            <a:pPr>
              <a:buNone/>
            </a:pPr>
            <a:r>
              <a:rPr lang="ru-RU" sz="900" dirty="0" smtClean="0">
                <a:latin typeface="Times New Roman" pitchFamily="18" charset="0"/>
                <a:cs typeface="Times New Roman" pitchFamily="18" charset="0"/>
              </a:rPr>
              <a:t>Удмуртия, Удмуртия – девица-душа.</a:t>
            </a:r>
          </a:p>
          <a:p>
            <a:pPr>
              <a:buNone/>
            </a:pPr>
            <a:r>
              <a:rPr lang="ru-RU" sz="900" dirty="0" smtClean="0">
                <a:latin typeface="Times New Roman" pitchFamily="18" charset="0"/>
                <a:cs typeface="Times New Roman" pitchFamily="18" charset="0"/>
              </a:rPr>
              <a:t>Пусть растут в Удмуртии травы и цветы,</a:t>
            </a:r>
          </a:p>
          <a:p>
            <a:pPr>
              <a:buNone/>
            </a:pPr>
            <a:r>
              <a:rPr lang="ru-RU" sz="900" dirty="0" smtClean="0">
                <a:latin typeface="Times New Roman" pitchFamily="18" charset="0"/>
                <a:cs typeface="Times New Roman" pitchFamily="18" charset="0"/>
              </a:rPr>
              <a:t>Хотим мы жить в Удмуртии </a:t>
            </a:r>
          </a:p>
          <a:p>
            <a:pPr>
              <a:buNone/>
            </a:pPr>
            <a:r>
              <a:rPr lang="ru-RU" sz="900" dirty="0" smtClean="0">
                <a:latin typeface="Times New Roman" pitchFamily="18" charset="0"/>
                <a:cs typeface="Times New Roman" pitchFamily="18" charset="0"/>
              </a:rPr>
              <a:t>невиданной красы!</a:t>
            </a:r>
            <a:br>
              <a:rPr lang="ru-RU" sz="900" dirty="0" smtClean="0">
                <a:latin typeface="Times New Roman" pitchFamily="18" charset="0"/>
                <a:cs typeface="Times New Roman" pitchFamily="18" charset="0"/>
              </a:rPr>
            </a:br>
            <a:endParaRPr lang="ru-RU" sz="900" dirty="0" smtClean="0">
              <a:latin typeface="Times New Roman" pitchFamily="18" charset="0"/>
              <a:cs typeface="Times New Roman" pitchFamily="18" charset="0"/>
            </a:endParaRPr>
          </a:p>
          <a:p>
            <a:pPr>
              <a:buNone/>
            </a:pPr>
            <a:endParaRPr lang="ru-RU" sz="900" dirty="0" smtClean="0">
              <a:latin typeface="Times New Roman" pitchFamily="18" charset="0"/>
              <a:cs typeface="Times New Roman" pitchFamily="18" charset="0"/>
            </a:endParaRPr>
          </a:p>
          <a:p>
            <a:pPr>
              <a:buNone/>
            </a:pPr>
            <a:endParaRPr lang="ru-RU" sz="900" dirty="0" smtClean="0">
              <a:latin typeface="Times New Roman" pitchFamily="18" charset="0"/>
              <a:cs typeface="Times New Roman" pitchFamily="18" charset="0"/>
            </a:endParaRPr>
          </a:p>
          <a:p>
            <a:pPr>
              <a:buNone/>
            </a:pPr>
            <a:r>
              <a:rPr lang="ru-RU" sz="900" i="1" dirty="0" smtClean="0">
                <a:latin typeface="Times New Roman" pitchFamily="18" charset="0"/>
                <a:cs typeface="Times New Roman" pitchFamily="18" charset="0"/>
              </a:rPr>
              <a:t> </a:t>
            </a:r>
            <a:endParaRPr lang="ru-RU" sz="900" dirty="0" smtClean="0">
              <a:latin typeface="Times New Roman" pitchFamily="18" charset="0"/>
              <a:cs typeface="Times New Roman" pitchFamily="18" charset="0"/>
            </a:endParaRPr>
          </a:p>
          <a:p>
            <a:endParaRPr lang="ru-RU" sz="6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11560" y="620688"/>
            <a:ext cx="7920880" cy="5616624"/>
          </a:xfrm>
          <a:prstGeom prst="rect">
            <a:avLst/>
          </a:prstGeom>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ru-RU"/>
          </a:p>
        </p:txBody>
      </p:sp>
      <p:pic>
        <p:nvPicPr>
          <p:cNvPr id="3" name="Рисунок 2" descr="https://avatanplus.com/files/resources/mid/5b6575f2372951650454ba32.png"/>
          <p:cNvPicPr/>
          <p:nvPr/>
        </p:nvPicPr>
        <p:blipFill>
          <a:blip r:embed="rId2" cstate="print"/>
          <a:srcRect/>
          <a:stretch>
            <a:fillRect/>
          </a:stretch>
        </p:blipFill>
        <p:spPr bwMode="auto">
          <a:xfrm rot="16200000">
            <a:off x="1143000" y="-1143000"/>
            <a:ext cx="6858000" cy="9144000"/>
          </a:xfrm>
          <a:prstGeom prst="rect">
            <a:avLst/>
          </a:prstGeom>
          <a:noFill/>
          <a:ln w="9525">
            <a:noFill/>
            <a:miter lim="800000"/>
            <a:headEnd/>
            <a:tailEnd/>
          </a:ln>
        </p:spPr>
      </p:pic>
      <p:sp>
        <p:nvSpPr>
          <p:cNvPr id="2" name="Прямоугольник 1"/>
          <p:cNvSpPr/>
          <p:nvPr/>
        </p:nvSpPr>
        <p:spPr>
          <a:xfrm>
            <a:off x="714348" y="571480"/>
            <a:ext cx="7786742" cy="5447645"/>
          </a:xfrm>
          <a:prstGeom prst="rect">
            <a:avLst/>
          </a:prstGeom>
        </p:spPr>
        <p:txBody>
          <a:bodyPr wrap="square">
            <a:spAutoFit/>
          </a:bodyPr>
          <a:lstStyle/>
          <a:p>
            <a:pPr>
              <a:buNone/>
            </a:pPr>
            <a:r>
              <a:rPr lang="ru-RU" sz="1200" dirty="0" smtClean="0">
                <a:latin typeface="Times New Roman" pitchFamily="18" charset="0"/>
                <a:cs typeface="Times New Roman" pitchFamily="18" charset="0"/>
              </a:rPr>
              <a:t/>
            </a:r>
            <a:br>
              <a:rPr lang="ru-RU" sz="1200" dirty="0" smtClean="0">
                <a:latin typeface="Times New Roman" pitchFamily="18" charset="0"/>
                <a:cs typeface="Times New Roman" pitchFamily="18" charset="0"/>
              </a:rPr>
            </a:br>
            <a:r>
              <a:rPr lang="ru-RU" sz="1200" b="1" dirty="0" smtClean="0">
                <a:latin typeface="Times New Roman" pitchFamily="18" charset="0"/>
                <a:cs typeface="Times New Roman" pitchFamily="18" charset="0"/>
              </a:rPr>
              <a:t>Ведущая: </a:t>
            </a:r>
            <a:r>
              <a:rPr lang="ru-RU" sz="1200" dirty="0" smtClean="0">
                <a:latin typeface="Times New Roman" pitchFamily="18" charset="0"/>
                <a:cs typeface="Times New Roman" pitchFamily="18" charset="0"/>
              </a:rPr>
              <a:t>В этот замечательный праздничный день я хочу пожелать нашим «красным девицам и добрым молодцам» расти людьми красивыми, здоровыми, счастливыми, радостно и дружно жить, и Родину свою любить. </a:t>
            </a:r>
          </a:p>
          <a:p>
            <a:r>
              <a:rPr lang="ru-RU" sz="1200" b="1" i="1" dirty="0" smtClean="0">
                <a:latin typeface="Times New Roman" pitchFamily="18" charset="0"/>
                <a:cs typeface="Times New Roman" pitchFamily="18" charset="0"/>
              </a:rPr>
              <a:t>(Гимнастический номер  Софии Р.)</a:t>
            </a:r>
            <a:endParaRPr lang="ru-RU" sz="1200" b="1" dirty="0" smtClean="0">
              <a:latin typeface="Times New Roman" pitchFamily="18" charset="0"/>
              <a:cs typeface="Times New Roman" pitchFamily="18" charset="0"/>
            </a:endParaRPr>
          </a:p>
          <a:p>
            <a:r>
              <a:rPr lang="ru-RU" sz="1200" b="1" dirty="0" smtClean="0">
                <a:latin typeface="Times New Roman" pitchFamily="18" charset="0"/>
                <a:cs typeface="Times New Roman" pitchFamily="18" charset="0"/>
              </a:rPr>
              <a:t>Ведущая:</a:t>
            </a:r>
            <a:r>
              <a:rPr lang="ru-RU" sz="1200" dirty="0" smtClean="0">
                <a:latin typeface="Times New Roman" pitchFamily="18" charset="0"/>
                <a:cs typeface="Times New Roman" pitchFamily="18" charset="0"/>
              </a:rPr>
              <a:t> Велика страна Россия, и талантлив наш народ. О русских мастерах - умельцах на весь мир молва идёт.</a:t>
            </a:r>
          </a:p>
          <a:p>
            <a:r>
              <a:rPr lang="ru-RU" sz="1200" b="1" i="1" dirty="0" smtClean="0">
                <a:latin typeface="Times New Roman" pitchFamily="18" charset="0"/>
                <a:cs typeface="Times New Roman" pitchFamily="18" charset="0"/>
              </a:rPr>
              <a:t>(Куклы Даниил З. с мамой «Куклы в национальных костюмах Удмуртская и Русская»,с презентацией описания национальных костюмов)</a:t>
            </a:r>
            <a:endParaRPr lang="ru-RU" sz="1200" b="1" dirty="0" smtClean="0">
              <a:latin typeface="Times New Roman" pitchFamily="18" charset="0"/>
              <a:cs typeface="Times New Roman" pitchFamily="18" charset="0"/>
            </a:endParaRPr>
          </a:p>
          <a:p>
            <a:r>
              <a:rPr lang="ru-RU" sz="1200" b="1" dirty="0" smtClean="0">
                <a:latin typeface="Times New Roman" pitchFamily="18" charset="0"/>
                <a:cs typeface="Times New Roman" pitchFamily="18" charset="0"/>
              </a:rPr>
              <a:t>Ведущая:</a:t>
            </a:r>
            <a:r>
              <a:rPr lang="ru-RU" sz="1200" dirty="0" smtClean="0">
                <a:latin typeface="Times New Roman" pitchFamily="18" charset="0"/>
                <a:cs typeface="Times New Roman" pitchFamily="18" charset="0"/>
              </a:rPr>
              <a:t> Русский народ всегда умел трудиться, умел и веселиться. Заходите к нам скорей. Будет праздник веселей!</a:t>
            </a:r>
          </a:p>
          <a:p>
            <a:r>
              <a:rPr lang="ru-RU" sz="1200" b="1" i="1" dirty="0" smtClean="0">
                <a:latin typeface="Times New Roman" pitchFamily="18" charset="0"/>
                <a:cs typeface="Times New Roman" pitchFamily="18" charset="0"/>
              </a:rPr>
              <a:t>(Татарский номер </a:t>
            </a:r>
            <a:r>
              <a:rPr lang="ru-RU" sz="1200" b="1" i="1" dirty="0" err="1" smtClean="0">
                <a:latin typeface="Times New Roman" pitchFamily="18" charset="0"/>
                <a:cs typeface="Times New Roman" pitchFamily="18" charset="0"/>
              </a:rPr>
              <a:t>Наиля</a:t>
            </a:r>
            <a:r>
              <a:rPr lang="ru-RU" sz="1200" b="1" i="1" dirty="0" smtClean="0">
                <a:latin typeface="Times New Roman" pitchFamily="18" charset="0"/>
                <a:cs typeface="Times New Roman" pitchFamily="18" charset="0"/>
              </a:rPr>
              <a:t> Г. И Рома Ф. «Татарский танец», мамы с </a:t>
            </a:r>
            <a:r>
              <a:rPr lang="ru-RU" sz="1200" b="1" i="1" dirty="0" err="1" smtClean="0">
                <a:latin typeface="Times New Roman" pitchFamily="18" charset="0"/>
                <a:cs typeface="Times New Roman" pitchFamily="18" charset="0"/>
              </a:rPr>
              <a:t>детьми,представление</a:t>
            </a:r>
            <a:r>
              <a:rPr lang="ru-RU" sz="1200" b="1" i="1" dirty="0" smtClean="0">
                <a:latin typeface="Times New Roman" pitchFamily="18" charset="0"/>
                <a:cs typeface="Times New Roman" pitchFamily="18" charset="0"/>
              </a:rPr>
              <a:t> блюда </a:t>
            </a:r>
            <a:r>
              <a:rPr lang="ru-RU" sz="1200" b="1" i="1" dirty="0" err="1" smtClean="0">
                <a:latin typeface="Times New Roman" pitchFamily="18" charset="0"/>
                <a:cs typeface="Times New Roman" pitchFamily="18" charset="0"/>
              </a:rPr>
              <a:t>чак-чак</a:t>
            </a:r>
            <a:r>
              <a:rPr lang="ru-RU" sz="1200" b="1" i="1" dirty="0" smtClean="0">
                <a:latin typeface="Times New Roman" pitchFamily="18" charset="0"/>
                <a:cs typeface="Times New Roman" pitchFamily="18" charset="0"/>
              </a:rPr>
              <a:t>.)</a:t>
            </a:r>
            <a:endParaRPr lang="ru-RU" sz="1200" b="1" dirty="0" smtClean="0">
              <a:latin typeface="Times New Roman" pitchFamily="18" charset="0"/>
              <a:cs typeface="Times New Roman" pitchFamily="18" charset="0"/>
            </a:endParaRPr>
          </a:p>
          <a:p>
            <a:r>
              <a:rPr lang="ru-RU" sz="1200" b="1" dirty="0" smtClean="0">
                <a:latin typeface="Times New Roman" pitchFamily="18" charset="0"/>
                <a:cs typeface="Times New Roman" pitchFamily="18" charset="0"/>
              </a:rPr>
              <a:t>Ведущая:</a:t>
            </a:r>
            <a:r>
              <a:rPr lang="ru-RU" sz="1200" dirty="0" smtClean="0">
                <a:latin typeface="Times New Roman" pitchFamily="18" charset="0"/>
                <a:cs typeface="Times New Roman" pitchFamily="18" charset="0"/>
              </a:rPr>
              <a:t> Уж и есть за что, Русь могучая, полюбить тебя, назвать Матерью. Необъятна и красива наша Родина Россия! </a:t>
            </a:r>
          </a:p>
          <a:p>
            <a:r>
              <a:rPr lang="ru-RU" sz="1200" b="1" i="1" dirty="0" smtClean="0">
                <a:latin typeface="Times New Roman" pitchFamily="18" charset="0"/>
                <a:cs typeface="Times New Roman" pitchFamily="18" charset="0"/>
              </a:rPr>
              <a:t>(презентации: Никита Г. Вместе с </a:t>
            </a:r>
            <a:r>
              <a:rPr lang="ru-RU" sz="1200" b="1" i="1" dirty="0" err="1" smtClean="0">
                <a:latin typeface="Times New Roman" pitchFamily="18" charset="0"/>
                <a:cs typeface="Times New Roman" pitchFamily="18" charset="0"/>
              </a:rPr>
              <a:t>мамой-про</a:t>
            </a:r>
            <a:r>
              <a:rPr lang="ru-RU" sz="1200" b="1" i="1" dirty="0" smtClean="0">
                <a:latin typeface="Times New Roman" pitchFamily="18" charset="0"/>
                <a:cs typeface="Times New Roman" pitchFamily="18" charset="0"/>
              </a:rPr>
              <a:t> Удмуртию,</a:t>
            </a:r>
            <a:endParaRPr lang="ru-RU" sz="1200" b="1" dirty="0" smtClean="0">
              <a:latin typeface="Times New Roman" pitchFamily="18" charset="0"/>
              <a:cs typeface="Times New Roman" pitchFamily="18" charset="0"/>
            </a:endParaRPr>
          </a:p>
          <a:p>
            <a:r>
              <a:rPr lang="ru-RU" sz="1200" b="1" i="1" dirty="0" smtClean="0">
                <a:latin typeface="Times New Roman" pitchFamily="18" charset="0"/>
                <a:cs typeface="Times New Roman" pitchFamily="18" charset="0"/>
              </a:rPr>
              <a:t>Представление удмуртского национального блюда </a:t>
            </a:r>
            <a:r>
              <a:rPr lang="ru-RU" sz="1200" b="1" i="1" dirty="0" err="1" smtClean="0">
                <a:latin typeface="Times New Roman" pitchFamily="18" charset="0"/>
                <a:cs typeface="Times New Roman" pitchFamily="18" charset="0"/>
              </a:rPr>
              <a:t>перепечи</a:t>
            </a:r>
            <a:r>
              <a:rPr lang="ru-RU" sz="1200" b="1" i="1" dirty="0" smtClean="0">
                <a:latin typeface="Times New Roman" pitchFamily="18" charset="0"/>
                <a:cs typeface="Times New Roman" pitchFamily="18" charset="0"/>
              </a:rPr>
              <a:t> Арсений И. вместе с мамой в национальном костюме)</a:t>
            </a:r>
          </a:p>
          <a:p>
            <a:r>
              <a:rPr lang="ru-RU" sz="1200" i="1" dirty="0" err="1" smtClean="0">
                <a:latin typeface="Times New Roman" pitchFamily="18" charset="0"/>
                <a:cs typeface="Times New Roman" pitchFamily="18" charset="0"/>
              </a:rPr>
              <a:t>Перепечи</a:t>
            </a:r>
            <a:r>
              <a:rPr lang="ru-RU" sz="1200" i="1" dirty="0" smtClean="0">
                <a:latin typeface="Times New Roman" pitchFamily="18" charset="0"/>
                <a:cs typeface="Times New Roman" pitchFamily="18" charset="0"/>
              </a:rPr>
              <a:t> </a:t>
            </a:r>
            <a:r>
              <a:rPr lang="ru-RU" sz="1200" dirty="0" smtClean="0">
                <a:latin typeface="Times New Roman" pitchFamily="18" charset="0"/>
                <a:cs typeface="Times New Roman" pitchFamily="18" charset="0"/>
              </a:rPr>
              <a:t>- старинное и очень распространенное у народов Поволжья и </a:t>
            </a:r>
            <a:r>
              <a:rPr lang="ru-RU" sz="1200" dirty="0" err="1" smtClean="0">
                <a:latin typeface="Times New Roman" pitchFamily="18" charset="0"/>
                <a:cs typeface="Times New Roman" pitchFamily="18" charset="0"/>
              </a:rPr>
              <a:t>Приуралья</a:t>
            </a:r>
            <a:r>
              <a:rPr lang="ru-RU" sz="1200" dirty="0" smtClean="0">
                <a:latin typeface="Times New Roman" pitchFamily="18" charset="0"/>
                <a:cs typeface="Times New Roman" pitchFamily="18" charset="0"/>
              </a:rPr>
              <a:t> блюдо. </a:t>
            </a:r>
          </a:p>
          <a:p>
            <a:r>
              <a:rPr lang="ru-RU" sz="1200" dirty="0" err="1" smtClean="0">
                <a:latin typeface="Times New Roman" pitchFamily="18" charset="0"/>
                <a:cs typeface="Times New Roman" pitchFamily="18" charset="0"/>
              </a:rPr>
              <a:t>Перепечам</a:t>
            </a:r>
            <a:r>
              <a:rPr lang="ru-RU" sz="1200" dirty="0" smtClean="0">
                <a:latin typeface="Times New Roman" pitchFamily="18" charset="0"/>
                <a:cs typeface="Times New Roman" pitchFamily="18" charset="0"/>
              </a:rPr>
              <a:t> придает способ приготовления их на огне перед печью. Так, некоторые пресные </a:t>
            </a:r>
            <a:r>
              <a:rPr lang="ru-RU" sz="1200" dirty="0" err="1" smtClean="0">
                <a:latin typeface="Times New Roman" pitchFamily="18" charset="0"/>
                <a:cs typeface="Times New Roman" pitchFamily="18" charset="0"/>
              </a:rPr>
              <a:t>тестянные</a:t>
            </a:r>
            <a:r>
              <a:rPr lang="ru-RU" sz="1200" dirty="0" smtClean="0">
                <a:latin typeface="Times New Roman" pitchFamily="18" charset="0"/>
                <a:cs typeface="Times New Roman" pitchFamily="18" charset="0"/>
              </a:rPr>
              <a:t> кушанья удмуртской кухни называются </a:t>
            </a:r>
            <a:r>
              <a:rPr lang="ru-RU" sz="1200" dirty="0" err="1" smtClean="0">
                <a:latin typeface="Times New Roman" pitchFamily="18" charset="0"/>
                <a:cs typeface="Times New Roman" pitchFamily="18" charset="0"/>
              </a:rPr>
              <a:t>куарнянь</a:t>
            </a:r>
            <a:r>
              <a:rPr lang="ru-RU" sz="1200" dirty="0" smtClean="0">
                <a:latin typeface="Times New Roman" pitchFamily="18" charset="0"/>
                <a:cs typeface="Times New Roman" pitchFamily="18" charset="0"/>
              </a:rPr>
              <a:t> (</a:t>
            </a:r>
            <a:r>
              <a:rPr lang="ru-RU" sz="1200" i="1" dirty="0" smtClean="0">
                <a:latin typeface="Times New Roman" pitchFamily="18" charset="0"/>
                <a:cs typeface="Times New Roman" pitchFamily="18" charset="0"/>
              </a:rPr>
              <a:t>от </a:t>
            </a:r>
            <a:r>
              <a:rPr lang="ru-RU" sz="1200" i="1" dirty="0" err="1" smtClean="0">
                <a:latin typeface="Times New Roman" pitchFamily="18" charset="0"/>
                <a:cs typeface="Times New Roman" pitchFamily="18" charset="0"/>
              </a:rPr>
              <a:t>куар</a:t>
            </a:r>
            <a:r>
              <a:rPr lang="ru-RU" sz="1200" i="1" dirty="0" smtClean="0">
                <a:latin typeface="Times New Roman" pitchFamily="18" charset="0"/>
                <a:cs typeface="Times New Roman" pitchFamily="18" charset="0"/>
              </a:rPr>
              <a:t> – лист, нянь - хлеб). </a:t>
            </a:r>
          </a:p>
          <a:p>
            <a:r>
              <a:rPr lang="ru-RU" sz="1200" b="1" dirty="0" smtClean="0">
                <a:latin typeface="Times New Roman" pitchFamily="18" charset="0"/>
                <a:cs typeface="Times New Roman" pitchFamily="18" charset="0"/>
              </a:rPr>
              <a:t>Ведущая: </a:t>
            </a:r>
            <a:r>
              <a:rPr lang="ru-RU" sz="1200" dirty="0" smtClean="0">
                <a:latin typeface="Times New Roman" pitchFamily="18" charset="0"/>
                <a:cs typeface="Times New Roman" pitchFamily="18" charset="0"/>
              </a:rPr>
              <a:t>Златоглавая Россия! Родниковый щедрый край! </a:t>
            </a:r>
            <a:br>
              <a:rPr lang="ru-RU" sz="1200" dirty="0" smtClean="0">
                <a:latin typeface="Times New Roman" pitchFamily="18" charset="0"/>
                <a:cs typeface="Times New Roman" pitchFamily="18" charset="0"/>
              </a:rPr>
            </a:br>
            <a:r>
              <a:rPr lang="ru-RU" sz="1200" dirty="0" smtClean="0">
                <a:latin typeface="Times New Roman" pitchFamily="18" charset="0"/>
                <a:cs typeface="Times New Roman" pitchFamily="18" charset="0"/>
              </a:rPr>
              <a:t>Расцветай под небом синим! Гордо крылья расправляй! </a:t>
            </a:r>
            <a:br>
              <a:rPr lang="ru-RU" sz="1200" dirty="0" smtClean="0">
                <a:latin typeface="Times New Roman" pitchFamily="18" charset="0"/>
                <a:cs typeface="Times New Roman" pitchFamily="18" charset="0"/>
              </a:rPr>
            </a:br>
            <a:r>
              <a:rPr lang="ru-RU" sz="1200" dirty="0" smtClean="0">
                <a:latin typeface="Times New Roman" pitchFamily="18" charset="0"/>
                <a:cs typeface="Times New Roman" pitchFamily="18" charset="0"/>
              </a:rPr>
              <a:t>Я себя не мыслю без России, без её берёз и тополей. </a:t>
            </a:r>
            <a:br>
              <a:rPr lang="ru-RU" sz="1200" dirty="0" smtClean="0">
                <a:latin typeface="Times New Roman" pitchFamily="18" charset="0"/>
                <a:cs typeface="Times New Roman" pitchFamily="18" charset="0"/>
              </a:rPr>
            </a:br>
            <a:r>
              <a:rPr lang="ru-RU" sz="1200" dirty="0" smtClean="0">
                <a:latin typeface="Times New Roman" pitchFamily="18" charset="0"/>
                <a:cs typeface="Times New Roman" pitchFamily="18" charset="0"/>
              </a:rPr>
              <a:t>Без её неодолимой силы!</a:t>
            </a:r>
            <a:br>
              <a:rPr lang="ru-RU" sz="1200" dirty="0" smtClean="0">
                <a:latin typeface="Times New Roman" pitchFamily="18" charset="0"/>
                <a:cs typeface="Times New Roman" pitchFamily="18" charset="0"/>
              </a:rPr>
            </a:br>
            <a:r>
              <a:rPr lang="ru-RU" sz="1200" dirty="0" smtClean="0">
                <a:latin typeface="Times New Roman" pitchFamily="18" charset="0"/>
                <a:cs typeface="Times New Roman" pitchFamily="18" charset="0"/>
              </a:rPr>
              <a:t>Без её любви и без моей!</a:t>
            </a:r>
          </a:p>
          <a:p>
            <a:r>
              <a:rPr lang="ru-RU" sz="1200" dirty="0" smtClean="0">
                <a:latin typeface="Times New Roman" pitchFamily="18" charset="0"/>
                <a:cs typeface="Times New Roman" pitchFamily="18" charset="0"/>
              </a:rPr>
              <a:t>Будьте для детей «праздником», чтобы в будущем они были хоть чуть-чуть счастливее, спокойнее и увереннее  в себе.</a:t>
            </a:r>
          </a:p>
          <a:p>
            <a:r>
              <a:rPr lang="ru-RU" sz="1200" dirty="0" smtClean="0">
                <a:latin typeface="Times New Roman" pitchFamily="18" charset="0"/>
                <a:cs typeface="Times New Roman" pitchFamily="18" charset="0"/>
              </a:rPr>
              <a:t>И нам бы хотелось пожелать, чтобы из своей семьи дети выносили только самые добрые и лучшие ее традиции.</a:t>
            </a:r>
            <a:br>
              <a:rPr lang="ru-RU" sz="1200" dirty="0" smtClean="0">
                <a:latin typeface="Times New Roman" pitchFamily="18" charset="0"/>
                <a:cs typeface="Times New Roman" pitchFamily="18" charset="0"/>
              </a:rPr>
            </a:br>
            <a:r>
              <a:rPr lang="ru-RU" sz="1200" b="1" dirty="0" smtClean="0">
                <a:latin typeface="Times New Roman" pitchFamily="18" charset="0"/>
                <a:cs typeface="Times New Roman" pitchFamily="18" charset="0"/>
              </a:rPr>
              <a:t>На экране слова : </a:t>
            </a:r>
            <a:r>
              <a:rPr lang="ru-RU" sz="1200" dirty="0" smtClean="0">
                <a:latin typeface="Times New Roman" pitchFamily="18" charset="0"/>
                <a:cs typeface="Times New Roman" pitchFamily="18" charset="0"/>
              </a:rPr>
              <a:t>Мы дружбою своей сильны и Родиной своей горды!</a:t>
            </a:r>
          </a:p>
          <a:p>
            <a:r>
              <a:rPr lang="ru-RU" sz="1200" dirty="0" smtClean="0">
                <a:latin typeface="Times New Roman" pitchFamily="18" charset="0"/>
                <a:cs typeface="Times New Roman" pitchFamily="18" charset="0"/>
              </a:rPr>
              <a:t>(говорят все дети и родители)</a:t>
            </a:r>
          </a:p>
          <a:p>
            <a:r>
              <a:rPr lang="ru-RU" sz="1200" i="1" dirty="0" smtClean="0">
                <a:latin typeface="Times New Roman" pitchFamily="18" charset="0"/>
                <a:cs typeface="Times New Roman" pitchFamily="18" charset="0"/>
              </a:rPr>
              <a:t>(Подарки детям открытка и раскраска на тему «Национальные костюмы и День народного единства» ,все вместе прошли к праздничному столу на чаепитие).</a:t>
            </a:r>
            <a:endParaRPr lang="ru-RU" sz="12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https://i.pinimg.com/736x/2c/04/c8/2c04c8ddb4e833aa92e0431cc9492cb1--ukraine.jpg"/>
          <p:cNvPicPr>
            <a:picLocks noChangeAspect="1" noChangeArrowheads="1"/>
          </p:cNvPicPr>
          <p:nvPr/>
        </p:nvPicPr>
        <p:blipFill>
          <a:blip r:embed="rId2" cstate="print"/>
          <a:srcRect b="19309"/>
          <a:stretch>
            <a:fillRect/>
          </a:stretch>
        </p:blipFill>
        <p:spPr bwMode="auto">
          <a:xfrm>
            <a:off x="0" y="0"/>
            <a:ext cx="9144000" cy="6858000"/>
          </a:xfrm>
          <a:prstGeom prst="rect">
            <a:avLst/>
          </a:prstGeom>
          <a:noFill/>
        </p:spPr>
      </p:pic>
      <p:pic>
        <p:nvPicPr>
          <p:cNvPr id="2" name="Рисунок 1"/>
          <p:cNvPicPr>
            <a:picLocks noChangeAspect="1"/>
          </p:cNvPicPr>
          <p:nvPr/>
        </p:nvPicPr>
        <p:blipFill>
          <a:blip r:embed="rId3" cstate="print">
            <a:lum bright="10000" contrast="20000"/>
            <a:extLst>
              <a:ext uri="{28A0092B-C50C-407E-A947-70E740481C1C}">
                <a14:useLocalDpi xmlns="" xmlns:a14="http://schemas.microsoft.com/office/drawing/2010/main" val="0"/>
              </a:ext>
            </a:extLst>
          </a:blip>
          <a:srcRect r="12135"/>
          <a:stretch>
            <a:fillRect/>
          </a:stretch>
        </p:blipFill>
        <p:spPr>
          <a:xfrm>
            <a:off x="5365856" y="188640"/>
            <a:ext cx="3778144" cy="5733256"/>
          </a:xfrm>
          <a:prstGeom prst="rect">
            <a:avLst/>
          </a:prstGeom>
          <a:ln>
            <a:noFill/>
          </a:ln>
          <a:effectLst>
            <a:softEdge rad="112500"/>
          </a:effectLst>
        </p:spPr>
      </p:pic>
      <p:sp>
        <p:nvSpPr>
          <p:cNvPr id="4" name="TextBox 3"/>
          <p:cNvSpPr txBox="1"/>
          <p:nvPr/>
        </p:nvSpPr>
        <p:spPr>
          <a:xfrm>
            <a:off x="467544" y="2132856"/>
            <a:ext cx="4464496" cy="1354217"/>
          </a:xfrm>
          <a:prstGeom prst="rect">
            <a:avLst/>
          </a:prstGeom>
          <a:noFill/>
        </p:spPr>
        <p:txBody>
          <a:bodyPr wrap="square" rtlCol="0">
            <a:spAutoFit/>
          </a:bodyPr>
          <a:lstStyle/>
          <a:p>
            <a:endParaRPr lang="ru-RU" sz="1400" dirty="0" smtClean="0">
              <a:latin typeface="Times New Roman" pitchFamily="18" charset="0"/>
              <a:cs typeface="Times New Roman" pitchFamily="18" charset="0"/>
            </a:endParaRPr>
          </a:p>
          <a:p>
            <a:endParaRPr lang="ru-RU" sz="1400" dirty="0" smtClean="0">
              <a:latin typeface="Times New Roman" pitchFamily="18" charset="0"/>
              <a:cs typeface="Times New Roman" pitchFamily="18" charset="0"/>
            </a:endParaRPr>
          </a:p>
          <a:p>
            <a:endParaRPr lang="ru-RU" dirty="0" smtClean="0"/>
          </a:p>
          <a:p>
            <a:endParaRPr lang="ru-RU" dirty="0" smtClean="0"/>
          </a:p>
          <a:p>
            <a:endParaRPr lang="ru-RU" dirty="0" smtClean="0"/>
          </a:p>
        </p:txBody>
      </p:sp>
      <p:pic>
        <p:nvPicPr>
          <p:cNvPr id="12294" name="Picture 6" descr="http://gikfo.ru/wp-content/uploads/1-200x132.png"/>
          <p:cNvPicPr>
            <a:picLocks noChangeAspect="1" noChangeArrowheads="1"/>
          </p:cNvPicPr>
          <p:nvPr/>
        </p:nvPicPr>
        <p:blipFill>
          <a:blip r:embed="rId4" cstate="print">
            <a:lum bright="20000"/>
          </a:blip>
          <a:srcRect/>
          <a:stretch>
            <a:fillRect/>
          </a:stretch>
        </p:blipFill>
        <p:spPr bwMode="auto">
          <a:xfrm>
            <a:off x="5399584" y="260648"/>
            <a:ext cx="3744416" cy="2566367"/>
          </a:xfrm>
          <a:prstGeom prst="rect">
            <a:avLst/>
          </a:prstGeom>
          <a:noFill/>
        </p:spPr>
      </p:pic>
      <p:pic>
        <p:nvPicPr>
          <p:cNvPr id="12296" name="Picture 8" descr="http://gikfo.ru/wp-content/uploads/1-200x132.png"/>
          <p:cNvPicPr>
            <a:picLocks noChangeAspect="1" noChangeArrowheads="1"/>
          </p:cNvPicPr>
          <p:nvPr/>
        </p:nvPicPr>
        <p:blipFill>
          <a:blip r:embed="rId4" cstate="print">
            <a:lum bright="20000"/>
          </a:blip>
          <a:srcRect/>
          <a:stretch>
            <a:fillRect/>
          </a:stretch>
        </p:blipFill>
        <p:spPr bwMode="auto">
          <a:xfrm rot="10800000">
            <a:off x="5399584" y="3356992"/>
            <a:ext cx="3744416" cy="2566367"/>
          </a:xfrm>
          <a:prstGeom prst="rect">
            <a:avLst/>
          </a:prstGeom>
          <a:noFill/>
        </p:spPr>
      </p:pic>
      <p:sp>
        <p:nvSpPr>
          <p:cNvPr id="10" name="Прямоугольник 9"/>
          <p:cNvSpPr/>
          <p:nvPr/>
        </p:nvSpPr>
        <p:spPr>
          <a:xfrm>
            <a:off x="0" y="908720"/>
            <a:ext cx="5148064" cy="4801314"/>
          </a:xfrm>
          <a:prstGeom prst="rect">
            <a:avLst/>
          </a:prstGeom>
        </p:spPr>
        <p:txBody>
          <a:bodyPr wrap="square">
            <a:spAutoFit/>
          </a:bodyPr>
          <a:lstStyle/>
          <a:p>
            <a:r>
              <a:rPr lang="ru-RU" sz="1600" dirty="0" smtClean="0">
                <a:latin typeface="Times New Roman" pitchFamily="18" charset="0"/>
                <a:cs typeface="Times New Roman" pitchFamily="18" charset="0"/>
              </a:rPr>
              <a:t>	Наш народ богат своими традициями но не менее богат он и людьми умными, просвещенными, которые нам разум несут , богатство душевное дают. </a:t>
            </a:r>
          </a:p>
          <a:p>
            <a:r>
              <a:rPr lang="ru-RU" sz="1600" b="1" dirty="0" smtClean="0">
                <a:latin typeface="Times New Roman" pitchFamily="18" charset="0"/>
                <a:cs typeface="Times New Roman" pitchFamily="18" charset="0"/>
              </a:rPr>
              <a:t>Национальный костюм удмурта </a:t>
            </a:r>
            <a:r>
              <a:rPr lang="ru-RU" sz="1600" dirty="0" smtClean="0">
                <a:latin typeface="Times New Roman" pitchFamily="18" charset="0"/>
                <a:cs typeface="Times New Roman" pitchFamily="18" charset="0"/>
              </a:rPr>
              <a:t>– одежда добротная, яркая, многогранная, но с постоянными народными элементами. Наряды разнятся не только по типу использования (праздничная, повседневная или обрядовая</a:t>
            </a:r>
          </a:p>
          <a:p>
            <a:endParaRPr lang="ru-RU" sz="1600" dirty="0" smtClean="0">
              <a:latin typeface="Times New Roman" pitchFamily="18" charset="0"/>
              <a:cs typeface="Times New Roman" pitchFamily="18" charset="0"/>
            </a:endParaRPr>
          </a:p>
          <a:p>
            <a:r>
              <a:rPr lang="ru-RU" sz="1600" dirty="0" smtClean="0">
                <a:latin typeface="Times New Roman" pitchFamily="18" charset="0"/>
                <a:cs typeface="Times New Roman" pitchFamily="18" charset="0"/>
              </a:rPr>
              <a:t>	Национальный удмуртский костюм щедро декорировался вышивками, монетами, лентами и разными украшениями. Особенно тщательно украшался съемный нагрудник и налобная повязка. Для отделки использовались русские монетки и серебро. В ход шли бляшки, пуговицы, подвески, жетоны. </a:t>
            </a:r>
          </a:p>
          <a:p>
            <a:r>
              <a:rPr lang="ru-RU" sz="1600" dirty="0" smtClean="0">
                <a:latin typeface="Times New Roman" pitchFamily="18" charset="0"/>
                <a:cs typeface="Times New Roman" pitchFamily="18" charset="0"/>
              </a:rPr>
              <a:t>Популярное среди удмуртов украшение – </a:t>
            </a:r>
            <a:r>
              <a:rPr lang="ru-RU" sz="1600" i="1" dirty="0" err="1" smtClean="0">
                <a:latin typeface="Times New Roman" pitchFamily="18" charset="0"/>
                <a:cs typeface="Times New Roman" pitchFamily="18" charset="0"/>
              </a:rPr>
              <a:t>йырпинь</a:t>
            </a:r>
            <a:r>
              <a:rPr lang="ru-RU" sz="1600" i="1" dirty="0" smtClean="0">
                <a:latin typeface="Times New Roman" pitchFamily="18" charset="0"/>
                <a:cs typeface="Times New Roman" pitchFamily="18" charset="0"/>
              </a:rPr>
              <a:t>. </a:t>
            </a:r>
          </a:p>
          <a:p>
            <a:r>
              <a:rPr lang="ru-RU" sz="1600" dirty="0" smtClean="0">
                <a:latin typeface="Times New Roman" pitchFamily="18" charset="0"/>
                <a:cs typeface="Times New Roman" pitchFamily="18" charset="0"/>
              </a:rPr>
              <a:t>Это белые ракушки, которые считались оберегом. Семейную реликвию передавали по наследству.</a:t>
            </a:r>
          </a:p>
          <a:p>
            <a:endParaRPr lang="ru-RU" dirty="0"/>
          </a:p>
        </p:txBody>
      </p:sp>
      <p:sp>
        <p:nvSpPr>
          <p:cNvPr id="12" name="Прямоугольник 11"/>
          <p:cNvSpPr/>
          <p:nvPr/>
        </p:nvSpPr>
        <p:spPr>
          <a:xfrm>
            <a:off x="0" y="404664"/>
            <a:ext cx="5508104" cy="1231106"/>
          </a:xfrm>
          <a:prstGeom prst="rect">
            <a:avLst/>
          </a:prstGeom>
          <a:noFill/>
        </p:spPr>
        <p:txBody>
          <a:bodyPr wrap="square" lIns="91440" tIns="45720" rIns="91440" bIns="45720">
            <a:spAutoFit/>
          </a:bodyPr>
          <a:lstStyle/>
          <a:p>
            <a:pPr algn="ctr"/>
            <a:r>
              <a:rPr lang="ru-RU" sz="2000" dirty="0" smtClean="0">
                <a:ln w="18415" cmpd="sng">
                  <a:solidFill>
                    <a:srgbClr val="C00000"/>
                  </a:solidFill>
                  <a:prstDash val="solid"/>
                </a:ln>
                <a:solidFill>
                  <a:srgbClr val="FF0000"/>
                </a:solidFill>
                <a:effectLst>
                  <a:outerShdw blurRad="63500" dir="3600000" algn="tl" rotWithShape="0">
                    <a:srgbClr val="000000">
                      <a:alpha val="70000"/>
                    </a:srgbClr>
                  </a:outerShdw>
                </a:effectLst>
                <a:latin typeface="Times New Roman" pitchFamily="18" charset="0"/>
                <a:cs typeface="Times New Roman" pitchFamily="18" charset="0"/>
              </a:rPr>
              <a:t>Иванова Евгения Сергеевна и Иванов Арсений</a:t>
            </a:r>
          </a:p>
          <a:p>
            <a:pPr algn="ctr"/>
            <a:endParaRPr lang="ru-RU" sz="5400" dirty="0">
              <a:ln w="18415" cmpd="sng">
                <a:solidFill>
                  <a:srgbClr val="C00000"/>
                </a:solidFill>
                <a:prstDash val="solid"/>
              </a:ln>
              <a:solidFill>
                <a:srgbClr val="FF0000"/>
              </a:solidFill>
              <a:effectLst>
                <a:outerShdw blurRad="63500" dir="3600000" algn="tl" rotWithShape="0">
                  <a:srgbClr val="000000">
                    <a:alpha val="70000"/>
                  </a:srgbClr>
                </a:outerShdw>
              </a:effectLst>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ttps://i.pinimg.com/736x/2c/04/c8/2c04c8ddb4e833aa92e0431cc9492cb1--ukraine.jpg"/>
          <p:cNvPicPr>
            <a:picLocks noChangeAspect="1" noChangeArrowheads="1"/>
          </p:cNvPicPr>
          <p:nvPr/>
        </p:nvPicPr>
        <p:blipFill>
          <a:blip r:embed="rId2" cstate="print"/>
          <a:srcRect b="19309"/>
          <a:stretch>
            <a:fillRect/>
          </a:stretch>
        </p:blipFill>
        <p:spPr bwMode="auto">
          <a:xfrm>
            <a:off x="0" y="0"/>
            <a:ext cx="9144000" cy="6858000"/>
          </a:xfrm>
          <a:prstGeom prst="rect">
            <a:avLst/>
          </a:prstGeom>
          <a:noFill/>
        </p:spPr>
      </p:pic>
      <p:sp>
        <p:nvSpPr>
          <p:cNvPr id="4" name="Прямоугольник 3"/>
          <p:cNvSpPr/>
          <p:nvPr/>
        </p:nvSpPr>
        <p:spPr>
          <a:xfrm>
            <a:off x="467544" y="476672"/>
            <a:ext cx="8676456" cy="2308324"/>
          </a:xfrm>
          <a:prstGeom prst="rect">
            <a:avLst/>
          </a:prstGeom>
        </p:spPr>
        <p:txBody>
          <a:bodyPr wrap="square">
            <a:spAutoFit/>
          </a:bodyPr>
          <a:lstStyle/>
          <a:p>
            <a:r>
              <a:rPr lang="ru-RU" sz="1400" b="1" dirty="0" smtClean="0">
                <a:latin typeface="Times New Roman" pitchFamily="18" charset="0"/>
                <a:cs typeface="Times New Roman" pitchFamily="18" charset="0"/>
              </a:rPr>
              <a:t>Представление удмуртского национального блюда - </a:t>
            </a:r>
            <a:r>
              <a:rPr lang="ru-RU" sz="1400" b="1" i="1" dirty="0" smtClean="0">
                <a:latin typeface="Times New Roman" pitchFamily="18" charset="0"/>
                <a:cs typeface="Times New Roman" pitchFamily="18" charset="0"/>
              </a:rPr>
              <a:t>ПЕРЕПЕЧИ</a:t>
            </a:r>
          </a:p>
          <a:p>
            <a:endParaRPr lang="ru-RU" sz="1400" b="1" i="1" dirty="0" smtClean="0">
              <a:latin typeface="Times New Roman" pitchFamily="18" charset="0"/>
              <a:cs typeface="Times New Roman" pitchFamily="18" charset="0"/>
            </a:endParaRPr>
          </a:p>
          <a:p>
            <a:r>
              <a:rPr lang="ru-RU" sz="1400" b="1" i="1" dirty="0" smtClean="0">
                <a:latin typeface="Times New Roman" pitchFamily="18" charset="0"/>
                <a:cs typeface="Times New Roman" pitchFamily="18" charset="0"/>
              </a:rPr>
              <a:t>	</a:t>
            </a:r>
            <a:r>
              <a:rPr lang="ru-RU" sz="1400" i="1" dirty="0" err="1" smtClean="0">
                <a:latin typeface="Times New Roman" pitchFamily="18" charset="0"/>
                <a:cs typeface="Times New Roman" pitchFamily="18" charset="0"/>
              </a:rPr>
              <a:t>Перепечи</a:t>
            </a:r>
            <a:r>
              <a:rPr lang="ru-RU" sz="1400" i="1"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 старинное и очень распространенное у народов Поволжья и </a:t>
            </a:r>
            <a:r>
              <a:rPr lang="ru-RU" sz="1400" dirty="0" err="1" smtClean="0">
                <a:latin typeface="Times New Roman" pitchFamily="18" charset="0"/>
                <a:cs typeface="Times New Roman" pitchFamily="18" charset="0"/>
              </a:rPr>
              <a:t>Приуралья</a:t>
            </a:r>
            <a:r>
              <a:rPr lang="ru-RU" sz="1400" dirty="0" smtClean="0">
                <a:latin typeface="Times New Roman" pitchFamily="18" charset="0"/>
                <a:cs typeface="Times New Roman" pitchFamily="18" charset="0"/>
              </a:rPr>
              <a:t> блюдо. </a:t>
            </a:r>
          </a:p>
          <a:p>
            <a:r>
              <a:rPr lang="ru-RU" sz="1400" dirty="0" err="1" smtClean="0">
                <a:latin typeface="Times New Roman" pitchFamily="18" charset="0"/>
                <a:cs typeface="Times New Roman" pitchFamily="18" charset="0"/>
              </a:rPr>
              <a:t>Перепечам</a:t>
            </a:r>
            <a:r>
              <a:rPr lang="ru-RU" sz="1400" dirty="0" smtClean="0">
                <a:latin typeface="Times New Roman" pitchFamily="18" charset="0"/>
                <a:cs typeface="Times New Roman" pitchFamily="18" charset="0"/>
              </a:rPr>
              <a:t> придает способ приготовления их на огне перед печью. Так, некоторые пресные </a:t>
            </a:r>
            <a:r>
              <a:rPr lang="ru-RU" sz="1400" dirty="0" err="1" smtClean="0">
                <a:latin typeface="Times New Roman" pitchFamily="18" charset="0"/>
                <a:cs typeface="Times New Roman" pitchFamily="18" charset="0"/>
              </a:rPr>
              <a:t>тестянные</a:t>
            </a:r>
            <a:r>
              <a:rPr lang="ru-RU" sz="1400" dirty="0" smtClean="0">
                <a:latin typeface="Times New Roman" pitchFamily="18" charset="0"/>
                <a:cs typeface="Times New Roman" pitchFamily="18" charset="0"/>
              </a:rPr>
              <a:t> кушанья удмуртской кухни называются </a:t>
            </a:r>
            <a:r>
              <a:rPr lang="ru-RU" sz="1400" dirty="0" err="1" smtClean="0">
                <a:latin typeface="Times New Roman" pitchFamily="18" charset="0"/>
                <a:cs typeface="Times New Roman" pitchFamily="18" charset="0"/>
              </a:rPr>
              <a:t>куарнянь</a:t>
            </a:r>
            <a:r>
              <a:rPr lang="ru-RU" sz="1400" dirty="0" smtClean="0">
                <a:latin typeface="Times New Roman" pitchFamily="18" charset="0"/>
                <a:cs typeface="Times New Roman" pitchFamily="18" charset="0"/>
              </a:rPr>
              <a:t> (</a:t>
            </a:r>
            <a:r>
              <a:rPr lang="ru-RU" sz="1400" i="1" dirty="0" smtClean="0">
                <a:latin typeface="Times New Roman" pitchFamily="18" charset="0"/>
                <a:cs typeface="Times New Roman" pitchFamily="18" charset="0"/>
              </a:rPr>
              <a:t>от </a:t>
            </a:r>
            <a:r>
              <a:rPr lang="ru-RU" sz="1400" i="1" dirty="0" err="1" smtClean="0">
                <a:latin typeface="Times New Roman" pitchFamily="18" charset="0"/>
                <a:cs typeface="Times New Roman" pitchFamily="18" charset="0"/>
              </a:rPr>
              <a:t>куар</a:t>
            </a:r>
            <a:r>
              <a:rPr lang="ru-RU" sz="1400" i="1" dirty="0" smtClean="0">
                <a:latin typeface="Times New Roman" pitchFamily="18" charset="0"/>
                <a:cs typeface="Times New Roman" pitchFamily="18" charset="0"/>
              </a:rPr>
              <a:t> – лист, нянь - хлеб). </a:t>
            </a:r>
          </a:p>
          <a:p>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Перепечи</a:t>
            </a:r>
            <a:r>
              <a:rPr lang="ru-RU" sz="1400" dirty="0" smtClean="0">
                <a:latin typeface="Times New Roman" pitchFamily="18" charset="0"/>
                <a:cs typeface="Times New Roman" pitchFamily="18" charset="0"/>
              </a:rPr>
              <a:t> ставят на стол самым дорогим и желанным гостям. Прекрасно вписались </a:t>
            </a:r>
            <a:r>
              <a:rPr lang="ru-RU" sz="1400" dirty="0" err="1" smtClean="0">
                <a:latin typeface="Times New Roman" pitchFamily="18" charset="0"/>
                <a:cs typeface="Times New Roman" pitchFamily="18" charset="0"/>
              </a:rPr>
              <a:t>перепечи</a:t>
            </a:r>
            <a:r>
              <a:rPr lang="ru-RU" sz="1400" dirty="0" smtClean="0">
                <a:latin typeface="Times New Roman" pitchFamily="18" charset="0"/>
                <a:cs typeface="Times New Roman" pitchFamily="18" charset="0"/>
              </a:rPr>
              <a:t> и в современную систему общественного питания. Пришлись по вкусу горожанам, причем не только удмуртам, но и русским, татарам, а также многочисленным гостям столицы и других городов Удмуртии. </a:t>
            </a:r>
          </a:p>
          <a:p>
            <a:r>
              <a:rPr lang="ru-RU" sz="1400" dirty="0" smtClean="0">
                <a:latin typeface="Times New Roman" pitchFamily="18" charset="0"/>
                <a:cs typeface="Times New Roman" pitchFamily="18" charset="0"/>
              </a:rPr>
              <a:t>Ничего не скажешь - вкусны </a:t>
            </a:r>
            <a:r>
              <a:rPr lang="ru-RU" sz="1400" dirty="0" err="1" smtClean="0">
                <a:latin typeface="Times New Roman" pitchFamily="18" charset="0"/>
                <a:cs typeface="Times New Roman" pitchFamily="18" charset="0"/>
              </a:rPr>
              <a:t>перепечи</a:t>
            </a:r>
            <a:r>
              <a:rPr lang="ru-RU" sz="1400" dirty="0" smtClean="0">
                <a:latin typeface="Times New Roman" pitchFamily="18" charset="0"/>
                <a:cs typeface="Times New Roman" pitchFamily="18" charset="0"/>
              </a:rPr>
              <a:t>, особенно горячие, только что испеченные!</a:t>
            </a:r>
          </a:p>
          <a:p>
            <a:endParaRPr lang="ru-RU" dirty="0"/>
          </a:p>
        </p:txBody>
      </p:sp>
      <p:pic>
        <p:nvPicPr>
          <p:cNvPr id="1026" name="Picture 2" descr="https://avatars.mds.yandex.net/get-pdb/1384286/3f762d08-96f2-4d05-b903-10f9b26f03b7/s1200?webp=false"/>
          <p:cNvPicPr>
            <a:picLocks noChangeAspect="1" noChangeArrowheads="1"/>
          </p:cNvPicPr>
          <p:nvPr/>
        </p:nvPicPr>
        <p:blipFill>
          <a:blip r:embed="rId3" cstate="print"/>
          <a:srcRect/>
          <a:stretch>
            <a:fillRect/>
          </a:stretch>
        </p:blipFill>
        <p:spPr bwMode="auto">
          <a:xfrm>
            <a:off x="4731159" y="2708920"/>
            <a:ext cx="4412841" cy="302433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028" name="Picture 4" descr="https://sun9-66.userapi.com/c858424/v858424730/e7dae/dt8-dgnqnus.jpg">
            <a:hlinkClick r:id="rId4"/>
          </p:cNvPr>
          <p:cNvPicPr>
            <a:picLocks noChangeAspect="1" noChangeArrowheads="1"/>
          </p:cNvPicPr>
          <p:nvPr/>
        </p:nvPicPr>
        <p:blipFill>
          <a:blip r:embed="rId5" cstate="print"/>
          <a:srcRect t="17481" r="68418" b="49741"/>
          <a:stretch>
            <a:fillRect/>
          </a:stretch>
        </p:blipFill>
        <p:spPr bwMode="auto">
          <a:xfrm>
            <a:off x="323527" y="2852936"/>
            <a:ext cx="3478767" cy="288032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avatars.mds.yandex.net/get-pdb/402538/78d01fdf-cd14-4ab8-862f-d4ab8b1b966c/s1200"/>
          <p:cNvPicPr>
            <a:picLocks noChangeAspect="1" noChangeArrowheads="1"/>
          </p:cNvPicPr>
          <p:nvPr/>
        </p:nvPicPr>
        <p:blipFill>
          <a:blip r:embed="rId2" cstate="print"/>
          <a:srcRect/>
          <a:stretch>
            <a:fillRect/>
          </a:stretch>
        </p:blipFill>
        <p:spPr bwMode="auto">
          <a:xfrm rot="16200000">
            <a:off x="1142999" y="-1143001"/>
            <a:ext cx="6858001" cy="9144000"/>
          </a:xfrm>
          <a:prstGeom prst="rect">
            <a:avLst/>
          </a:prstGeom>
          <a:noFill/>
        </p:spPr>
      </p:pic>
      <p:pic>
        <p:nvPicPr>
          <p:cNvPr id="4098" name="Picture 2" descr="https://pp.userapi.com/c850628/v850628387/a7d65/G-IyvyMWOms.jpg"/>
          <p:cNvPicPr>
            <a:picLocks noChangeAspect="1" noChangeArrowheads="1"/>
          </p:cNvPicPr>
          <p:nvPr/>
        </p:nvPicPr>
        <p:blipFill>
          <a:blip r:embed="rId3" cstate="print"/>
          <a:srcRect/>
          <a:stretch>
            <a:fillRect/>
          </a:stretch>
        </p:blipFill>
        <p:spPr bwMode="auto">
          <a:xfrm>
            <a:off x="-1" y="620688"/>
            <a:ext cx="3942439" cy="5256584"/>
          </a:xfrm>
          <a:prstGeom prst="rect">
            <a:avLst/>
          </a:prstGeom>
          <a:ln>
            <a:noFill/>
          </a:ln>
          <a:effectLst>
            <a:outerShdw blurRad="292100" dist="139700" dir="2700000" algn="tl" rotWithShape="0">
              <a:srgbClr val="333333">
                <a:alpha val="65000"/>
              </a:srgbClr>
            </a:outerShdw>
          </a:effectLst>
        </p:spPr>
      </p:pic>
      <p:sp>
        <p:nvSpPr>
          <p:cNvPr id="4" name="TextBox 3"/>
          <p:cNvSpPr txBox="1"/>
          <p:nvPr/>
        </p:nvSpPr>
        <p:spPr>
          <a:xfrm>
            <a:off x="4247456" y="764704"/>
            <a:ext cx="4896544" cy="1169551"/>
          </a:xfrm>
          <a:prstGeom prst="rect">
            <a:avLst/>
          </a:prstGeom>
          <a:noFill/>
        </p:spPr>
        <p:txBody>
          <a:bodyPr wrap="square" rtlCol="0">
            <a:spAutoFit/>
          </a:bodyPr>
          <a:lstStyle/>
          <a:p>
            <a:r>
              <a:rPr lang="ru-RU" sz="1400" b="1" dirty="0" smtClean="0">
                <a:latin typeface="Times New Roman" pitchFamily="18" charset="0"/>
                <a:cs typeface="Times New Roman" pitchFamily="18" charset="0"/>
              </a:rPr>
              <a:t>Ершова Мария  Валерьевна  и </a:t>
            </a:r>
            <a:r>
              <a:rPr lang="ru-RU" sz="1400" b="1" dirty="0" err="1" smtClean="0">
                <a:latin typeface="Times New Roman" pitchFamily="18" charset="0"/>
                <a:cs typeface="Times New Roman" pitchFamily="18" charset="0"/>
              </a:rPr>
              <a:t>Замараев</a:t>
            </a:r>
            <a:r>
              <a:rPr lang="ru-RU" sz="1400" b="1" dirty="0" smtClean="0">
                <a:latin typeface="Times New Roman" pitchFamily="18" charset="0"/>
                <a:cs typeface="Times New Roman" pitchFamily="18" charset="0"/>
              </a:rPr>
              <a:t> Данил </a:t>
            </a:r>
          </a:p>
          <a:p>
            <a:r>
              <a:rPr lang="ru-RU" sz="1400" b="1" i="1" dirty="0" smtClean="0">
                <a:latin typeface="Times New Roman" pitchFamily="18" charset="0"/>
                <a:ea typeface="Calibri" pitchFamily="34" charset="0"/>
                <a:cs typeface="Times New Roman" pitchFamily="18" charset="0"/>
              </a:rPr>
              <a:t>«Куклы в национальных костюмах </a:t>
            </a:r>
          </a:p>
          <a:p>
            <a:r>
              <a:rPr lang="ru-RU" sz="1400" b="1" i="1" dirty="0" smtClean="0">
                <a:latin typeface="Times New Roman" pitchFamily="18" charset="0"/>
                <a:ea typeface="Calibri" pitchFamily="34" charset="0"/>
                <a:cs typeface="Times New Roman" pitchFamily="18" charset="0"/>
              </a:rPr>
              <a:t>Удмуртская и Русская»</a:t>
            </a:r>
            <a:endParaRPr lang="ru-RU" sz="1400" b="1" i="1" dirty="0" smtClean="0">
              <a:latin typeface="Times New Roman" pitchFamily="18" charset="0"/>
              <a:cs typeface="Times New Roman" pitchFamily="18" charset="0"/>
            </a:endParaRPr>
          </a:p>
          <a:p>
            <a:endParaRPr lang="ru-RU" sz="1400" b="1" dirty="0" smtClean="0">
              <a:latin typeface="Times New Roman" pitchFamily="18" charset="0"/>
              <a:cs typeface="Times New Roman" pitchFamily="18" charset="0"/>
            </a:endParaRPr>
          </a:p>
          <a:p>
            <a:endParaRPr lang="ru-RU" sz="1400" b="1" dirty="0">
              <a:latin typeface="Times New Roman" pitchFamily="18" charset="0"/>
              <a:cs typeface="Times New Roman" pitchFamily="18" charset="0"/>
            </a:endParaRPr>
          </a:p>
        </p:txBody>
      </p:sp>
      <p:pic>
        <p:nvPicPr>
          <p:cNvPr id="11268" name="Picture 4" descr="http://gikfo.ru/wp-content/uploads/1-200x132.png"/>
          <p:cNvPicPr>
            <a:picLocks noChangeAspect="1" noChangeArrowheads="1"/>
          </p:cNvPicPr>
          <p:nvPr/>
        </p:nvPicPr>
        <p:blipFill>
          <a:blip r:embed="rId4" cstate="print"/>
          <a:srcRect/>
          <a:stretch>
            <a:fillRect/>
          </a:stretch>
        </p:blipFill>
        <p:spPr bwMode="auto">
          <a:xfrm>
            <a:off x="0" y="620688"/>
            <a:ext cx="3923928" cy="2209592"/>
          </a:xfrm>
          <a:prstGeom prst="rect">
            <a:avLst/>
          </a:prstGeom>
          <a:noFill/>
        </p:spPr>
      </p:pic>
      <p:pic>
        <p:nvPicPr>
          <p:cNvPr id="11270" name="Picture 6" descr="http://gikfo.ru/wp-content/uploads/1-200x132.png"/>
          <p:cNvPicPr>
            <a:picLocks noChangeAspect="1" noChangeArrowheads="1"/>
          </p:cNvPicPr>
          <p:nvPr/>
        </p:nvPicPr>
        <p:blipFill>
          <a:blip r:embed="rId4" cstate="print"/>
          <a:srcRect/>
          <a:stretch>
            <a:fillRect/>
          </a:stretch>
        </p:blipFill>
        <p:spPr bwMode="auto">
          <a:xfrm rot="10800000">
            <a:off x="0" y="3789040"/>
            <a:ext cx="3923929" cy="2232248"/>
          </a:xfrm>
          <a:prstGeom prst="rect">
            <a:avLst/>
          </a:prstGeom>
          <a:noFill/>
        </p:spPr>
      </p:pic>
      <p:sp>
        <p:nvSpPr>
          <p:cNvPr id="12" name="Прямоугольник 11"/>
          <p:cNvSpPr/>
          <p:nvPr/>
        </p:nvSpPr>
        <p:spPr>
          <a:xfrm>
            <a:off x="4211960" y="1196752"/>
            <a:ext cx="4392488" cy="4585871"/>
          </a:xfrm>
          <a:prstGeom prst="rect">
            <a:avLst/>
          </a:prstGeom>
        </p:spPr>
        <p:txBody>
          <a:bodyPr wrap="square">
            <a:spAutoFit/>
          </a:bodyPr>
          <a:lstStyle/>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r>
              <a:rPr lang="ru-RU" sz="1600" dirty="0" smtClean="0">
                <a:latin typeface="Times New Roman" pitchFamily="18" charset="0"/>
                <a:cs typeface="Times New Roman" pitchFamily="18" charset="0"/>
              </a:rPr>
              <a:t>Удмуртский костюм не является единым для всей республики, потому что условно выделяют две основные стилистики: костюм Южных Удмуртов и Северных Удмуртов. </a:t>
            </a:r>
          </a:p>
          <a:p>
            <a:endParaRPr lang="ru-RU" sz="1600" dirty="0" smtClean="0">
              <a:latin typeface="Times New Roman" pitchFamily="18" charset="0"/>
              <a:cs typeface="Times New Roman" pitchFamily="18" charset="0"/>
            </a:endParaRPr>
          </a:p>
          <a:p>
            <a:r>
              <a:rPr lang="ru-RU" sz="1600" dirty="0" smtClean="0">
                <a:latin typeface="Times New Roman" pitchFamily="18" charset="0"/>
                <a:cs typeface="Times New Roman" pitchFamily="18" charset="0"/>
              </a:rPr>
              <a:t>В костюме южных удмуртов преобладает красный цвет с разноцветными акцентами, тогда как в костюме северных — традиционный </a:t>
            </a:r>
            <a:r>
              <a:rPr lang="ru-RU" sz="1600" dirty="0" err="1" smtClean="0">
                <a:latin typeface="Times New Roman" pitchFamily="18" charset="0"/>
                <a:cs typeface="Times New Roman" pitchFamily="18" charset="0"/>
              </a:rPr>
              <a:t>триколор</a:t>
            </a:r>
            <a:r>
              <a:rPr lang="ru-RU" sz="1600" dirty="0" smtClean="0">
                <a:latin typeface="Times New Roman" pitchFamily="18" charset="0"/>
                <a:cs typeface="Times New Roman" pitchFamily="18" charset="0"/>
              </a:rPr>
              <a:t>: белый, красный, черный.</a:t>
            </a:r>
          </a:p>
          <a:p>
            <a:endParaRPr lang="ru-RU" sz="1600" dirty="0" smtClean="0">
              <a:latin typeface="Times New Roman" pitchFamily="18" charset="0"/>
              <a:cs typeface="Times New Roman" pitchFamily="18" charset="0"/>
            </a:endParaRPr>
          </a:p>
          <a:p>
            <a:r>
              <a:rPr lang="ru-RU" sz="1600" dirty="0" smtClean="0">
                <a:latin typeface="Times New Roman" pitchFamily="18" charset="0"/>
                <a:cs typeface="Times New Roman" pitchFamily="18" charset="0"/>
              </a:rPr>
              <a:t>Сама одежда состоял из рубахи, фартука (с грудкой или без), нагрудника, кафтана-безрукавки. Также традиционным и узнаваемым украшением является </a:t>
            </a:r>
            <a:r>
              <a:rPr lang="ru-RU" sz="1600" dirty="0" err="1" smtClean="0">
                <a:latin typeface="Times New Roman" pitchFamily="18" charset="0"/>
                <a:cs typeface="Times New Roman" pitchFamily="18" charset="0"/>
              </a:rPr>
              <a:t>чыркерттэт</a:t>
            </a:r>
            <a:r>
              <a:rPr lang="ru-RU" sz="1600" dirty="0" smtClean="0">
                <a:latin typeface="Times New Roman" pitchFamily="18" charset="0"/>
                <a:cs typeface="Times New Roman" pitchFamily="18" charset="0"/>
              </a:rPr>
              <a:t> — типа монисто с пришитыми сплошь рядами монеток, напоминающими рыбью чешую.</a:t>
            </a:r>
            <a:endParaRPr lang="ru-RU" sz="1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s://ds03.infourok.ru/uploads/ex/0a02/00063809-f3a9b385/img19.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 name="Picture 4" descr="https://pp.userapi.com/c848528/v848528232/11b11a/9vMdiUgrmKo.jpg"/>
          <p:cNvPicPr>
            <a:picLocks noChangeAspect="1" noChangeArrowheads="1"/>
          </p:cNvPicPr>
          <p:nvPr/>
        </p:nvPicPr>
        <p:blipFill>
          <a:blip r:embed="rId3" cstate="print"/>
          <a:srcRect/>
          <a:stretch>
            <a:fillRect/>
          </a:stretch>
        </p:blipFill>
        <p:spPr bwMode="auto">
          <a:xfrm>
            <a:off x="5004048" y="620688"/>
            <a:ext cx="3633869" cy="4968552"/>
          </a:xfrm>
          <a:prstGeom prst="rect">
            <a:avLst/>
          </a:prstGeom>
          <a:ln>
            <a:noFill/>
          </a:ln>
          <a:effectLst>
            <a:outerShdw blurRad="292100" dist="139700" dir="2700000" algn="tl" rotWithShape="0">
              <a:srgbClr val="333333">
                <a:alpha val="65000"/>
              </a:srgbClr>
            </a:outerShdw>
          </a:effectLst>
        </p:spPr>
      </p:pic>
      <p:pic>
        <p:nvPicPr>
          <p:cNvPr id="2" name="Picture 10" descr="http://gikfo.ru/wp-content/uploads/1-200x132.png"/>
          <p:cNvPicPr>
            <a:picLocks noChangeAspect="1" noChangeArrowheads="1"/>
          </p:cNvPicPr>
          <p:nvPr/>
        </p:nvPicPr>
        <p:blipFill>
          <a:blip r:embed="rId4" cstate="print"/>
          <a:srcRect/>
          <a:stretch>
            <a:fillRect/>
          </a:stretch>
        </p:blipFill>
        <p:spPr bwMode="auto">
          <a:xfrm rot="10800000">
            <a:off x="5004048" y="3501004"/>
            <a:ext cx="3672408" cy="2186165"/>
          </a:xfrm>
          <a:prstGeom prst="rect">
            <a:avLst/>
          </a:prstGeom>
          <a:noFill/>
        </p:spPr>
      </p:pic>
      <p:pic>
        <p:nvPicPr>
          <p:cNvPr id="3" name="Picture 8" descr="http://gikfo.ru/wp-content/uploads/1-200x132.png"/>
          <p:cNvPicPr>
            <a:picLocks noChangeAspect="1" noChangeArrowheads="1"/>
          </p:cNvPicPr>
          <p:nvPr/>
        </p:nvPicPr>
        <p:blipFill>
          <a:blip r:embed="rId4" cstate="print"/>
          <a:srcRect/>
          <a:stretch>
            <a:fillRect/>
          </a:stretch>
        </p:blipFill>
        <p:spPr bwMode="auto">
          <a:xfrm>
            <a:off x="5004048" y="548680"/>
            <a:ext cx="3635896" cy="2281215"/>
          </a:xfrm>
          <a:prstGeom prst="rect">
            <a:avLst/>
          </a:prstGeom>
          <a:noFill/>
        </p:spPr>
      </p:pic>
      <p:sp>
        <p:nvSpPr>
          <p:cNvPr id="6" name="Прямоугольник 5"/>
          <p:cNvSpPr/>
          <p:nvPr/>
        </p:nvSpPr>
        <p:spPr>
          <a:xfrm>
            <a:off x="539552" y="548680"/>
            <a:ext cx="4572000" cy="5755422"/>
          </a:xfrm>
          <a:prstGeom prst="rect">
            <a:avLst/>
          </a:prstGeom>
        </p:spPr>
        <p:txBody>
          <a:bodyPr>
            <a:spAutoFit/>
          </a:bodyPr>
          <a:lstStyle/>
          <a:p>
            <a:r>
              <a:rPr lang="ru-RU" sz="1600" b="1" i="1" dirty="0" smtClean="0">
                <a:latin typeface="Times New Roman" pitchFamily="18" charset="0"/>
                <a:cs typeface="Times New Roman" pitchFamily="18" charset="0"/>
              </a:rPr>
              <a:t>Русский костюм </a:t>
            </a:r>
            <a:r>
              <a:rPr lang="ru-RU" sz="1600" dirty="0" smtClean="0">
                <a:latin typeface="Times New Roman" pitchFamily="18" charset="0"/>
                <a:cs typeface="Times New Roman" pitchFamily="18" charset="0"/>
              </a:rPr>
              <a:t>– очень сложное, многогранное явление. В нем выразилось стремление русского человека к красоте, к улучшению своего быта. Традиционно более популярным и интересным была сарафанная костюмная традиция. </a:t>
            </a:r>
          </a:p>
          <a:p>
            <a:r>
              <a:rPr lang="ru-RU" sz="1600" dirty="0" smtClean="0">
                <a:latin typeface="Times New Roman" pitchFamily="18" charset="0"/>
                <a:cs typeface="Times New Roman" pitchFamily="18" charset="0"/>
              </a:rPr>
              <a:t>	Как можно понять, основой костюма служил сарафан – женская одежда, напоминающая платье, но без рукавов. Популярны для пошива сарафанов были хлопок, лен, ситец, реже – шерсть. Знать могла позволить себе роскошные ткани типа парчи или шелка. 	Сарафаны богато декорировались вышивкой, кружевами, пуговицами. 	Отличительной чертой женского народного костюма было большое разнообразие головных уборов. Например, кроме известного кокошника, существовали сорока, кичка, </a:t>
            </a:r>
            <a:r>
              <a:rPr lang="ru-RU" sz="1600" dirty="0" err="1" smtClean="0">
                <a:latin typeface="Times New Roman" pitchFamily="18" charset="0"/>
                <a:cs typeface="Times New Roman" pitchFamily="18" charset="0"/>
              </a:rPr>
              <a:t>очипок</a:t>
            </a:r>
            <a:r>
              <a:rPr lang="ru-RU" sz="1600" dirty="0" smtClean="0">
                <a:latin typeface="Times New Roman" pitchFamily="18" charset="0"/>
                <a:cs typeface="Times New Roman" pitchFamily="18" charset="0"/>
              </a:rPr>
              <a:t> (свадебный головной убор) и рогатая шапочка-«кичка», или кика, которую могли носить исключительно замужние женщины по праздникам. </a:t>
            </a:r>
          </a:p>
          <a:p>
            <a:r>
              <a:rPr lang="ru-RU" sz="1600" dirty="0" smtClean="0">
                <a:latin typeface="Times New Roman" pitchFamily="18" charset="0"/>
                <a:cs typeface="Times New Roman" pitchFamily="18" charset="0"/>
              </a:rPr>
              <a:t>Кика полностью закрывала волосы, и поэтому очень богато украшалась. </a:t>
            </a:r>
            <a:endParaRPr lang="ru-RU" sz="16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https://slide-share.ru/image/5692263.jpeg"/>
          <p:cNvPicPr>
            <a:picLocks noChangeAspect="1" noChangeArrowheads="1"/>
          </p:cNvPicPr>
          <p:nvPr/>
        </p:nvPicPr>
        <p:blipFill>
          <a:blip r:embed="rId2" cstate="print"/>
          <a:srcRect/>
          <a:stretch>
            <a:fillRect/>
          </a:stretch>
        </p:blipFill>
        <p:spPr bwMode="auto">
          <a:xfrm>
            <a:off x="0" y="-1"/>
            <a:ext cx="9144000" cy="6941165"/>
          </a:xfrm>
          <a:prstGeom prst="rect">
            <a:avLst/>
          </a:prstGeom>
          <a:noFill/>
        </p:spPr>
      </p:pic>
      <p:pic>
        <p:nvPicPr>
          <p:cNvPr id="2" name="Рисунок 1"/>
          <p:cNvPicPr>
            <a:picLocks noChangeAspect="1"/>
          </p:cNvPicPr>
          <p:nvPr/>
        </p:nvPicPr>
        <p:blipFill>
          <a:blip r:embed="rId3" cstate="print">
            <a:extLst>
              <a:ext uri="{28A0092B-C50C-407E-A947-70E740481C1C}">
                <a14:useLocalDpi xmlns="" xmlns:a14="http://schemas.microsoft.com/office/drawing/2010/main" val="0"/>
              </a:ext>
            </a:extLst>
          </a:blip>
          <a:srcRect l="15476" r="8570"/>
          <a:stretch>
            <a:fillRect/>
          </a:stretch>
        </p:blipFill>
        <p:spPr>
          <a:xfrm>
            <a:off x="4499992" y="836712"/>
            <a:ext cx="4644008" cy="4941168"/>
          </a:xfrm>
          <a:prstGeom prst="rect">
            <a:avLst/>
          </a:prstGeom>
          <a:ln>
            <a:noFill/>
          </a:ln>
          <a:effectLst>
            <a:outerShdw blurRad="292100" dist="139700" dir="2700000" algn="tl" rotWithShape="0">
              <a:srgbClr val="333333">
                <a:alpha val="65000"/>
              </a:srgbClr>
            </a:outerShdw>
          </a:effectLst>
        </p:spPr>
      </p:pic>
      <p:sp>
        <p:nvSpPr>
          <p:cNvPr id="2049" name="Rectangle 1"/>
          <p:cNvSpPr>
            <a:spLocks noChangeArrowheads="1"/>
          </p:cNvSpPr>
          <p:nvPr/>
        </p:nvSpPr>
        <p:spPr bwMode="auto">
          <a:xfrm>
            <a:off x="3131840" y="-46166"/>
            <a:ext cx="6984776"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1"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a:t>
            </a:r>
            <a:r>
              <a:rPr kumimoji="0" lang="ru-RU" sz="1600" b="1" i="1"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Татарский номер )Галина Альбина </a:t>
            </a:r>
            <a:r>
              <a:rPr kumimoji="0" lang="ru-RU" sz="1600" b="1" i="1" u="none" strike="noStrike" cap="none" normalizeH="0" baseline="0" dirty="0" err="1" smtClean="0">
                <a:ln>
                  <a:noFill/>
                </a:ln>
                <a:solidFill>
                  <a:schemeClr val="bg1"/>
                </a:solidFill>
                <a:effectLst/>
                <a:latin typeface="Times New Roman" pitchFamily="18" charset="0"/>
                <a:ea typeface="Calibri" pitchFamily="34" charset="0"/>
                <a:cs typeface="Times New Roman" pitchFamily="18" charset="0"/>
              </a:rPr>
              <a:t>Махмутовна</a:t>
            </a:r>
            <a:r>
              <a:rPr kumimoji="0" lang="ru-RU" sz="1600" b="1" i="1"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1"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 </a:t>
            </a:r>
            <a:r>
              <a:rPr kumimoji="0" lang="ru-RU" sz="1600" b="1" i="1" u="none" strike="noStrike" cap="none" normalizeH="0" baseline="0" dirty="0" err="1" smtClean="0">
                <a:ln>
                  <a:noFill/>
                </a:ln>
                <a:solidFill>
                  <a:schemeClr val="bg1"/>
                </a:solidFill>
                <a:effectLst/>
                <a:latin typeface="Times New Roman" pitchFamily="18" charset="0"/>
                <a:ea typeface="Calibri" pitchFamily="34" charset="0"/>
                <a:cs typeface="Times New Roman" pitchFamily="18" charset="0"/>
              </a:rPr>
              <a:t>Файзрахманова</a:t>
            </a:r>
            <a:r>
              <a:rPr kumimoji="0" lang="ru-RU" sz="1600" b="1" i="1"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 Юлия Юрьевна</a:t>
            </a:r>
            <a:r>
              <a:rPr kumimoji="0" lang="ru-RU" sz="1600" b="1" i="1" u="none" strike="noStrike" cap="none" normalizeH="0" dirty="0" smtClean="0">
                <a:ln>
                  <a:noFill/>
                </a:ln>
                <a:solidFill>
                  <a:schemeClr val="bg1"/>
                </a:solidFill>
                <a:effectLst/>
                <a:latin typeface="Times New Roman" pitchFamily="18" charset="0"/>
                <a:ea typeface="Calibri" pitchFamily="34" charset="0"/>
                <a:cs typeface="Times New Roman" pitchFamily="18" charset="0"/>
              </a:rPr>
              <a:t> </a:t>
            </a:r>
            <a:r>
              <a:rPr kumimoji="0" lang="ru-RU" sz="1600" b="1" i="1" u="none" strike="noStrike" cap="none" normalizeH="0" baseline="0" dirty="0" err="1" smtClean="0">
                <a:ln>
                  <a:noFill/>
                </a:ln>
                <a:solidFill>
                  <a:schemeClr val="bg1"/>
                </a:solidFill>
                <a:effectLst/>
                <a:latin typeface="Times New Roman" pitchFamily="18" charset="0"/>
                <a:ea typeface="Calibri" pitchFamily="34" charset="0"/>
                <a:cs typeface="Times New Roman" pitchFamily="18" charset="0"/>
              </a:rPr>
              <a:t>Наиля</a:t>
            </a:r>
            <a:r>
              <a:rPr kumimoji="0" lang="ru-RU" sz="1600" b="1" i="1"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 Галина</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1" u="none" strike="noStrike" cap="none" normalizeH="0" dirty="0" smtClean="0">
                <a:ln>
                  <a:noFill/>
                </a:ln>
                <a:solidFill>
                  <a:schemeClr val="bg1"/>
                </a:solidFill>
                <a:effectLst/>
                <a:latin typeface="Times New Roman" pitchFamily="18" charset="0"/>
                <a:ea typeface="Calibri" pitchFamily="34" charset="0"/>
                <a:cs typeface="Times New Roman" pitchFamily="18" charset="0"/>
              </a:rPr>
              <a:t> и </a:t>
            </a:r>
            <a:r>
              <a:rPr kumimoji="0" lang="ru-RU" sz="1600" b="1" i="1"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Роман</a:t>
            </a:r>
            <a:r>
              <a:rPr kumimoji="0" lang="ru-RU" sz="1600" b="1" i="1" u="none" strike="noStrike" cap="none" normalizeH="0" dirty="0" smtClean="0">
                <a:ln>
                  <a:noFill/>
                </a:ln>
                <a:solidFill>
                  <a:schemeClr val="bg1"/>
                </a:solidFill>
                <a:effectLst/>
                <a:latin typeface="Times New Roman" pitchFamily="18" charset="0"/>
                <a:ea typeface="Calibri" pitchFamily="34" charset="0"/>
                <a:cs typeface="Times New Roman" pitchFamily="18" charset="0"/>
              </a:rPr>
              <a:t> и Артур </a:t>
            </a:r>
            <a:r>
              <a:rPr kumimoji="0" lang="ru-RU" sz="1600" b="1" i="1" u="none" strike="noStrike" cap="none" normalizeH="0" dirty="0" err="1" smtClean="0">
                <a:ln>
                  <a:noFill/>
                </a:ln>
                <a:solidFill>
                  <a:schemeClr val="bg1"/>
                </a:solidFill>
                <a:effectLst/>
                <a:latin typeface="Times New Roman" pitchFamily="18" charset="0"/>
                <a:ea typeface="Calibri" pitchFamily="34" charset="0"/>
                <a:cs typeface="Times New Roman" pitchFamily="18" charset="0"/>
              </a:rPr>
              <a:t>Файзрахмановы</a:t>
            </a:r>
            <a:endParaRPr kumimoji="0" lang="ru-RU" sz="2000" b="1" i="1" u="none" strike="noStrike" cap="none" normalizeH="0" baseline="0" dirty="0" smtClean="0">
              <a:ln>
                <a:noFill/>
              </a:ln>
              <a:solidFill>
                <a:schemeClr val="bg1"/>
              </a:solidFill>
              <a:effectLst/>
              <a:latin typeface="Times New Roman" pitchFamily="18" charset="0"/>
              <a:cs typeface="Times New Roman" pitchFamily="18" charset="0"/>
            </a:endParaRPr>
          </a:p>
        </p:txBody>
      </p:sp>
      <p:sp>
        <p:nvSpPr>
          <p:cNvPr id="10" name="Прямоугольник 9"/>
          <p:cNvSpPr/>
          <p:nvPr/>
        </p:nvSpPr>
        <p:spPr>
          <a:xfrm>
            <a:off x="611560" y="908720"/>
            <a:ext cx="3888432" cy="5539978"/>
          </a:xfrm>
          <a:prstGeom prst="rect">
            <a:avLst/>
          </a:prstGeom>
        </p:spPr>
        <p:txBody>
          <a:bodyPr wrap="square">
            <a:spAutoFit/>
          </a:bodyPr>
          <a:lstStyle/>
          <a:p>
            <a:r>
              <a:rPr lang="ru-RU" sz="1600" dirty="0" smtClean="0">
                <a:latin typeface="Times New Roman" pitchFamily="18" charset="0"/>
                <a:cs typeface="Times New Roman" pitchFamily="18" charset="0"/>
              </a:rPr>
              <a:t>	</a:t>
            </a:r>
            <a:r>
              <a:rPr lang="ru-RU" sz="1600" u="sng" dirty="0" smtClean="0">
                <a:solidFill>
                  <a:schemeClr val="bg1"/>
                </a:solidFill>
                <a:latin typeface="Times New Roman" pitchFamily="18" charset="0"/>
                <a:cs typeface="Times New Roman" pitchFamily="18" charset="0"/>
              </a:rPr>
              <a:t>В национальном костюме татар </a:t>
            </a:r>
            <a:r>
              <a:rPr lang="ru-RU" sz="1600" dirty="0" smtClean="0">
                <a:solidFill>
                  <a:schemeClr val="bg1"/>
                </a:solidFill>
                <a:latin typeface="Times New Roman" pitchFamily="18" charset="0"/>
                <a:cs typeface="Times New Roman" pitchFamily="18" charset="0"/>
              </a:rPr>
              <a:t>гармонично сочетаются ткани насыщенных "восточных" цветов, головные уборы со сложным и богатым орнаментом, различные виды обуви, высокохудожественные ювелирные украшения. Основополагающие элементы одежды были общими для всех татар. Общим признаком татарского национального костюма была его трапециевидная форма. 		Татары носили длинные широкие </a:t>
            </a:r>
            <a:r>
              <a:rPr lang="ru-RU" sz="1600" dirty="0" err="1" smtClean="0">
                <a:solidFill>
                  <a:schemeClr val="bg1"/>
                </a:solidFill>
                <a:latin typeface="Times New Roman" pitchFamily="18" charset="0"/>
                <a:cs typeface="Times New Roman" pitchFamily="18" charset="0"/>
              </a:rPr>
              <a:t>туникообразные</a:t>
            </a:r>
            <a:r>
              <a:rPr lang="ru-RU" sz="1600" dirty="0" smtClean="0">
                <a:solidFill>
                  <a:schemeClr val="bg1"/>
                </a:solidFill>
                <a:latin typeface="Times New Roman" pitchFamily="18" charset="0"/>
                <a:cs typeface="Times New Roman" pitchFamily="18" charset="0"/>
              </a:rPr>
              <a:t> рубахи и распашную верхнюю одежду со сплошной приталенной спинкой. Более древним видом украшений татарок были серьги. Их начинали носить рано – в </a:t>
            </a:r>
            <a:r>
              <a:rPr lang="ru-RU" sz="1600" dirty="0" err="1" smtClean="0">
                <a:solidFill>
                  <a:schemeClr val="bg1"/>
                </a:solidFill>
                <a:latin typeface="Times New Roman" pitchFamily="18" charset="0"/>
                <a:cs typeface="Times New Roman" pitchFamily="18" charset="0"/>
              </a:rPr>
              <a:t>трех-четырехлетнем</a:t>
            </a:r>
            <a:r>
              <a:rPr lang="ru-RU" sz="1600" dirty="0" smtClean="0">
                <a:solidFill>
                  <a:schemeClr val="bg1"/>
                </a:solidFill>
                <a:latin typeface="Times New Roman" pitchFamily="18" charset="0"/>
                <a:cs typeface="Times New Roman" pitchFamily="18" charset="0"/>
              </a:rPr>
              <a:t> возрасте и продолжали носить до самой старости. 		Серьги с подвесками представляют собой неотъемлемую часть национального костюма татар</a:t>
            </a:r>
            <a:r>
              <a:rPr lang="ru-RU" dirty="0" smtClean="0">
                <a:solidFill>
                  <a:schemeClr val="bg1"/>
                </a:solidFill>
              </a:rPr>
              <a:t>.</a:t>
            </a:r>
            <a:endParaRPr lang="ru-RU" dirty="0">
              <a:solidFill>
                <a:schemeClr val="bg1"/>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descr="https://fs00.infourok.ru/images/doc/212/241258/hello_html_16eef578.gif"/>
          <p:cNvPicPr>
            <a:picLocks noChangeAspect="1" noChangeArrowheads="1"/>
          </p:cNvPicPr>
          <p:nvPr/>
        </p:nvPicPr>
        <p:blipFill>
          <a:blip r:embed="rId2" cstate="print"/>
          <a:srcRect/>
          <a:stretch>
            <a:fillRect/>
          </a:stretch>
        </p:blipFill>
        <p:spPr bwMode="auto">
          <a:xfrm rot="16200000">
            <a:off x="1143002" y="-1143000"/>
            <a:ext cx="6857999" cy="9143999"/>
          </a:xfrm>
          <a:prstGeom prst="rect">
            <a:avLst/>
          </a:prstGeom>
          <a:noFill/>
        </p:spPr>
      </p:pic>
      <p:sp>
        <p:nvSpPr>
          <p:cNvPr id="2" name="Прямоугольник 1"/>
          <p:cNvSpPr/>
          <p:nvPr/>
        </p:nvSpPr>
        <p:spPr>
          <a:xfrm>
            <a:off x="2672859" y="620688"/>
            <a:ext cx="3862211" cy="1323439"/>
          </a:xfrm>
          <a:prstGeom prst="rect">
            <a:avLst/>
          </a:prstGeom>
          <a:noFill/>
        </p:spPr>
        <p:txBody>
          <a:bodyPr wrap="square" lIns="91440" tIns="45720" rIns="91440" bIns="45720">
            <a:spAutoFit/>
          </a:bodyPr>
          <a:lstStyle/>
          <a:p>
            <a:pPr algn="ctr"/>
            <a:r>
              <a:rPr lang="ru-RU" sz="4000" dirty="0" err="1" smtClean="0">
                <a:ln w="18415" cmpd="sng">
                  <a:solidFill>
                    <a:srgbClr val="FFFF00"/>
                  </a:solidFill>
                  <a:prstDash val="solid"/>
                </a:ln>
                <a:solidFill>
                  <a:srgbClr val="00B050"/>
                </a:solidFill>
                <a:effectLst>
                  <a:outerShdw blurRad="63500" dir="3600000" algn="tl" rotWithShape="0">
                    <a:srgbClr val="000000">
                      <a:alpha val="70000"/>
                    </a:srgbClr>
                  </a:outerShdw>
                </a:effectLst>
                <a:latin typeface="Times New Roman" pitchFamily="18" charset="0"/>
                <a:cs typeface="Times New Roman" pitchFamily="18" charset="0"/>
              </a:rPr>
              <a:t>Чак-Чак</a:t>
            </a:r>
            <a:endParaRPr lang="ru-RU" sz="4000" dirty="0" smtClean="0">
              <a:ln w="18415" cmpd="sng">
                <a:solidFill>
                  <a:srgbClr val="FFFF00"/>
                </a:solidFill>
                <a:prstDash val="solid"/>
              </a:ln>
              <a:solidFill>
                <a:srgbClr val="00B050"/>
              </a:solidFill>
              <a:effectLst>
                <a:outerShdw blurRad="63500" dir="3600000" algn="tl" rotWithShape="0">
                  <a:srgbClr val="000000">
                    <a:alpha val="70000"/>
                  </a:srgbClr>
                </a:outerShdw>
              </a:effectLst>
              <a:latin typeface="Times New Roman" pitchFamily="18" charset="0"/>
              <a:cs typeface="Times New Roman" pitchFamily="18" charset="0"/>
            </a:endParaRPr>
          </a:p>
          <a:p>
            <a:pPr algn="ctr"/>
            <a:r>
              <a:rPr lang="ru-RU" sz="4000" dirty="0" smtClean="0">
                <a:ln w="18415" cmpd="sng">
                  <a:solidFill>
                    <a:srgbClr val="FFFF00"/>
                  </a:solidFill>
                  <a:prstDash val="solid"/>
                </a:ln>
                <a:solidFill>
                  <a:srgbClr val="00B050"/>
                </a:solidFill>
                <a:effectLst>
                  <a:outerShdw blurRad="63500" dir="3600000" algn="tl" rotWithShape="0">
                    <a:srgbClr val="000000">
                      <a:alpha val="70000"/>
                    </a:srgbClr>
                  </a:outerShdw>
                </a:effectLst>
                <a:latin typeface="Times New Roman" pitchFamily="18" charset="0"/>
                <a:cs typeface="Times New Roman" pitchFamily="18" charset="0"/>
              </a:rPr>
              <a:t>Татарское блюдо</a:t>
            </a:r>
            <a:endParaRPr lang="ru-RU" sz="4000" dirty="0">
              <a:ln w="18415" cmpd="sng">
                <a:solidFill>
                  <a:srgbClr val="FFFF00"/>
                </a:solidFill>
                <a:prstDash val="solid"/>
              </a:ln>
              <a:solidFill>
                <a:srgbClr val="00B050"/>
              </a:solidFill>
              <a:effectLst>
                <a:outerShdw blurRad="63500" dir="3600000" algn="tl" rotWithShape="0">
                  <a:srgbClr val="000000">
                    <a:alpha val="70000"/>
                  </a:srgbClr>
                </a:outerShdw>
              </a:effectLst>
              <a:latin typeface="Times New Roman" pitchFamily="18" charset="0"/>
              <a:cs typeface="Times New Roman" pitchFamily="18" charset="0"/>
            </a:endParaRPr>
          </a:p>
        </p:txBody>
      </p:sp>
      <p:pic>
        <p:nvPicPr>
          <p:cNvPr id="24578" name="Picture 2" descr="https://avatars.mds.yandex.net/get-pdb/27625/5451c586-15c3-4ac0-a817-5c7bafaaee74/s1200"/>
          <p:cNvPicPr>
            <a:picLocks noChangeAspect="1" noChangeArrowheads="1"/>
          </p:cNvPicPr>
          <p:nvPr/>
        </p:nvPicPr>
        <p:blipFill>
          <a:blip r:embed="rId3" cstate="print"/>
          <a:srcRect l="10941" r="2901"/>
          <a:stretch>
            <a:fillRect/>
          </a:stretch>
        </p:blipFill>
        <p:spPr bwMode="auto">
          <a:xfrm>
            <a:off x="0" y="2060848"/>
            <a:ext cx="4536504" cy="3948987"/>
          </a:xfrm>
          <a:prstGeom prst="rect">
            <a:avLst/>
          </a:prstGeom>
          <a:ln>
            <a:noFill/>
          </a:ln>
          <a:effectLst>
            <a:softEdge rad="112500"/>
          </a:effectLst>
        </p:spPr>
      </p:pic>
      <p:sp>
        <p:nvSpPr>
          <p:cNvPr id="4" name="Прямоугольник 3"/>
          <p:cNvSpPr/>
          <p:nvPr/>
        </p:nvSpPr>
        <p:spPr>
          <a:xfrm>
            <a:off x="4572000" y="1916832"/>
            <a:ext cx="4572000" cy="4031873"/>
          </a:xfrm>
          <a:prstGeom prst="rect">
            <a:avLst/>
          </a:prstGeom>
        </p:spPr>
        <p:txBody>
          <a:bodyPr wrap="square">
            <a:spAutoFit/>
          </a:bodyPr>
          <a:lstStyle/>
          <a:p>
            <a:r>
              <a:rPr lang="ru-RU" sz="2000" b="1" i="1" dirty="0" err="1" smtClean="0">
                <a:latin typeface="Times New Roman" pitchFamily="18" charset="0"/>
                <a:cs typeface="Times New Roman" pitchFamily="18" charset="0"/>
              </a:rPr>
              <a:t>Чак-чак</a:t>
            </a:r>
            <a:r>
              <a:rPr lang="ru-RU" sz="2000" b="1" i="1"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 это национальное </a:t>
            </a:r>
          </a:p>
          <a:p>
            <a:r>
              <a:rPr lang="ru-RU" sz="2000" dirty="0" smtClean="0">
                <a:latin typeface="Times New Roman" pitchFamily="18" charset="0"/>
                <a:cs typeface="Times New Roman" pitchFamily="18" charset="0"/>
              </a:rPr>
              <a:t>татарское и блюдо. Состоит оно из сдобного теста и меда. С древних времен основными видами деятельности татар было земледелие </a:t>
            </a:r>
          </a:p>
          <a:p>
            <a:r>
              <a:rPr lang="ru-RU" sz="2000" dirty="0" smtClean="0">
                <a:latin typeface="Times New Roman" pitchFamily="18" charset="0"/>
                <a:cs typeface="Times New Roman" pitchFamily="18" charset="0"/>
              </a:rPr>
              <a:t>И пчеловодство, поэтому они и </a:t>
            </a:r>
          </a:p>
          <a:p>
            <a:r>
              <a:rPr lang="ru-RU" sz="2000" dirty="0" smtClean="0">
                <a:latin typeface="Times New Roman" pitchFamily="18" charset="0"/>
                <a:cs typeface="Times New Roman" pitchFamily="18" charset="0"/>
              </a:rPr>
              <a:t>готовили себе такое блюдо как </a:t>
            </a:r>
          </a:p>
          <a:p>
            <a:r>
              <a:rPr lang="ru-RU" sz="2000" dirty="0" err="1" smtClean="0">
                <a:latin typeface="Times New Roman" pitchFamily="18" charset="0"/>
                <a:cs typeface="Times New Roman" pitchFamily="18" charset="0"/>
              </a:rPr>
              <a:t>чак-чак</a:t>
            </a:r>
            <a:r>
              <a:rPr lang="ru-RU" sz="2000" dirty="0" smtClean="0">
                <a:latin typeface="Times New Roman" pitchFamily="18" charset="0"/>
                <a:cs typeface="Times New Roman" pitchFamily="18" charset="0"/>
              </a:rPr>
              <a:t>, которое в те времена </a:t>
            </a:r>
          </a:p>
          <a:p>
            <a:r>
              <a:rPr lang="ru-RU" sz="2000" dirty="0" smtClean="0">
                <a:latin typeface="Times New Roman" pitchFamily="18" charset="0"/>
                <a:cs typeface="Times New Roman" pitchFamily="18" charset="0"/>
              </a:rPr>
              <a:t>считалось праздничным. </a:t>
            </a:r>
          </a:p>
          <a:p>
            <a:r>
              <a:rPr lang="ru-RU" sz="2000" dirty="0" smtClean="0">
                <a:latin typeface="Times New Roman" pitchFamily="18" charset="0"/>
                <a:cs typeface="Times New Roman" pitchFamily="18" charset="0"/>
              </a:rPr>
              <a:t>	Его можно украсить сухофруктами, орехами, татарской пастилой и подавать к чаю.</a:t>
            </a:r>
          </a:p>
          <a:p>
            <a:endParaRPr lang="ru-RU" sz="16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Рисунок 8" descr="https://avatanplus.com/files/resources/mid/5b6575f2372951650454ba32.png"/>
          <p:cNvPicPr/>
          <p:nvPr/>
        </p:nvPicPr>
        <p:blipFill>
          <a:blip r:embed="rId2" cstate="print"/>
          <a:srcRect/>
          <a:stretch>
            <a:fillRect/>
          </a:stretch>
        </p:blipFill>
        <p:spPr bwMode="auto">
          <a:xfrm rot="16200000">
            <a:off x="1143000" y="-1143000"/>
            <a:ext cx="6858000" cy="9144000"/>
          </a:xfrm>
          <a:prstGeom prst="rect">
            <a:avLst/>
          </a:prstGeom>
          <a:noFill/>
          <a:ln w="9525">
            <a:noFill/>
            <a:miter lim="800000"/>
            <a:headEnd/>
            <a:tailEnd/>
          </a:ln>
        </p:spPr>
      </p:pic>
      <p:sp>
        <p:nvSpPr>
          <p:cNvPr id="11" name="Прямоугольник 10"/>
          <p:cNvSpPr/>
          <p:nvPr/>
        </p:nvSpPr>
        <p:spPr>
          <a:xfrm>
            <a:off x="611560" y="620688"/>
            <a:ext cx="7920880" cy="5616624"/>
          </a:xfrm>
          <a:prstGeom prst="rect">
            <a:avLst/>
          </a:prstGeom>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ru-RU" dirty="0"/>
          </a:p>
        </p:txBody>
      </p:sp>
      <p:pic>
        <p:nvPicPr>
          <p:cNvPr id="2050" name="Picture 2" descr="https://pp.userapi.com/c849428/v849428232/116d55/8SGwMWxbCUs.jpg"/>
          <p:cNvPicPr>
            <a:picLocks noChangeAspect="1" noChangeArrowheads="1"/>
          </p:cNvPicPr>
          <p:nvPr/>
        </p:nvPicPr>
        <p:blipFill>
          <a:blip r:embed="rId3" cstate="print"/>
          <a:srcRect/>
          <a:stretch>
            <a:fillRect/>
          </a:stretch>
        </p:blipFill>
        <p:spPr bwMode="auto">
          <a:xfrm rot="16200000">
            <a:off x="5604115" y="3477006"/>
            <a:ext cx="1872208" cy="2496277"/>
          </a:xfrm>
          <a:prstGeom prst="rect">
            <a:avLst/>
          </a:prstGeom>
          <a:ln>
            <a:noFill/>
          </a:ln>
          <a:effectLst>
            <a:softEdge rad="112500"/>
          </a:effectLst>
        </p:spPr>
      </p:pic>
      <p:pic>
        <p:nvPicPr>
          <p:cNvPr id="3" name="Picture 2" descr="https://pp.userapi.com/c846123/v846123232/1977d2/-XnbkZHybHc.jpg"/>
          <p:cNvPicPr>
            <a:picLocks noChangeAspect="1" noChangeArrowheads="1"/>
          </p:cNvPicPr>
          <p:nvPr/>
        </p:nvPicPr>
        <p:blipFill>
          <a:blip r:embed="rId4" cstate="print"/>
          <a:srcRect/>
          <a:stretch>
            <a:fillRect/>
          </a:stretch>
        </p:blipFill>
        <p:spPr bwMode="auto">
          <a:xfrm rot="5400000">
            <a:off x="6295628" y="1201316"/>
            <a:ext cx="1700808" cy="2267744"/>
          </a:xfrm>
          <a:prstGeom prst="rect">
            <a:avLst/>
          </a:prstGeom>
          <a:ln>
            <a:noFill/>
          </a:ln>
          <a:effectLst>
            <a:softEdge rad="112500"/>
          </a:effectLst>
        </p:spPr>
      </p:pic>
      <p:pic>
        <p:nvPicPr>
          <p:cNvPr id="4" name="Picture 2" descr="https://pp.userapi.com/c851120/v851120387/a69df/GQNQ4D08Gqg.jpg"/>
          <p:cNvPicPr>
            <a:picLocks noChangeAspect="1" noChangeArrowheads="1"/>
          </p:cNvPicPr>
          <p:nvPr/>
        </p:nvPicPr>
        <p:blipFill>
          <a:blip r:embed="rId5" cstate="print"/>
          <a:srcRect/>
          <a:stretch>
            <a:fillRect/>
          </a:stretch>
        </p:blipFill>
        <p:spPr bwMode="auto">
          <a:xfrm rot="5400000">
            <a:off x="1115616" y="1196752"/>
            <a:ext cx="1728192" cy="2304256"/>
          </a:xfrm>
          <a:prstGeom prst="rect">
            <a:avLst/>
          </a:prstGeom>
          <a:ln>
            <a:noFill/>
          </a:ln>
          <a:effectLst>
            <a:softEdge rad="112500"/>
          </a:effectLst>
        </p:spPr>
      </p:pic>
      <p:pic>
        <p:nvPicPr>
          <p:cNvPr id="5" name="Picture 2" descr="https://pp.userapi.com/c845321/v845321232/1974b0/Dx40bu8w4Vk.jpg"/>
          <p:cNvPicPr>
            <a:picLocks noChangeAspect="1" noChangeArrowheads="1"/>
          </p:cNvPicPr>
          <p:nvPr/>
        </p:nvPicPr>
        <p:blipFill>
          <a:blip r:embed="rId6" cstate="print"/>
          <a:srcRect/>
          <a:stretch>
            <a:fillRect/>
          </a:stretch>
        </p:blipFill>
        <p:spPr bwMode="auto">
          <a:xfrm>
            <a:off x="899592" y="3573016"/>
            <a:ext cx="2459765" cy="1844824"/>
          </a:xfrm>
          <a:prstGeom prst="rect">
            <a:avLst/>
          </a:prstGeom>
          <a:ln>
            <a:noFill/>
          </a:ln>
          <a:effectLst>
            <a:softEdge rad="112500"/>
          </a:effectLst>
        </p:spPr>
      </p:pic>
      <p:pic>
        <p:nvPicPr>
          <p:cNvPr id="6" name="Picture 2" descr="https://pp.userapi.com/c849336/v849336232/119e98/CNSV6WQwWMY.jpg"/>
          <p:cNvPicPr>
            <a:picLocks noChangeAspect="1" noChangeArrowheads="1"/>
          </p:cNvPicPr>
          <p:nvPr/>
        </p:nvPicPr>
        <p:blipFill>
          <a:blip r:embed="rId7" cstate="print"/>
          <a:srcRect/>
          <a:stretch>
            <a:fillRect/>
          </a:stretch>
        </p:blipFill>
        <p:spPr bwMode="auto">
          <a:xfrm rot="5400000">
            <a:off x="3695903" y="1352769"/>
            <a:ext cx="1656185" cy="2208247"/>
          </a:xfrm>
          <a:prstGeom prst="rect">
            <a:avLst/>
          </a:prstGeom>
          <a:ln>
            <a:noFill/>
          </a:ln>
          <a:effectLst>
            <a:softEdge rad="112500"/>
          </a:effectLst>
        </p:spPr>
      </p:pic>
      <p:sp>
        <p:nvSpPr>
          <p:cNvPr id="8" name="TextBox 7"/>
          <p:cNvSpPr txBox="1"/>
          <p:nvPr/>
        </p:nvSpPr>
        <p:spPr>
          <a:xfrm>
            <a:off x="714348" y="836712"/>
            <a:ext cx="7643866" cy="46166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Коллекция национальных удмуртских костюмов</a:t>
            </a:r>
            <a:endParaRPr lang="ru-RU"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endParaRPr>
          </a:p>
        </p:txBody>
      </p:sp>
      <p:sp>
        <p:nvSpPr>
          <p:cNvPr id="10" name="TextBox 9"/>
          <p:cNvSpPr txBox="1"/>
          <p:nvPr/>
        </p:nvSpPr>
        <p:spPr>
          <a:xfrm>
            <a:off x="971600" y="3140968"/>
            <a:ext cx="2016224" cy="400110"/>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Платье- </a:t>
            </a:r>
            <a:r>
              <a:rPr lang="ru-RU"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дэрем</a:t>
            </a:r>
            <a:endParaRPr lang="ru-RU"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endParaRPr>
          </a:p>
        </p:txBody>
      </p:sp>
      <p:sp>
        <p:nvSpPr>
          <p:cNvPr id="12" name="TextBox 11"/>
          <p:cNvSpPr txBox="1"/>
          <p:nvPr/>
        </p:nvSpPr>
        <p:spPr>
          <a:xfrm>
            <a:off x="3563888" y="3212976"/>
            <a:ext cx="2016224" cy="707886"/>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Кокошники-</a:t>
            </a:r>
            <a:r>
              <a:rPr lang="ru-RU"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кокошникъёс</a:t>
            </a:r>
            <a:endParaRPr lang="ru-RU"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endParaRPr>
          </a:p>
        </p:txBody>
      </p:sp>
      <p:sp>
        <p:nvSpPr>
          <p:cNvPr id="13" name="TextBox 12"/>
          <p:cNvSpPr txBox="1"/>
          <p:nvPr/>
        </p:nvSpPr>
        <p:spPr>
          <a:xfrm>
            <a:off x="6084168" y="3140968"/>
            <a:ext cx="2016224" cy="707886"/>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Фартук-азькышет</a:t>
            </a:r>
            <a:endParaRPr lang="ru-RU"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endParaRPr>
          </a:p>
        </p:txBody>
      </p:sp>
      <p:sp>
        <p:nvSpPr>
          <p:cNvPr id="14" name="TextBox 13"/>
          <p:cNvSpPr txBox="1"/>
          <p:nvPr/>
        </p:nvSpPr>
        <p:spPr>
          <a:xfrm>
            <a:off x="899592" y="5517232"/>
            <a:ext cx="3456384" cy="707886"/>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Шапка,варежки,носки-изьы</a:t>
            </a:r>
            <a:r>
              <a:rPr lang="ru-RU"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 </a:t>
            </a:r>
            <a:r>
              <a:rPr lang="ru-RU"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пӧзьёс, носкиос</a:t>
            </a:r>
            <a:endParaRPr lang="ru-RU"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endParaRPr>
          </a:p>
        </p:txBody>
      </p:sp>
      <p:sp>
        <p:nvSpPr>
          <p:cNvPr id="15" name="TextBox 14"/>
          <p:cNvSpPr txBox="1"/>
          <p:nvPr/>
        </p:nvSpPr>
        <p:spPr>
          <a:xfrm>
            <a:off x="5508104" y="5517232"/>
            <a:ext cx="2016224" cy="707886"/>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Рубашка-дэрем</a:t>
            </a:r>
            <a:endParaRPr lang="ru-RU"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Рисунок 9" descr="https://avatanplus.com/files/resources/mid/5b6575f2372951650454ba32.png"/>
          <p:cNvPicPr/>
          <p:nvPr/>
        </p:nvPicPr>
        <p:blipFill>
          <a:blip r:embed="rId2" cstate="print"/>
          <a:srcRect/>
          <a:stretch>
            <a:fillRect/>
          </a:stretch>
        </p:blipFill>
        <p:spPr bwMode="auto">
          <a:xfrm rot="16200000">
            <a:off x="1143000" y="-1143000"/>
            <a:ext cx="6858000" cy="9144000"/>
          </a:xfrm>
          <a:prstGeom prst="rect">
            <a:avLst/>
          </a:prstGeom>
          <a:noFill/>
          <a:ln w="9525">
            <a:noFill/>
            <a:miter lim="800000"/>
            <a:headEnd/>
            <a:tailEnd/>
          </a:ln>
        </p:spPr>
      </p:pic>
      <p:sp>
        <p:nvSpPr>
          <p:cNvPr id="11" name="Прямоугольник 10"/>
          <p:cNvSpPr/>
          <p:nvPr/>
        </p:nvSpPr>
        <p:spPr>
          <a:xfrm>
            <a:off x="611560" y="620688"/>
            <a:ext cx="7920880" cy="5616624"/>
          </a:xfrm>
          <a:prstGeom prst="rect">
            <a:avLst/>
          </a:prstGeom>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ru-RU"/>
          </a:p>
        </p:txBody>
      </p:sp>
      <p:sp>
        <p:nvSpPr>
          <p:cNvPr id="2" name="Заголовок 1"/>
          <p:cNvSpPr>
            <a:spLocks noGrp="1"/>
          </p:cNvSpPr>
          <p:nvPr>
            <p:ph type="title"/>
          </p:nvPr>
        </p:nvSpPr>
        <p:spPr/>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ru-RU"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Приглашаем к столу национальной кухни</a:t>
            </a:r>
            <a:endParaRPr lang="ru-RU"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endParaRPr>
          </a:p>
        </p:txBody>
      </p:sp>
      <p:pic>
        <p:nvPicPr>
          <p:cNvPr id="4" name="Picture 2" descr="https://pp.userapi.com/c845520/v845520232/194249/wJvSDj7vEWw.jpg"/>
          <p:cNvPicPr>
            <a:picLocks noChangeAspect="1" noChangeArrowheads="1"/>
          </p:cNvPicPr>
          <p:nvPr/>
        </p:nvPicPr>
        <p:blipFill>
          <a:blip r:embed="rId3" cstate="print"/>
          <a:srcRect t="8296"/>
          <a:stretch>
            <a:fillRect/>
          </a:stretch>
        </p:blipFill>
        <p:spPr bwMode="auto">
          <a:xfrm rot="16200000">
            <a:off x="1044095" y="1196266"/>
            <a:ext cx="1944215" cy="23772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2" descr="https://pp.userapi.com/c844721/v844721232/19740d/J3UUOFzKiZg.jpg"/>
          <p:cNvPicPr>
            <a:picLocks noChangeAspect="1" noChangeArrowheads="1"/>
          </p:cNvPicPr>
          <p:nvPr/>
        </p:nvPicPr>
        <p:blipFill>
          <a:blip r:embed="rId4" cstate="print"/>
          <a:srcRect t="8146"/>
          <a:stretch>
            <a:fillRect/>
          </a:stretch>
        </p:blipFill>
        <p:spPr bwMode="auto">
          <a:xfrm rot="16200000">
            <a:off x="3606766" y="1081868"/>
            <a:ext cx="2304256" cy="28220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2" descr="https://pp.userapi.com/c848624/v848624232/119b9a/TW--__MMnUI.jpg"/>
          <p:cNvPicPr>
            <a:picLocks noChangeAspect="1" noChangeArrowheads="1"/>
          </p:cNvPicPr>
          <p:nvPr/>
        </p:nvPicPr>
        <p:blipFill>
          <a:blip r:embed="rId5" cstate="print"/>
          <a:srcRect t="12247"/>
          <a:stretch>
            <a:fillRect/>
          </a:stretch>
        </p:blipFill>
        <p:spPr bwMode="auto">
          <a:xfrm rot="16200000">
            <a:off x="6453248" y="1115708"/>
            <a:ext cx="1800198" cy="21063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2" descr="https://pp.userapi.com/c849524/v849524232/119892/acUWUh7G_78.jpg"/>
          <p:cNvPicPr>
            <a:picLocks noChangeAspect="1" noChangeArrowheads="1"/>
          </p:cNvPicPr>
          <p:nvPr/>
        </p:nvPicPr>
        <p:blipFill>
          <a:blip r:embed="rId6" cstate="print"/>
          <a:srcRect t="13919"/>
          <a:stretch>
            <a:fillRect/>
          </a:stretch>
        </p:blipFill>
        <p:spPr bwMode="auto">
          <a:xfrm rot="16200000">
            <a:off x="1429180" y="3484748"/>
            <a:ext cx="2294988" cy="26340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2" descr="https://pp.userapi.com/c850428/v850428387/a7e50/SdbPfXc2ATE.jpg"/>
          <p:cNvPicPr>
            <a:picLocks noChangeAspect="1" noChangeArrowheads="1"/>
          </p:cNvPicPr>
          <p:nvPr/>
        </p:nvPicPr>
        <p:blipFill>
          <a:blip r:embed="rId7" cstate="print"/>
          <a:srcRect t="6122"/>
          <a:stretch>
            <a:fillRect/>
          </a:stretch>
        </p:blipFill>
        <p:spPr bwMode="auto">
          <a:xfrm rot="16200000">
            <a:off x="5444852" y="3420244"/>
            <a:ext cx="2358264" cy="29518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611560" y="620688"/>
            <a:ext cx="7776864" cy="5616624"/>
          </a:xfrm>
          <a:prstGeom prst="rect">
            <a:avLst/>
          </a:prstGeom>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ru-RU"/>
          </a:p>
        </p:txBody>
      </p:sp>
      <p:pic>
        <p:nvPicPr>
          <p:cNvPr id="6" name="Рисунок 5" descr="https://avatanplus.com/files/resources/mid/5b6575f2372951650454ba32.png"/>
          <p:cNvPicPr/>
          <p:nvPr/>
        </p:nvPicPr>
        <p:blipFill>
          <a:blip r:embed="rId2" cstate="print"/>
          <a:srcRect/>
          <a:stretch>
            <a:fillRect/>
          </a:stretch>
        </p:blipFill>
        <p:spPr bwMode="auto">
          <a:xfrm rot="16200000">
            <a:off x="1143000" y="-1143000"/>
            <a:ext cx="6858000" cy="9144000"/>
          </a:xfrm>
          <a:prstGeom prst="rect">
            <a:avLst/>
          </a:prstGeom>
          <a:noFill/>
          <a:ln w="9525">
            <a:noFill/>
            <a:miter lim="800000"/>
            <a:headEnd/>
            <a:tailEnd/>
          </a:ln>
        </p:spPr>
      </p:pic>
      <p:pic>
        <p:nvPicPr>
          <p:cNvPr id="2" name="Рисунок 1" descr="https://sun9-23.userapi.com/c858236/v858236471/cec7e/iIFeFs1zzXc.jpg">
            <a:hlinkClick r:id="rId3"/>
          </p:cNvPr>
          <p:cNvPicPr/>
          <p:nvPr/>
        </p:nvPicPr>
        <p:blipFill>
          <a:blip r:embed="rId4" cstate="print"/>
          <a:srcRect/>
          <a:stretch>
            <a:fillRect/>
          </a:stretch>
        </p:blipFill>
        <p:spPr bwMode="auto">
          <a:xfrm>
            <a:off x="899592" y="1196752"/>
            <a:ext cx="2160240" cy="1656184"/>
          </a:xfrm>
          <a:prstGeom prst="rect">
            <a:avLst/>
          </a:prstGeom>
          <a:noFill/>
          <a:ln w="9525">
            <a:noFill/>
            <a:miter lim="800000"/>
            <a:headEnd/>
            <a:tailEnd/>
          </a:ln>
        </p:spPr>
      </p:pic>
      <p:pic>
        <p:nvPicPr>
          <p:cNvPr id="3" name="Рисунок 2" descr="https://sun9-39.userapi.com/c853428/v853428471/141a3d/kDgM5ZHnq_A.jpg">
            <a:hlinkClick r:id="rId5"/>
          </p:cNvPr>
          <p:cNvPicPr/>
          <p:nvPr/>
        </p:nvPicPr>
        <p:blipFill>
          <a:blip r:embed="rId6" cstate="print"/>
          <a:srcRect/>
          <a:stretch>
            <a:fillRect/>
          </a:stretch>
        </p:blipFill>
        <p:spPr bwMode="auto">
          <a:xfrm>
            <a:off x="6500826" y="1214422"/>
            <a:ext cx="1714512" cy="2428892"/>
          </a:xfrm>
          <a:prstGeom prst="rect">
            <a:avLst/>
          </a:prstGeom>
          <a:ln>
            <a:noFill/>
          </a:ln>
          <a:effectLst>
            <a:softEdge rad="112500"/>
          </a:effectLst>
        </p:spPr>
      </p:pic>
      <p:pic>
        <p:nvPicPr>
          <p:cNvPr id="4" name="Рисунок 3" descr="https://sun9-32.userapi.com/c855620/v855620471/141ce3/n_rZnXadiJk.jpg">
            <a:hlinkClick r:id="rId7"/>
          </p:cNvPr>
          <p:cNvPicPr/>
          <p:nvPr/>
        </p:nvPicPr>
        <p:blipFill>
          <a:blip r:embed="rId8" cstate="print"/>
          <a:srcRect l="9061" t="27670"/>
          <a:stretch>
            <a:fillRect/>
          </a:stretch>
        </p:blipFill>
        <p:spPr bwMode="auto">
          <a:xfrm>
            <a:off x="3275856" y="1124744"/>
            <a:ext cx="1909175" cy="2069535"/>
          </a:xfrm>
          <a:prstGeom prst="rect">
            <a:avLst/>
          </a:prstGeom>
          <a:ln>
            <a:noFill/>
          </a:ln>
          <a:effectLst>
            <a:softEdge rad="112500"/>
          </a:effectLst>
        </p:spPr>
      </p:pic>
      <p:pic>
        <p:nvPicPr>
          <p:cNvPr id="5" name="Рисунок 4" descr="https://sun9-32.userapi.com/c856020/v856020471/14a80a/rU5h4ZH7W0k.jpg">
            <a:hlinkClick r:id="rId9"/>
          </p:cNvPr>
          <p:cNvPicPr/>
          <p:nvPr/>
        </p:nvPicPr>
        <p:blipFill>
          <a:blip r:embed="rId10" cstate="print"/>
          <a:srcRect l="33628" t="26991"/>
          <a:stretch>
            <a:fillRect/>
          </a:stretch>
        </p:blipFill>
        <p:spPr bwMode="auto">
          <a:xfrm>
            <a:off x="5148064" y="1268760"/>
            <a:ext cx="1296144" cy="2088232"/>
          </a:xfrm>
          <a:prstGeom prst="rect">
            <a:avLst/>
          </a:prstGeom>
          <a:ln>
            <a:noFill/>
          </a:ln>
          <a:effectLst>
            <a:softEdge rad="112500"/>
          </a:effectLst>
        </p:spPr>
      </p:pic>
      <p:pic>
        <p:nvPicPr>
          <p:cNvPr id="26626" name="Picture 2" descr="G:\Учебный год 2019-2020\ОСЕНЬ\национальность\Фото национальность\DSCN2494.JPG"/>
          <p:cNvPicPr>
            <a:picLocks noChangeAspect="1" noChangeArrowheads="1"/>
          </p:cNvPicPr>
          <p:nvPr/>
        </p:nvPicPr>
        <p:blipFill>
          <a:blip r:embed="rId11" cstate="print">
            <a:lum bright="10000" contrast="20000"/>
          </a:blip>
          <a:srcRect l="7865" r="5623"/>
          <a:stretch>
            <a:fillRect/>
          </a:stretch>
        </p:blipFill>
        <p:spPr bwMode="auto">
          <a:xfrm>
            <a:off x="3059832" y="3501008"/>
            <a:ext cx="2736304" cy="2372447"/>
          </a:xfrm>
          <a:prstGeom prst="rect">
            <a:avLst/>
          </a:prstGeom>
          <a:ln>
            <a:noFill/>
          </a:ln>
          <a:effectLst>
            <a:softEdge rad="112500"/>
          </a:effectLst>
        </p:spPr>
      </p:pic>
      <p:pic>
        <p:nvPicPr>
          <p:cNvPr id="9" name="Рисунок 8"/>
          <p:cNvPicPr>
            <a:picLocks noChangeAspect="1"/>
          </p:cNvPicPr>
          <p:nvPr/>
        </p:nvPicPr>
        <p:blipFill>
          <a:blip r:embed="rId12" cstate="print">
            <a:extLst>
              <a:ext uri="{28A0092B-C50C-407E-A947-70E740481C1C}">
                <a14:useLocalDpi xmlns:a14="http://schemas.microsoft.com/office/drawing/2010/main" xmlns="" val="0"/>
              </a:ext>
            </a:extLst>
          </a:blip>
          <a:srcRect r="5269"/>
          <a:stretch>
            <a:fillRect/>
          </a:stretch>
        </p:blipFill>
        <p:spPr>
          <a:xfrm>
            <a:off x="683568" y="2852936"/>
            <a:ext cx="2357178" cy="1844824"/>
          </a:xfrm>
          <a:prstGeom prst="rect">
            <a:avLst/>
          </a:prstGeom>
          <a:ln>
            <a:noFill/>
          </a:ln>
          <a:effectLst>
            <a:softEdge rad="112500"/>
          </a:effectLst>
        </p:spPr>
      </p:pic>
      <p:pic>
        <p:nvPicPr>
          <p:cNvPr id="10" name="Рисунок 9"/>
          <p:cNvPicPr>
            <a:picLocks noChangeAspect="1"/>
          </p:cNvPicPr>
          <p:nvPr/>
        </p:nvPicPr>
        <p:blipFill>
          <a:blip r:embed="rId13" cstate="print">
            <a:extLst>
              <a:ext uri="{28A0092B-C50C-407E-A947-70E740481C1C}">
                <a14:useLocalDpi xmlns:a14="http://schemas.microsoft.com/office/drawing/2010/main" xmlns="" val="0"/>
              </a:ext>
            </a:extLst>
          </a:blip>
          <a:srcRect r="13502"/>
          <a:stretch>
            <a:fillRect/>
          </a:stretch>
        </p:blipFill>
        <p:spPr>
          <a:xfrm>
            <a:off x="755576" y="4653136"/>
            <a:ext cx="2325335" cy="1512168"/>
          </a:xfrm>
          <a:prstGeom prst="rect">
            <a:avLst/>
          </a:prstGeom>
          <a:ln>
            <a:noFill/>
          </a:ln>
          <a:effectLst>
            <a:softEdge rad="112500"/>
          </a:effectLst>
        </p:spPr>
      </p:pic>
      <p:pic>
        <p:nvPicPr>
          <p:cNvPr id="11" name="Рисунок 10"/>
          <p:cNvPicPr>
            <a:picLocks noChangeAspect="1"/>
          </p:cNvPicPr>
          <p:nvPr/>
        </p:nvPicPr>
        <p:blipFill>
          <a:blip r:embed="rId14" cstate="print">
            <a:extLst>
              <a:ext uri="{28A0092B-C50C-407E-A947-70E740481C1C}">
                <a14:useLocalDpi xmlns:a14="http://schemas.microsoft.com/office/drawing/2010/main" xmlns="" val="0"/>
              </a:ext>
            </a:extLst>
          </a:blip>
          <a:stretch>
            <a:fillRect/>
          </a:stretch>
        </p:blipFill>
        <p:spPr>
          <a:xfrm>
            <a:off x="5868144" y="4293096"/>
            <a:ext cx="2304256" cy="1728193"/>
          </a:xfrm>
          <a:prstGeom prst="rect">
            <a:avLst/>
          </a:prstGeom>
          <a:ln>
            <a:noFill/>
          </a:ln>
          <a:effectLst>
            <a:outerShdw blurRad="292100" dist="139700" dir="2700000" algn="tl" rotWithShape="0">
              <a:srgbClr val="333333">
                <a:alpha val="65000"/>
              </a:srgbClr>
            </a:outerShdw>
          </a:effectLst>
        </p:spPr>
      </p:pic>
      <p:sp>
        <p:nvSpPr>
          <p:cNvPr id="12" name="Прямоугольник 11"/>
          <p:cNvSpPr/>
          <p:nvPr/>
        </p:nvSpPr>
        <p:spPr>
          <a:xfrm>
            <a:off x="2411760" y="692696"/>
            <a:ext cx="4046488" cy="369332"/>
          </a:xfrm>
          <a:prstGeom prst="rect">
            <a:avLst/>
          </a:prstGeom>
        </p:spPr>
        <p:txBody>
          <a:bodyPr wrap="square">
            <a:spAutoFit/>
          </a:bodyPr>
          <a:lstStyle/>
          <a:p>
            <a:r>
              <a:rPr lang="ru-RU"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«МЫ ВМЕСТЕ ДЕЛАЕМ ПРАЗДНИК»</a:t>
            </a:r>
            <a:endParaRPr lang="ru-RU"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p:cNvSpPr/>
          <p:nvPr/>
        </p:nvSpPr>
        <p:spPr>
          <a:xfrm>
            <a:off x="611560" y="620688"/>
            <a:ext cx="7920880" cy="5616624"/>
          </a:xfrm>
          <a:prstGeom prst="rect">
            <a:avLst/>
          </a:prstGeom>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ru-RU"/>
          </a:p>
        </p:txBody>
      </p:sp>
      <p:pic>
        <p:nvPicPr>
          <p:cNvPr id="5" name="Picture 2" descr="https://avatars.mds.yandex.net/get-pdb/402538/78d01fdf-cd14-4ab8-862f-d4ab8b1b966c/s1200"/>
          <p:cNvPicPr>
            <a:picLocks noChangeAspect="1" noChangeArrowheads="1"/>
          </p:cNvPicPr>
          <p:nvPr/>
        </p:nvPicPr>
        <p:blipFill>
          <a:blip r:embed="rId2" cstate="print"/>
          <a:srcRect/>
          <a:stretch>
            <a:fillRect/>
          </a:stretch>
        </p:blipFill>
        <p:spPr bwMode="auto">
          <a:xfrm rot="16200000">
            <a:off x="1142999" y="-1143001"/>
            <a:ext cx="6858001" cy="9144000"/>
          </a:xfrm>
          <a:prstGeom prst="rect">
            <a:avLst/>
          </a:prstGeom>
          <a:noFill/>
        </p:spPr>
      </p:pic>
      <p:sp>
        <p:nvSpPr>
          <p:cNvPr id="8" name="Прямоугольник 7"/>
          <p:cNvSpPr/>
          <p:nvPr/>
        </p:nvSpPr>
        <p:spPr>
          <a:xfrm>
            <a:off x="642910" y="785794"/>
            <a:ext cx="8007257" cy="34163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СПАСИБО ЗА ВНИМАНИЕ!</a:t>
            </a:r>
          </a:p>
          <a:p>
            <a:pPr algn="ctr"/>
            <a:r>
              <a:rPr lang="ru-RU"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p>
          <a:p>
            <a:pPr algn="ctr"/>
            <a:r>
              <a:rPr lang="ru-RU" sz="5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тау</a:t>
            </a:r>
            <a:r>
              <a:rPr lang="ru-RU"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со </a:t>
            </a:r>
            <a:r>
              <a:rPr lang="ru-RU" sz="5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понна</a:t>
            </a:r>
            <a:r>
              <a:rPr lang="ru-RU"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ru-RU" sz="5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саклык</a:t>
            </a:r>
            <a:r>
              <a:rPr lang="ru-RU"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p>
          <a:p>
            <a:pPr algn="ctr"/>
            <a:endParaRPr lang="ru-RU"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1026" name="Picture 2" descr="http://s020.radikal.ru/i723/1608/46/b3a37916178b.png"/>
          <p:cNvPicPr>
            <a:picLocks noChangeAspect="1" noChangeArrowheads="1"/>
          </p:cNvPicPr>
          <p:nvPr/>
        </p:nvPicPr>
        <p:blipFill>
          <a:blip r:embed="rId3" cstate="print"/>
          <a:srcRect b="16543"/>
          <a:stretch>
            <a:fillRect/>
          </a:stretch>
        </p:blipFill>
        <p:spPr bwMode="auto">
          <a:xfrm rot="526745">
            <a:off x="72253" y="3354986"/>
            <a:ext cx="3741151" cy="310665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409</TotalTime>
  <Words>625</Words>
  <Application>Microsoft Office PowerPoint</Application>
  <PresentationFormat>Экран (4:3)</PresentationFormat>
  <Paragraphs>179</Paragraphs>
  <Slides>16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Приглашаем к столу национальной кухни</vt:lpstr>
      <vt:lpstr>Слайд 15</vt:lpstr>
      <vt:lpstr>Слайд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Admin</dc:creator>
  <cp:lastModifiedBy>Admin</cp:lastModifiedBy>
  <cp:revision>63</cp:revision>
  <dcterms:created xsi:type="dcterms:W3CDTF">2019-02-02T09:21:10Z</dcterms:created>
  <dcterms:modified xsi:type="dcterms:W3CDTF">2020-10-28T15:53:34Z</dcterms:modified>
</cp:coreProperties>
</file>