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70" r:id="rId5"/>
    <p:sldId id="271" r:id="rId6"/>
    <p:sldId id="272" r:id="rId7"/>
    <p:sldId id="273" r:id="rId8"/>
    <p:sldId id="274" r:id="rId9"/>
    <p:sldId id="260" r:id="rId10"/>
    <p:sldId id="275" r:id="rId11"/>
    <p:sldId id="276" r:id="rId12"/>
    <p:sldId id="277" r:id="rId13"/>
    <p:sldId id="282" r:id="rId14"/>
    <p:sldId id="283" r:id="rId15"/>
    <p:sldId id="278" r:id="rId16"/>
    <p:sldId id="284" r:id="rId17"/>
    <p:sldId id="279" r:id="rId18"/>
    <p:sldId id="280" r:id="rId19"/>
    <p:sldId id="264" r:id="rId20"/>
    <p:sldId id="265" r:id="rId21"/>
    <p:sldId id="261" r:id="rId22"/>
    <p:sldId id="285" r:id="rId23"/>
    <p:sldId id="286" r:id="rId24"/>
    <p:sldId id="267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ME" initials="H" lastIdx="0" clrIdx="0">
    <p:extLst>
      <p:ext uri="{19B8F6BF-5375-455C-9EA6-DF929625EA0E}">
        <p15:presenceInfo xmlns:p15="http://schemas.microsoft.com/office/powerpoint/2012/main" userId="HOM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F1176"/>
    <a:srgbClr val="CC00FF"/>
    <a:srgbClr val="CC0000"/>
    <a:srgbClr val="6600FF"/>
    <a:srgbClr val="009900"/>
    <a:srgbClr val="0B8F11"/>
    <a:srgbClr val="6F4168"/>
    <a:srgbClr val="119F18"/>
    <a:srgbClr val="CC99FF"/>
    <a:srgbClr val="A9B9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3" autoAdjust="0"/>
    <p:restoredTop sz="94660"/>
  </p:normalViewPr>
  <p:slideViewPr>
    <p:cSldViewPr snapToGrid="0">
      <p:cViewPr varScale="1">
        <p:scale>
          <a:sx n="52" d="100"/>
          <a:sy n="52" d="100"/>
        </p:scale>
        <p:origin x="52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6409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720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4692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181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325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683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87444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637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0144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418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88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4DF0E-62A1-42D9-9B55-D4CAB927B026}" type="datetimeFigureOut">
              <a:rPr lang="ru-RU" smtClean="0"/>
              <a:pPr/>
              <a:t>03.04.2021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46530-704D-46DE-85D8-2EF9E29DB29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41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23025" y="138462"/>
            <a:ext cx="10712821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Муниципальное бюджетное дошкольное</a:t>
            </a:r>
          </a:p>
          <a:p>
            <a:pPr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образовательное учреждение</a:t>
            </a:r>
          </a:p>
          <a:p>
            <a:pPr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детский сад № 25 общеразвивающего вида</a:t>
            </a:r>
          </a:p>
          <a:p>
            <a:pPr algn="ctr">
              <a:lnSpc>
                <a:spcPct val="80000"/>
              </a:lnSpc>
            </a:pPr>
            <a:r>
              <a:rPr lang="ru-RU" alt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МО город Новороссийск</a:t>
            </a:r>
          </a:p>
          <a:p>
            <a:endParaRPr lang="ru-RU" sz="3200" b="1" i="1" dirty="0">
              <a:solidFill>
                <a:srgbClr val="FF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89415" y="2546813"/>
            <a:ext cx="9946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>
                <a:solidFill>
                  <a:srgbClr val="000099"/>
                </a:solidFill>
                <a:latin typeface="Monotype Corsiva" panose="03010101010201010101" pitchFamily="66" charset="0"/>
              </a:rPr>
              <a:t>Проектная деятельность в 1 младшей группе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52049" y="3573210"/>
            <a:ext cx="96547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Тема</a:t>
            </a:r>
            <a:r>
              <a:rPr lang="ru-RU" sz="4400" dirty="0">
                <a:solidFill>
                  <a:srgbClr val="00B050"/>
                </a:solidFill>
              </a:rPr>
              <a:t> </a:t>
            </a:r>
            <a:r>
              <a:rPr lang="ru-RU" sz="6600" b="1" i="1" dirty="0">
                <a:solidFill>
                  <a:srgbClr val="00B050"/>
                </a:solidFill>
                <a:latin typeface="Monotype Corsiva" panose="03010101010201010101" pitchFamily="66" charset="0"/>
              </a:rPr>
              <a:t>«</a:t>
            </a:r>
            <a:r>
              <a:rPr lang="ru-RU" sz="6600" b="1" i="1" dirty="0">
                <a:solidFill>
                  <a:srgbClr val="6F4168"/>
                </a:solidFill>
                <a:latin typeface="Monotype Corsiva" panose="03010101010201010101" pitchFamily="66" charset="0"/>
              </a:rPr>
              <a:t>Р</a:t>
            </a:r>
            <a:r>
              <a:rPr lang="ru-RU" sz="6600" b="1" i="1" dirty="0">
                <a:solidFill>
                  <a:srgbClr val="119F18"/>
                </a:solidFill>
                <a:latin typeface="Monotype Corsiva" panose="03010101010201010101" pitchFamily="66" charset="0"/>
              </a:rPr>
              <a:t>а</a:t>
            </a:r>
            <a:r>
              <a:rPr lang="ru-RU" sz="6600" b="1" i="1" dirty="0">
                <a:solidFill>
                  <a:srgbClr val="9F1176"/>
                </a:solidFill>
                <a:latin typeface="Monotype Corsiva" panose="03010101010201010101" pitchFamily="66" charset="0"/>
              </a:rPr>
              <a:t>з</a:t>
            </a:r>
            <a:r>
              <a:rPr lang="ru-RU" sz="6600" b="1" i="1" dirty="0">
                <a:solidFill>
                  <a:srgbClr val="CC00FF"/>
                </a:solidFill>
                <a:latin typeface="Monotype Corsiva" panose="03010101010201010101" pitchFamily="66" charset="0"/>
              </a:rPr>
              <a:t>н</a:t>
            </a:r>
            <a:r>
              <a:rPr lang="ru-RU" sz="66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о</a:t>
            </a:r>
            <a:r>
              <a:rPr lang="ru-RU" sz="6600" b="1" i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ц</a:t>
            </a:r>
            <a:r>
              <a:rPr lang="ru-RU" sz="66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в</a:t>
            </a:r>
            <a:r>
              <a:rPr lang="ru-RU" sz="6600" b="1" i="1" dirty="0">
                <a:solidFill>
                  <a:srgbClr val="00B0F0"/>
                </a:solidFill>
                <a:latin typeface="Monotype Corsiva" panose="03010101010201010101" pitchFamily="66" charset="0"/>
              </a:rPr>
              <a:t>е</a:t>
            </a:r>
            <a:r>
              <a:rPr lang="ru-RU" sz="6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тн</a:t>
            </a:r>
            <a:r>
              <a:rPr lang="ru-RU" sz="6600" b="1" i="1" dirty="0">
                <a:solidFill>
                  <a:srgbClr val="00B050"/>
                </a:solidFill>
                <a:latin typeface="Monotype Corsiva" panose="03010101010201010101" pitchFamily="66" charset="0"/>
              </a:rPr>
              <a:t>а</a:t>
            </a:r>
            <a:r>
              <a:rPr lang="ru-RU" sz="6600" b="1" i="1" dirty="0">
                <a:solidFill>
                  <a:srgbClr val="009900"/>
                </a:solidFill>
                <a:latin typeface="Monotype Corsiva" panose="03010101010201010101" pitchFamily="66" charset="0"/>
              </a:rPr>
              <a:t>я</a:t>
            </a:r>
            <a:r>
              <a:rPr lang="ru-RU" sz="6600" b="1" i="1" dirty="0">
                <a:solidFill>
                  <a:srgbClr val="00B050"/>
                </a:solidFill>
                <a:latin typeface="Monotype Corsiva" panose="03010101010201010101" pitchFamily="66" charset="0"/>
              </a:rPr>
              <a:t> </a:t>
            </a:r>
            <a:r>
              <a:rPr lang="ru-RU" sz="6600" b="1" i="1" dirty="0">
                <a:solidFill>
                  <a:srgbClr val="FFFF00"/>
                </a:solidFill>
                <a:latin typeface="Monotype Corsiva" panose="03010101010201010101" pitchFamily="66" charset="0"/>
              </a:rPr>
              <a:t>не</a:t>
            </a:r>
            <a:r>
              <a:rPr lang="ru-RU" sz="6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де</a:t>
            </a:r>
            <a:r>
              <a:rPr lang="ru-RU" sz="6600" b="1" i="1" dirty="0">
                <a:solidFill>
                  <a:srgbClr val="CC00FF"/>
                </a:solidFill>
                <a:latin typeface="Monotype Corsiva" panose="03010101010201010101" pitchFamily="66" charset="0"/>
              </a:rPr>
              <a:t>ля»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705589" y="5063590"/>
            <a:ext cx="36202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Воспитатели:</a:t>
            </a:r>
          </a:p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Карапетян М.С </a:t>
            </a:r>
          </a:p>
          <a:p>
            <a:r>
              <a:rPr lang="ru-RU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Петросян Д.А</a:t>
            </a:r>
            <a:endParaRPr lang="ru-RU" sz="3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06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93512" y="1164922"/>
            <a:ext cx="62504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>
              <a:solidFill>
                <a:srgbClr val="000099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881534" y="707885"/>
            <a:ext cx="85655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Танцевали </a:t>
            </a:r>
            <a:r>
              <a:rPr lang="ru-RU" sz="32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мы и пели, так устали, просто чудо! </a:t>
            </a:r>
            <a:endParaRPr lang="ru-RU" sz="3200" b="1" i="1" dirty="0" smtClean="0">
              <a:solidFill>
                <a:srgbClr val="6600FF"/>
              </a:solidFill>
              <a:latin typeface="Monotype Corsiva" panose="03010101010201010101" pitchFamily="66" charset="0"/>
            </a:endParaRPr>
          </a:p>
          <a:p>
            <a:r>
              <a:rPr lang="ru-RU" sz="32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Разноцветную </a:t>
            </a:r>
            <a:r>
              <a:rPr lang="ru-RU" sz="32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неделю мы устроим вам повсюду. </a:t>
            </a:r>
            <a:endParaRPr lang="ru-RU" sz="3200" b="1" i="1" dirty="0" smtClean="0">
              <a:solidFill>
                <a:srgbClr val="6600FF"/>
              </a:solidFill>
              <a:latin typeface="Monotype Corsiva" panose="03010101010201010101" pitchFamily="66" charset="0"/>
            </a:endParaRPr>
          </a:p>
          <a:p>
            <a:r>
              <a:rPr lang="ru-RU" sz="32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Что </a:t>
            </a:r>
            <a:r>
              <a:rPr lang="ru-RU" sz="32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же это за неделя? Вы не знаете? Расскажем! </a:t>
            </a:r>
            <a:endParaRPr lang="ru-RU" sz="3200" b="1" i="1" dirty="0" smtClean="0">
              <a:solidFill>
                <a:srgbClr val="6600FF"/>
              </a:solidFill>
              <a:latin typeface="Monotype Corsiva" panose="03010101010201010101" pitchFamily="66" charset="0"/>
            </a:endParaRPr>
          </a:p>
          <a:p>
            <a:r>
              <a:rPr lang="ru-RU" sz="32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Это </a:t>
            </a:r>
            <a:r>
              <a:rPr lang="ru-RU" sz="32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дело — не безделье. Все цвета мы вам покажем!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87674" y="-52859"/>
            <a:ext cx="76621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6F41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</a:t>
            </a:r>
            <a:r>
              <a:rPr lang="ru-RU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i="1" dirty="0">
                <a:solidFill>
                  <a:srgbClr val="6F416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0391" y="2769988"/>
            <a:ext cx="1183121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Пожалуй, трудно отыскать человека, который не любил бы праздники. Особенно, если человек этот — ребенок!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Он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нетерпением и радостным предвкушением ждет Новый год, и с особым сопением готовит подарок для мамочки к 8 марта!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Но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самом деле, есть множество поводов для веселья, которые не требуют никакой подготовки. Уверяем вас, что праздник можно устраивать хоть каждый день!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если этот праздник длится целую неделю-это просто мечта!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В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апреле в 1 младшей группе нашего детского сада, с целью психологической разгрузки и снятия эмоционального напряжения, прошла «Разноцветная Неделя».</a:t>
            </a:r>
          </a:p>
        </p:txBody>
      </p:sp>
    </p:spTree>
    <p:extLst>
      <p:ext uri="{BB962C8B-B14F-4D97-AF65-F5344CB8AC3E}">
        <p14:creationId xmlns:p14="http://schemas.microsoft.com/office/powerpoint/2010/main" val="1764723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006248" y="576197"/>
            <a:ext cx="6137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56520" y="576197"/>
            <a:ext cx="9865569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CC00FF"/>
                </a:solidFill>
                <a:latin typeface="Monotype Corsiva" panose="03010101010201010101" pitchFamily="66" charset="0"/>
              </a:rPr>
              <a:t>Идея проекта: </a:t>
            </a:r>
            <a:r>
              <a:rPr lang="ru-RU" sz="36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Совместная деятельность детей, родителей, воспитателей по сохранению и укреплению физического и психического здоровья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5739" y="2845165"/>
            <a:ext cx="1022635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CC00FF"/>
                </a:solidFill>
                <a:latin typeface="Monotype Corsiva" panose="03010101010201010101" pitchFamily="66" charset="0"/>
              </a:rPr>
              <a:t>Тип проекта: </a:t>
            </a:r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По доминирующей в проекте деятельности: творческий. По содержанию: обучающий. По числу участников проекта: групповой (все желающие). По времени проведения: краткосрочный (1 неделя).</a:t>
            </a:r>
          </a:p>
        </p:txBody>
      </p:sp>
    </p:spTree>
    <p:extLst>
      <p:ext uri="{BB962C8B-B14F-4D97-AF65-F5344CB8AC3E}">
        <p14:creationId xmlns:p14="http://schemas.microsoft.com/office/powerpoint/2010/main" val="19809969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79106" y="243512"/>
            <a:ext cx="1063378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Актуальность темы: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Анализ требований ФГОС показывает необходимость строить образовательный процесс на основе комплексно-тематического принципа приближенного к так называемому «событийному» принципу, что позволит сделать жизнь детей в детском саду более интересной, а образовательный процесс – мотивированным. Ребенок, как известно, способен усваивать образовательную программу, составленную для него взрослыми, только в том случае, если она станет его собственной программой, то есть, если она станет для него интересной и значимой.</a:t>
            </a:r>
          </a:p>
        </p:txBody>
      </p:sp>
    </p:spTree>
    <p:extLst>
      <p:ext uri="{BB962C8B-B14F-4D97-AF65-F5344CB8AC3E}">
        <p14:creationId xmlns:p14="http://schemas.microsoft.com/office/powerpoint/2010/main" val="828757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9209" y="0"/>
            <a:ext cx="11346024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accent6">
                    <a:lumMod val="50000"/>
                  </a:schemeClr>
                </a:solidFill>
                <a:latin typeface="Monotype Corsiva" panose="03010101010201010101" pitchFamily="66" charset="0"/>
              </a:rPr>
              <a:t>Цель проекта: </a:t>
            </a:r>
            <a:endParaRPr lang="ru-RU" sz="4000" dirty="0"/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Создание </a:t>
            </a:r>
            <a:r>
              <a:rPr lang="ru-RU" sz="4000" b="1" i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оптимальных условий, благоприятного эмоционального микроклимата для творческого, интеллектуального процесса, в котором дошкольники получат возможность раскрытия и развития творческого личностного потенциала, совершенствования сознания и эмоционального насыщения в процессе детско-взрослого взаимодействия; </a:t>
            </a:r>
            <a:endParaRPr lang="ru-RU" sz="4000" b="1" i="1" dirty="0" smtClean="0">
              <a:solidFill>
                <a:schemeClr val="accent4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pPr marL="571500" indent="-571500">
              <a:buFont typeface="Wingdings" panose="05000000000000000000" pitchFamily="2" charset="2"/>
              <a:buChar char="v"/>
            </a:pP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Закрепление </a:t>
            </a:r>
            <a:r>
              <a:rPr lang="ru-RU" sz="4000" b="1" i="1" dirty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всех цветов и умение находить предметы заданного цвета вокруг 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себя.</a:t>
            </a:r>
            <a:endParaRPr lang="ru-RU" sz="4000" b="1" i="1" dirty="0">
              <a:solidFill>
                <a:schemeClr val="accent4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614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69640" y="335845"/>
            <a:ext cx="11252719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Задачи проекта: </a:t>
            </a:r>
            <a:endParaRPr lang="ru-RU" sz="4800" b="1" i="1" dirty="0" smtClean="0">
              <a:solidFill>
                <a:srgbClr val="6600FF"/>
              </a:solidFill>
              <a:latin typeface="Monotype Corsiva" panose="03010101010201010101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Закрепить знание цветового спектра у детей</a:t>
            </a: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Учить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различать цвета, сопоставлять их с предметами</a:t>
            </a: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Учить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детей различать теплые и холодные цвета; </a:t>
            </a:r>
            <a:endParaRPr lang="ru-RU" sz="36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Упражнять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в умении рассказывать о цвете; </a:t>
            </a:r>
            <a:endParaRPr lang="ru-RU" sz="3600" b="1" dirty="0" smtClean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Научить группировать предметы по цвету и отдельным цветовым деталям</a:t>
            </a: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 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Развивать цветовое восприятие, внимание, </a:t>
            </a: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наблюдательность;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36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Содействовать </a:t>
            </a:r>
            <a:r>
              <a:rPr lang="ru-RU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развитию творческого, интеллектуального, чувственного и эмоционального потенциала каждого ребенка</a:t>
            </a:r>
            <a:r>
              <a:rPr lang="ru-RU" sz="3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99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1060" y="-79653"/>
            <a:ext cx="12020939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9F1176"/>
                </a:solidFill>
                <a:latin typeface="Monotype Corsiva" panose="03010101010201010101" pitchFamily="66" charset="0"/>
              </a:rPr>
              <a:t>Этапы реализации проекта</a:t>
            </a:r>
            <a:r>
              <a:rPr lang="ru-RU" sz="5400" dirty="0"/>
              <a:t>: </a:t>
            </a:r>
            <a:endParaRPr lang="ru-RU" sz="5400" dirty="0" smtClean="0"/>
          </a:p>
          <a:p>
            <a:pPr marL="857250" indent="-857250">
              <a:buFont typeface="+mj-lt"/>
              <a:buAutoNum type="romanUcPeriod"/>
            </a:pPr>
            <a: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этап </a:t>
            </a:r>
            <a:r>
              <a:rPr lang="ru-RU" sz="36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– подготовительный: Определение темы проекта. Формулировка цели и определение задач. Подбор материалов по теме проекта. Составление плана основного этапа проекта</a:t>
            </a:r>
            <a: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.</a:t>
            </a:r>
          </a:p>
          <a:p>
            <a:pPr marL="857250" indent="-857250">
              <a:buFont typeface="+mj-lt"/>
              <a:buAutoNum type="romanUcPeriod"/>
            </a:pPr>
            <a: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 этап </a:t>
            </a:r>
            <a:r>
              <a:rPr lang="ru-RU" sz="36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– основной (практический): Внедрение в </a:t>
            </a:r>
            <a:r>
              <a:rPr lang="ru-RU" sz="3600" b="1" dirty="0" err="1">
                <a:solidFill>
                  <a:srgbClr val="CC0000"/>
                </a:solidFill>
                <a:latin typeface="Monotype Corsiva" panose="03010101010201010101" pitchFamily="66" charset="0"/>
              </a:rPr>
              <a:t>воспитательно</a:t>
            </a:r>
            <a:r>
              <a:rPr lang="ru-RU" sz="36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-образовательный процесс эффективных методов и приёмов по формированию у дошкольников цветового восприятия (красный, желтый, зеленый, синий</a:t>
            </a:r>
            <a: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)</a:t>
            </a:r>
            <a:b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</a:br>
            <a:endParaRPr lang="ru-RU" sz="3600" b="1" dirty="0" smtClean="0">
              <a:solidFill>
                <a:srgbClr val="CC0000"/>
              </a:solidFill>
              <a:latin typeface="Monotype Corsiva" panose="03010101010201010101" pitchFamily="66" charset="0"/>
            </a:endParaRPr>
          </a:p>
          <a:p>
            <a:pPr marL="857250" indent="-857250">
              <a:buFont typeface="+mj-lt"/>
              <a:buAutoNum type="romanUcPeriod"/>
            </a:pPr>
            <a:r>
              <a:rPr lang="ru-RU" sz="3600" b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этап </a:t>
            </a:r>
            <a:r>
              <a:rPr lang="ru-RU" sz="36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– заключительный: Физкультурное развлечение "Спортивная радуга". Создание видеофильма о ходе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398220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60310" y="243512"/>
            <a:ext cx="1127138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119F18"/>
                </a:solidFill>
                <a:latin typeface="Monotype Corsiva" panose="03010101010201010101" pitchFamily="66" charset="0"/>
              </a:rPr>
              <a:t>Для реализации </a:t>
            </a:r>
            <a:r>
              <a:rPr lang="ru-RU" sz="4400" b="1" dirty="0" smtClean="0">
                <a:solidFill>
                  <a:srgbClr val="0B8F11"/>
                </a:solidFill>
                <a:latin typeface="Monotype Corsiva" panose="03010101010201010101" pitchFamily="66" charset="0"/>
              </a:rPr>
              <a:t>проекта</a:t>
            </a:r>
            <a:r>
              <a:rPr lang="ru-RU" sz="4400" b="1" i="1" dirty="0">
                <a:solidFill>
                  <a:srgbClr val="0B8F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4400" b="1" dirty="0" smtClean="0">
              <a:solidFill>
                <a:srgbClr val="0B8F11"/>
              </a:solidFill>
              <a:latin typeface="Monotype Corsiva" panose="03010101010201010101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был объявлен ДНЁМ ОПРЕДЕЛЁННОГО ЦВЕТА: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понедельник –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вторник -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ОРАНЖЕВЫЙ + ЖЁЛТЫЙ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среда - ЗЕЛЁНЫЙ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четверг -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 + СИНИЙ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пятница 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ФИОЛЕТОВЫЙ (или РАЗНОЦВЕТНЫЙ)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Заключительным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этапом стало физкультурное развлечение для детей "Спортивная радуга"! </a:t>
            </a:r>
            <a:endParaRPr lang="ru-RU" sz="2800" b="1" i="1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проекта родителям было предложено (конечно же, </a:t>
            </a:r>
            <a:r>
              <a:rPr lang="ru-RU" sz="28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по-возможности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желанию) одевать детей в соответствующие данному дню цвета (это мог быть как полностью комплект, так и просто какой-то элемент) и давать с собой игрушку или любой предмет определённого цвета.</a:t>
            </a:r>
          </a:p>
        </p:txBody>
      </p:sp>
    </p:spTree>
    <p:extLst>
      <p:ext uri="{BB962C8B-B14F-4D97-AF65-F5344CB8AC3E}">
        <p14:creationId xmlns:p14="http://schemas.microsoft.com/office/powerpoint/2010/main" val="406510626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56" y="4470872"/>
            <a:ext cx="2284188" cy="228418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-50104"/>
            <a:ext cx="1194940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Понедельник – «Путешествие в Красное королевство</a:t>
            </a:r>
            <a:r>
              <a:rPr lang="ru-RU" sz="44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»</a:t>
            </a:r>
          </a:p>
          <a:p>
            <a:pPr algn="r"/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Красное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яблоко на зелёной ветке</a:t>
            </a:r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r"/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смородина яблони соседка, </a:t>
            </a:r>
            <a:endParaRPr lang="ru-RU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Красная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рябина, красная малина! </a:t>
            </a:r>
            <a:endParaRPr lang="ru-RU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Всё 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свете красное –самое прекрасное! </a:t>
            </a:r>
            <a:endParaRPr lang="ru-RU" sz="32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Янушкевич</a:t>
            </a:r>
            <a:endParaRPr lang="ru-RU" sz="32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8024" y="3471229"/>
            <a:ext cx="10835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200" b="1" i="1" dirty="0"/>
              <a:t>Дидактические игры: «Давайте познакомимся – Я Красный», «Цветные предметы», "Найди и назови все красное". </a:t>
            </a:r>
            <a:endParaRPr lang="ru-RU" sz="3200" b="1" i="1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200" b="1" i="1" dirty="0" smtClean="0"/>
              <a:t>Подвижные </a:t>
            </a:r>
            <a:r>
              <a:rPr lang="ru-RU" sz="3200" b="1" i="1" dirty="0"/>
              <a:t>игры: «Красная ленточка». </a:t>
            </a:r>
            <a:endParaRPr lang="ru-RU" sz="3200" b="1" i="1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200" b="1" i="1" dirty="0" smtClean="0"/>
              <a:t>Упражнения </a:t>
            </a:r>
            <a:r>
              <a:rPr lang="ru-RU" sz="3200" b="1" i="1" dirty="0"/>
              <a:t>на дыхание: «Красный шарик». </a:t>
            </a:r>
            <a:endParaRPr lang="ru-RU" sz="3200" b="1" i="1" dirty="0" smtClean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3200" b="1" i="1" dirty="0" smtClean="0"/>
              <a:t>Беседа </a:t>
            </a:r>
            <a:r>
              <a:rPr lang="ru-RU" sz="3200" b="1" i="1" dirty="0"/>
              <a:t>« Что бывает красным?» </a:t>
            </a:r>
          </a:p>
        </p:txBody>
      </p:sp>
    </p:spTree>
    <p:extLst>
      <p:ext uri="{BB962C8B-B14F-4D97-AF65-F5344CB8AC3E}">
        <p14:creationId xmlns:p14="http://schemas.microsoft.com/office/powerpoint/2010/main" val="3600721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90938" y="335902"/>
            <a:ext cx="1101012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b="1" i="1" dirty="0"/>
              <a:t>Решение проблемной ситуации: « Что будет, если не станет красного цвета?» </a:t>
            </a:r>
            <a:endParaRPr lang="ru-RU" sz="3600" b="1" i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b="1" i="1" dirty="0" smtClean="0"/>
              <a:t>Просмотр </a:t>
            </a:r>
            <a:r>
              <a:rPr lang="ru-RU" sz="3600" b="1" i="1" dirty="0"/>
              <a:t>мультфильма « Красная шапочка</a:t>
            </a:r>
            <a:r>
              <a:rPr lang="ru-RU" sz="3600" b="1" i="1" dirty="0" smtClean="0"/>
              <a:t>»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b="1" i="1" dirty="0" smtClean="0"/>
              <a:t> </a:t>
            </a:r>
            <a:r>
              <a:rPr lang="ru-RU" sz="3600" b="1" i="1" dirty="0"/>
              <a:t>Отгадывание «красных» загадок. </a:t>
            </a:r>
            <a:endParaRPr lang="ru-RU" sz="3600" b="1" i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600" b="1" i="1" dirty="0" smtClean="0"/>
              <a:t>Конструирование </a:t>
            </a:r>
            <a:r>
              <a:rPr lang="ru-RU" sz="3600" b="1" i="1" dirty="0"/>
              <a:t>«Красные башенки»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938" y="3403947"/>
            <a:ext cx="3657089" cy="292853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C00000"/>
            </a:solidFill>
            <a:miter lim="800000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708" y="4573812"/>
            <a:ext cx="2284188" cy="22841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059" y="3403947"/>
            <a:ext cx="2461520" cy="29620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261" y="3403947"/>
            <a:ext cx="3674616" cy="29620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77187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365" y="4385140"/>
            <a:ext cx="2284188" cy="228418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0832" y="277199"/>
            <a:ext cx="94472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/>
              <a:t>Упражнения на развитие мелкой моторики рук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0832" y="3632460"/>
            <a:ext cx="6078202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endParaRPr lang="en-US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endParaRPr lang="en-US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b="1" i="1" dirty="0" smtClean="0"/>
              <a:t>Рисование ладошками «Бабочка</a:t>
            </a:r>
            <a:r>
              <a:rPr lang="ru-RU" sz="2800" b="1" i="1" dirty="0" smtClean="0"/>
              <a:t>» </a:t>
            </a:r>
            <a:endParaRPr lang="ru-RU" sz="28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77" y="1239864"/>
            <a:ext cx="4521167" cy="3451302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624" y="979874"/>
            <a:ext cx="5144009" cy="3971283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56816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56" y="4470872"/>
            <a:ext cx="2284188" cy="22841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93575" y="0"/>
            <a:ext cx="1102567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i="1" dirty="0">
                <a:solidFill>
                  <a:srgbClr val="FFFF00"/>
                </a:solidFill>
                <a:latin typeface="Monotype Corsiva" panose="03010101010201010101" pitchFamily="66" charset="0"/>
              </a:rPr>
              <a:t>Вторник - «Путешествие в Желтое королевство</a:t>
            </a:r>
            <a:r>
              <a:rPr lang="ru-RU" sz="4400" b="1" i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»</a:t>
            </a:r>
          </a:p>
          <a:p>
            <a:pPr algn="r"/>
            <a:r>
              <a:rPr lang="ru-RU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Жёлтый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самый яркий цвет! </a:t>
            </a:r>
            <a:r>
              <a:rPr lang="ru-RU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Словно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солнце, первоцвет, </a:t>
            </a:r>
            <a:endParaRPr lang="ru-RU" sz="3200" b="1" i="1" dirty="0" smtClean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Ярко-жёлтая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кувшинка и в ромашке — </a:t>
            </a:r>
            <a:r>
              <a:rPr lang="ru-RU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серединка</a:t>
            </a:r>
          </a:p>
          <a:p>
            <a:pPr algn="r"/>
            <a:r>
              <a:rPr lang="ru-RU" sz="3200" b="1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Черняева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8968" y="2246769"/>
            <a:ext cx="968517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b="1" i="1" dirty="0"/>
              <a:t>Дидактические игры: «Давайте познакомимся – Я Желтый», "Найди и назови все желтое", «Найди желтый цвет на одежде друга» </a:t>
            </a:r>
            <a:endParaRPr lang="ru-RU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b="1" i="1" dirty="0" smtClean="0"/>
              <a:t>Подвижные </a:t>
            </a:r>
            <a:r>
              <a:rPr lang="ru-RU" sz="2800" b="1" i="1" dirty="0"/>
              <a:t>игры: «Попади в корзину» – поднимать и бросать мяч двумя руками в корзину, развивать координацию движений. </a:t>
            </a:r>
            <a:endParaRPr lang="ru-RU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b="1" i="1" dirty="0" smtClean="0"/>
              <a:t>Упражнение </a:t>
            </a:r>
            <a:r>
              <a:rPr lang="ru-RU" sz="2800" b="1" i="1" dirty="0"/>
              <a:t>на развитие мелкой моторики рук: «Солнечные зайчики» - развивать умение включаться в игровые действия. </a:t>
            </a:r>
            <a:endParaRPr lang="ru-RU" sz="2800" b="1" i="1" dirty="0" smtClean="0"/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2800" b="1" i="1" dirty="0" smtClean="0"/>
              <a:t>Беседа </a:t>
            </a:r>
            <a:r>
              <a:rPr lang="ru-RU" sz="2800" b="1" i="1" dirty="0"/>
              <a:t>«Кому нужен желтый цвет?».</a:t>
            </a:r>
          </a:p>
        </p:txBody>
      </p:sp>
    </p:spTree>
    <p:extLst>
      <p:ext uri="{BB962C8B-B14F-4D97-AF65-F5344CB8AC3E}">
        <p14:creationId xmlns:p14="http://schemas.microsoft.com/office/powerpoint/2010/main" val="86124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56" y="4470872"/>
            <a:ext cx="2284188" cy="22841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56253" y="354563"/>
            <a:ext cx="1087949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Опыты с водой «Цветная вода» – познакомить детей со свойствами воды (прозрачная, непрозрачная, можно окрасить в желтый цвет), делать растворы разной концентрации, чтобы увидеть разные оттенки одного цвета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Заучивание стихотворения «Солнечный зайчик» </a:t>
            </a: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«Сказочка про ясное Солнышко» Тамара </a:t>
            </a:r>
            <a:r>
              <a:rPr 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Маршалова</a:t>
            </a: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«Что какого цвета?» </a:t>
            </a:r>
            <a:endParaRPr lang="ru-RU" sz="3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Отгадывание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«желтых» загадок.</a:t>
            </a:r>
          </a:p>
        </p:txBody>
      </p:sp>
    </p:spTree>
    <p:extLst>
      <p:ext uri="{BB962C8B-B14F-4D97-AF65-F5344CB8AC3E}">
        <p14:creationId xmlns:p14="http://schemas.microsoft.com/office/powerpoint/2010/main" val="175375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14" y="4315108"/>
            <a:ext cx="2284188" cy="22841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6747" y="283236"/>
            <a:ext cx="3598506" cy="30258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29" y="1796155"/>
            <a:ext cx="4354868" cy="32796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0428" y="1534898"/>
            <a:ext cx="4413402" cy="35409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024472" y="5382151"/>
            <a:ext cx="69004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cs typeface="Times New Roman" panose="02020603050405020304" pitchFamily="18" charset="0"/>
              </a:rPr>
              <a:t>Рисование </a:t>
            </a:r>
            <a:r>
              <a:rPr lang="ru-RU" sz="3200" b="1" i="1" dirty="0"/>
              <a:t>«Солнышко лучистое</a:t>
            </a:r>
            <a:r>
              <a:rPr lang="ru-RU" sz="3200" b="1" i="1" dirty="0" smtClean="0"/>
              <a:t>».</a:t>
            </a:r>
            <a:endParaRPr lang="ru-RU" sz="3200" b="1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3161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56" y="4470872"/>
            <a:ext cx="2284188" cy="22841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35902" y="225226"/>
            <a:ext cx="11569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009900"/>
                </a:solidFill>
                <a:latin typeface="Monotype Corsiva" panose="03010101010201010101" pitchFamily="66" charset="0"/>
              </a:rPr>
              <a:t>Среда - «Путешествие в Зеленое королевство</a:t>
            </a:r>
            <a:r>
              <a:rPr lang="ru-RU" sz="44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»</a:t>
            </a:r>
          </a:p>
          <a:p>
            <a:pPr algn="r"/>
            <a:r>
              <a:rPr lang="ru-RU" sz="3600" b="1" i="1" dirty="0" smtClean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b="1" i="1" dirty="0" smtClean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 </a:t>
            </a:r>
            <a:r>
              <a:rPr lang="ru-RU" sz="3200" b="1" i="1" dirty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зелёный у листочка, подо мхом зелёным кочка, </a:t>
            </a:r>
            <a:endParaRPr lang="ru-RU" sz="3200" b="1" i="1" dirty="0" smtClean="0">
              <a:solidFill>
                <a:srgbClr val="119F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3200" b="1" i="1" dirty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зелёные иголки целый год растут на ёлке</a:t>
            </a:r>
            <a:r>
              <a:rPr lang="ru-RU" sz="3200" b="1" i="1" dirty="0" smtClean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r"/>
            <a:r>
              <a:rPr lang="ru-RU" sz="3200" b="1" i="1" dirty="0" smtClean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</a:t>
            </a:r>
            <a:r>
              <a:rPr lang="ru-RU" sz="3200" b="1" i="1" dirty="0" err="1">
                <a:solidFill>
                  <a:srgbClr val="119F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Косовицкий</a:t>
            </a:r>
            <a:endParaRPr lang="ru-RU" sz="3200" b="1" i="1" dirty="0">
              <a:solidFill>
                <a:srgbClr val="119F1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0546" y="2533550"/>
            <a:ext cx="1149531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>
                <a:cs typeface="Times New Roman" panose="02020603050405020304" pitchFamily="18" charset="0"/>
              </a:rPr>
              <a:t>Дидактическая игра: «Давайте познакомимся – Я зеленый»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 smtClean="0">
                <a:cs typeface="Times New Roman" panose="02020603050405020304" pitchFamily="18" charset="0"/>
              </a:rPr>
              <a:t>Беседа </a:t>
            </a:r>
            <a:r>
              <a:rPr lang="ru-RU" sz="3200" b="1" i="1" dirty="0">
                <a:cs typeface="Times New Roman" panose="02020603050405020304" pitchFamily="18" charset="0"/>
              </a:rPr>
              <a:t>«Комнатные растения»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 smtClean="0">
                <a:cs typeface="Times New Roman" panose="02020603050405020304" pitchFamily="18" charset="0"/>
              </a:rPr>
              <a:t>Чтение </a:t>
            </a:r>
            <a:r>
              <a:rPr lang="ru-RU" sz="3200" b="1" i="1" dirty="0">
                <a:cs typeface="Times New Roman" panose="02020603050405020304" pitchFamily="18" charset="0"/>
              </a:rPr>
              <a:t>стихотворения: М. </a:t>
            </a:r>
            <a:r>
              <a:rPr lang="ru-RU" sz="3200" b="1" i="1" dirty="0" err="1">
                <a:cs typeface="Times New Roman" panose="02020603050405020304" pitchFamily="18" charset="0"/>
              </a:rPr>
              <a:t>Янушкевич</a:t>
            </a:r>
            <a:r>
              <a:rPr lang="ru-RU" sz="3200" b="1" i="1" dirty="0">
                <a:cs typeface="Times New Roman" panose="02020603050405020304" pitchFamily="18" charset="0"/>
              </a:rPr>
              <a:t> «Зеленая травка, зеленый листок».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 smtClean="0">
                <a:cs typeface="Times New Roman" panose="02020603050405020304" pitchFamily="18" charset="0"/>
              </a:rPr>
              <a:t>Просмотр </a:t>
            </a:r>
            <a:r>
              <a:rPr lang="ru-RU" sz="3200" b="1" i="1" dirty="0">
                <a:cs typeface="Times New Roman" panose="02020603050405020304" pitchFamily="18" charset="0"/>
              </a:rPr>
              <a:t>презентаций: «Что зелёное вокруг</a:t>
            </a:r>
            <a:r>
              <a:rPr lang="ru-RU" sz="3200" b="1" i="1" dirty="0" smtClean="0">
                <a:cs typeface="Times New Roman" panose="02020603050405020304" pitchFamily="18" charset="0"/>
              </a:rPr>
              <a:t>?».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 smtClean="0"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cs typeface="Times New Roman" panose="02020603050405020304" pitchFamily="18" charset="0"/>
              </a:rPr>
              <a:t>Отгадывание «зеленых» загадок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 smtClean="0">
                <a:cs typeface="Times New Roman" panose="02020603050405020304" pitchFamily="18" charset="0"/>
              </a:rPr>
              <a:t>Прослушивание </a:t>
            </a:r>
            <a:r>
              <a:rPr lang="ru-RU" sz="3200" b="1" i="1" dirty="0">
                <a:cs typeface="Times New Roman" panose="02020603050405020304" pitchFamily="18" charset="0"/>
              </a:rPr>
              <a:t>фонограммы «Звуки природы</a:t>
            </a:r>
            <a:r>
              <a:rPr lang="ru-RU" sz="3200" b="1" i="1" dirty="0" smtClean="0">
                <a:cs typeface="Times New Roman" panose="02020603050405020304" pitchFamily="18" charset="0"/>
              </a:rPr>
              <a:t>».</a:t>
            </a:r>
            <a:endParaRPr lang="ru-RU" sz="3200" b="1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730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038" y="1450535"/>
            <a:ext cx="4694140" cy="36803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99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216" y="1170617"/>
            <a:ext cx="5337110" cy="36803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119F18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206" y="700215"/>
            <a:ext cx="2284188" cy="22841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540" y="3478626"/>
            <a:ext cx="2351314" cy="31006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99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477875" y="407828"/>
            <a:ext cx="1007461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>
                <a:cs typeface="Times New Roman" panose="02020603050405020304" pitchFamily="18" charset="0"/>
              </a:rPr>
              <a:t>Дидактическая игра</a:t>
            </a:r>
            <a:r>
              <a:rPr lang="ru-RU" sz="3200" b="1" i="1" dirty="0" smtClean="0">
                <a:cs typeface="Times New Roman" panose="02020603050405020304" pitchFamily="18" charset="0"/>
              </a:rPr>
              <a:t>: "</a:t>
            </a:r>
            <a:r>
              <a:rPr lang="ru-RU" sz="3200" b="1" i="1" dirty="0">
                <a:cs typeface="Times New Roman" panose="02020603050405020304" pitchFamily="18" charset="0"/>
              </a:rPr>
              <a:t>Найди и назови все </a:t>
            </a:r>
            <a:r>
              <a:rPr lang="ru-RU" sz="3200" b="1" i="1" dirty="0" smtClean="0">
                <a:cs typeface="Times New Roman" panose="02020603050405020304" pitchFamily="18" charset="0"/>
              </a:rPr>
              <a:t>зеленое…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ru-RU" sz="3200" b="1" i="1" dirty="0">
                <a:cs typeface="Times New Roman" panose="02020603050405020304" pitchFamily="18" charset="0"/>
              </a:rPr>
              <a:t>Рисование-штамповка: «Моя забавная гусеница»</a:t>
            </a:r>
          </a:p>
        </p:txBody>
      </p:sp>
    </p:spTree>
    <p:extLst>
      <p:ext uri="{BB962C8B-B14F-4D97-AF65-F5344CB8AC3E}">
        <p14:creationId xmlns:p14="http://schemas.microsoft.com/office/powerpoint/2010/main" val="265405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1556" y="4470872"/>
            <a:ext cx="2284188" cy="228418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-50104"/>
            <a:ext cx="121920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dirty="0">
                <a:solidFill>
                  <a:srgbClr val="6600FF"/>
                </a:solidFill>
                <a:latin typeface="Monotype Corsiva" panose="03010101010201010101" pitchFamily="66" charset="0"/>
              </a:rPr>
              <a:t>Четверг – «Путешествие в Синее королевство». </a:t>
            </a:r>
            <a:endParaRPr lang="ru-RU" sz="4400" b="1" i="1" dirty="0" smtClean="0">
              <a:solidFill>
                <a:srgbClr val="6600FF"/>
              </a:solidFill>
              <a:latin typeface="Monotype Corsiva" panose="03010101010201010101" pitchFamily="66" charset="0"/>
            </a:endParaRPr>
          </a:p>
          <a:p>
            <a:pPr algn="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Синее 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небо, над синей рекой, синее море, за синей горой </a:t>
            </a:r>
            <a:endParaRPr lang="ru-RU" sz="3200" b="1" i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Синий 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китенок нам машет хвостом синие волны – родной его дом! </a:t>
            </a:r>
            <a:endParaRPr lang="ru-RU" sz="3200" b="1" i="1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3200" b="1" i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Янушкевич</a:t>
            </a:r>
            <a:r>
              <a:rPr 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11493" y="2869108"/>
            <a:ext cx="1198050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>
                <a:cs typeface="Times New Roman" panose="02020603050405020304" pitchFamily="18" charset="0"/>
              </a:rPr>
              <a:t>Дидактические игры: "Найди и назови все синее", «Давайте познакомимся – Я Синий», «Каждый предмет на свое место</a:t>
            </a:r>
            <a:r>
              <a:rPr lang="ru-RU" sz="3200" b="1" i="1" dirty="0" smtClean="0">
                <a:cs typeface="Times New Roman" panose="02020603050405020304" pitchFamily="18" charset="0"/>
              </a:rPr>
              <a:t>»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cs typeface="Times New Roman" panose="02020603050405020304" pitchFamily="18" charset="0"/>
              </a:rPr>
              <a:t>Упражнение </a:t>
            </a:r>
            <a:r>
              <a:rPr lang="ru-RU" sz="3200" b="1" i="1" dirty="0">
                <a:cs typeface="Times New Roman" panose="02020603050405020304" pitchFamily="18" charset="0"/>
              </a:rPr>
              <a:t>на развитие мелкой моторики рук: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>
                <a:cs typeface="Times New Roman" panose="02020603050405020304" pitchFamily="18" charset="0"/>
              </a:rPr>
              <a:t>П</a:t>
            </a:r>
            <a:r>
              <a:rPr lang="ru-RU" sz="3200" b="1" i="1" dirty="0" smtClean="0">
                <a:cs typeface="Times New Roman" panose="02020603050405020304" pitchFamily="18" charset="0"/>
              </a:rPr>
              <a:t>альчиковая </a:t>
            </a:r>
            <a:r>
              <a:rPr lang="ru-RU" sz="3200" b="1" i="1" dirty="0">
                <a:cs typeface="Times New Roman" panose="02020603050405020304" pitchFamily="18" charset="0"/>
              </a:rPr>
              <a:t>гимнастика «Синие лужи весны </a:t>
            </a:r>
            <a:r>
              <a:rPr lang="ru-RU" sz="3200" b="1" i="1" dirty="0" smtClean="0">
                <a:cs typeface="Times New Roman" panose="02020603050405020304" pitchFamily="18" charset="0"/>
              </a:rPr>
              <a:t>»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cs typeface="Times New Roman" panose="02020603050405020304" pitchFamily="18" charset="0"/>
              </a:rPr>
              <a:t>Беседа</a:t>
            </a:r>
            <a:r>
              <a:rPr lang="ru-RU" sz="3200" b="1" i="1" dirty="0">
                <a:cs typeface="Times New Roman" panose="02020603050405020304" pitchFamily="18" charset="0"/>
              </a:rPr>
              <a:t>: « Где можно встретить воду?» </a:t>
            </a:r>
            <a:endParaRPr lang="ru-RU" sz="3200" b="1" i="1" dirty="0" smtClean="0"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cs typeface="Times New Roman" panose="02020603050405020304" pitchFamily="18" charset="0"/>
              </a:rPr>
              <a:t>Чтение </a:t>
            </a:r>
            <a:r>
              <a:rPr lang="ru-RU" sz="3200" b="1" i="1" dirty="0">
                <a:cs typeface="Times New Roman" panose="02020603050405020304" pitchFamily="18" charset="0"/>
              </a:rPr>
              <a:t>рассказа «Письмо от Незнайки», «Сказка про цвета</a:t>
            </a:r>
            <a:r>
              <a:rPr lang="ru-RU" sz="3200" b="1" i="1" dirty="0" smtClean="0">
                <a:cs typeface="Times New Roman" panose="02020603050405020304" pitchFamily="18" charset="0"/>
              </a:rPr>
              <a:t>».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3200" b="1" i="1" dirty="0" smtClean="0">
                <a:cs typeface="Times New Roman" panose="02020603050405020304" pitchFamily="18" charset="0"/>
              </a:rPr>
              <a:t> </a:t>
            </a:r>
            <a:r>
              <a:rPr lang="ru-RU" sz="3200" b="1" i="1" dirty="0">
                <a:cs typeface="Times New Roman" panose="02020603050405020304" pitchFamily="18" charset="0"/>
              </a:rPr>
              <a:t>Просмотр презентаций: «Голубая планета»</a:t>
            </a:r>
          </a:p>
        </p:txBody>
      </p:sp>
    </p:spTree>
    <p:extLst>
      <p:ext uri="{BB962C8B-B14F-4D97-AF65-F5344CB8AC3E}">
        <p14:creationId xmlns:p14="http://schemas.microsoft.com/office/powerpoint/2010/main" val="3379384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04"/>
            <a:ext cx="12192000" cy="69081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3854" y="394502"/>
            <a:ext cx="1112208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i="1" dirty="0"/>
              <a:t>Чтение стихотворений: А. Маркова «В какой из многочисленных цветов окрашено всё небо над тобою</a:t>
            </a:r>
            <a:r>
              <a:rPr lang="ru-RU" sz="2800" b="1" i="1" dirty="0" smtClean="0"/>
              <a:t>?»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i="1" dirty="0" smtClean="0"/>
              <a:t>Отгадывание </a:t>
            </a:r>
            <a:r>
              <a:rPr lang="ru-RU" sz="2800" b="1" i="1" dirty="0"/>
              <a:t>«синих» </a:t>
            </a:r>
            <a:r>
              <a:rPr lang="ru-RU" sz="2800" b="1" i="1" dirty="0" smtClean="0"/>
              <a:t>загадок.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b="1" i="1" dirty="0"/>
              <a:t>Подвижные игры: «Иди по синей дорожке, найдешь синие сапожки».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209" y="2711852"/>
            <a:ext cx="2582006" cy="3572917"/>
          </a:xfrm>
          <a:prstGeom prst="ellipse">
            <a:avLst/>
          </a:prstGeom>
          <a:ln w="63500" cap="rnd">
            <a:solidFill>
              <a:srgbClr val="6600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2645" y="2378407"/>
            <a:ext cx="5673012" cy="42398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6600FF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331" y="1784914"/>
            <a:ext cx="2284188" cy="228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2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83" y="1023326"/>
            <a:ext cx="2038872" cy="20388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77322"/>
            <a:ext cx="121920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П</a:t>
            </a:r>
            <a:r>
              <a:rPr lang="ru-RU" sz="44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я</a:t>
            </a:r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т</a:t>
            </a:r>
            <a:r>
              <a:rPr lang="ru-RU" sz="4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н</a:t>
            </a:r>
            <a:r>
              <a:rPr lang="ru-RU" sz="4400" b="1" dirty="0">
                <a:solidFill>
                  <a:srgbClr val="9F1176"/>
                </a:solidFill>
                <a:latin typeface="Monotype Corsiva" panose="03010101010201010101" pitchFamily="66" charset="0"/>
              </a:rPr>
              <a:t>и</a:t>
            </a:r>
            <a:r>
              <a:rPr lang="ru-RU" sz="4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ц</a:t>
            </a:r>
            <a:r>
              <a:rPr lang="ru-RU" sz="4400" b="1" dirty="0">
                <a:solidFill>
                  <a:srgbClr val="119F18"/>
                </a:solidFill>
                <a:latin typeface="Monotype Corsiva" panose="03010101010201010101" pitchFamily="66" charset="0"/>
              </a:rPr>
              <a:t>а</a:t>
            </a:r>
            <a:r>
              <a:rPr lang="ru-RU" sz="4400" b="1" dirty="0">
                <a:latin typeface="Monotype Corsiva" panose="03010101010201010101" pitchFamily="66" charset="0"/>
              </a:rPr>
              <a:t> </a:t>
            </a:r>
            <a:r>
              <a:rPr lang="ru-RU" sz="44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– «</a:t>
            </a:r>
            <a:r>
              <a:rPr lang="ru-RU" sz="4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П</a:t>
            </a:r>
            <a:r>
              <a:rPr lang="ru-RU" sz="4400" b="1" dirty="0">
                <a:solidFill>
                  <a:srgbClr val="CC0000"/>
                </a:solidFill>
                <a:latin typeface="Monotype Corsiva" panose="03010101010201010101" pitchFamily="66" charset="0"/>
              </a:rPr>
              <a:t>у</a:t>
            </a:r>
            <a:r>
              <a:rPr lang="ru-RU" sz="4400" b="1" dirty="0">
                <a:solidFill>
                  <a:srgbClr val="6600FF"/>
                </a:solidFill>
                <a:latin typeface="Monotype Corsiva" panose="03010101010201010101" pitchFamily="66" charset="0"/>
              </a:rPr>
              <a:t>т</a:t>
            </a:r>
            <a:r>
              <a:rPr lang="ru-RU" sz="44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е</a:t>
            </a:r>
            <a:r>
              <a:rPr lang="ru-RU" sz="4400" b="1" dirty="0">
                <a:solidFill>
                  <a:srgbClr val="6F4168"/>
                </a:solidFill>
                <a:latin typeface="Monotype Corsiva" panose="03010101010201010101" pitchFamily="66" charset="0"/>
              </a:rPr>
              <a:t>ше</a:t>
            </a:r>
            <a:r>
              <a:rPr lang="ru-RU" sz="4400" b="1" dirty="0">
                <a:solidFill>
                  <a:srgbClr val="6600FF"/>
                </a:solidFill>
                <a:latin typeface="Monotype Corsiva" panose="03010101010201010101" pitchFamily="66" charset="0"/>
              </a:rPr>
              <a:t>с</a:t>
            </a:r>
            <a:r>
              <a:rPr lang="ru-RU" sz="4400" b="1" dirty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т</a:t>
            </a:r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вие</a:t>
            </a:r>
            <a:r>
              <a:rPr lang="ru-RU" sz="4400" b="1" dirty="0">
                <a:latin typeface="Monotype Corsiva" panose="03010101010201010101" pitchFamily="66" charset="0"/>
              </a:rPr>
              <a:t> </a:t>
            </a:r>
            <a:r>
              <a:rPr lang="ru-RU" sz="4400" b="1" dirty="0">
                <a:solidFill>
                  <a:schemeClr val="accent5"/>
                </a:solidFill>
                <a:latin typeface="Monotype Corsiva" panose="03010101010201010101" pitchFamily="66" charset="0"/>
              </a:rPr>
              <a:t>в </a:t>
            </a:r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р</a:t>
            </a:r>
            <a:r>
              <a:rPr lang="ru-RU" sz="4400" b="1" dirty="0">
                <a:solidFill>
                  <a:srgbClr val="6F4168"/>
                </a:solidFill>
                <a:latin typeface="Monotype Corsiva" panose="03010101010201010101" pitchFamily="66" charset="0"/>
              </a:rPr>
              <a:t>аз</a:t>
            </a:r>
            <a:r>
              <a:rPr lang="ru-RU" sz="4400" b="1" dirty="0">
                <a:solidFill>
                  <a:srgbClr val="009900"/>
                </a:solidFill>
                <a:latin typeface="Monotype Corsiva" panose="03010101010201010101" pitchFamily="66" charset="0"/>
              </a:rPr>
              <a:t>но</a:t>
            </a:r>
            <a:r>
              <a:rPr lang="ru-RU" sz="4400" b="1" dirty="0">
                <a:solidFill>
                  <a:srgbClr val="0B8F11"/>
                </a:solidFill>
                <a:latin typeface="Monotype Corsiva" panose="03010101010201010101" pitchFamily="66" charset="0"/>
              </a:rPr>
              <a:t>ц</a:t>
            </a:r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в</a:t>
            </a:r>
            <a:r>
              <a:rPr lang="ru-RU" sz="4400" b="1" dirty="0">
                <a:solidFill>
                  <a:srgbClr val="FFFF00"/>
                </a:solidFill>
                <a:latin typeface="Monotype Corsiva" panose="03010101010201010101" pitchFamily="66" charset="0"/>
              </a:rPr>
              <a:t>е</a:t>
            </a:r>
            <a:r>
              <a:rPr lang="ru-RU" sz="44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т</a:t>
            </a:r>
            <a:r>
              <a:rPr lang="ru-RU" sz="4400" b="1" dirty="0">
                <a:solidFill>
                  <a:srgbClr val="92D050"/>
                </a:solidFill>
                <a:latin typeface="Monotype Corsiva" panose="03010101010201010101" pitchFamily="66" charset="0"/>
              </a:rPr>
              <a:t>н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о</a:t>
            </a:r>
            <a:r>
              <a:rPr lang="ru-RU" sz="44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е</a:t>
            </a:r>
            <a:r>
              <a:rPr lang="ru-RU" sz="4400" b="1" dirty="0">
                <a:latin typeface="Monotype Corsiva" panose="03010101010201010101" pitchFamily="66" charset="0"/>
              </a:rPr>
              <a:t> </a:t>
            </a:r>
            <a:r>
              <a:rPr lang="ru-RU" sz="4400" b="1" dirty="0">
                <a:solidFill>
                  <a:srgbClr val="CC00FF"/>
                </a:solidFill>
                <a:latin typeface="Monotype Corsiva" panose="03010101010201010101" pitchFamily="66" charset="0"/>
              </a:rPr>
              <a:t>к</a:t>
            </a:r>
            <a:r>
              <a:rPr lang="ru-RU" sz="4400" b="1" dirty="0">
                <a:solidFill>
                  <a:srgbClr val="0B8F11"/>
                </a:solidFill>
                <a:latin typeface="Monotype Corsiva" panose="03010101010201010101" pitchFamily="66" charset="0"/>
              </a:rPr>
              <a:t>о</a:t>
            </a:r>
            <a:r>
              <a:rPr lang="ru-RU" sz="4400" b="1" dirty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ро</a:t>
            </a:r>
            <a:r>
              <a:rPr lang="ru-RU" sz="44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л</a:t>
            </a:r>
            <a:r>
              <a:rPr lang="ru-RU" sz="4400" b="1" dirty="0">
                <a:solidFill>
                  <a:srgbClr val="7030A0"/>
                </a:solidFill>
                <a:latin typeface="Monotype Corsiva" panose="03010101010201010101" pitchFamily="66" charset="0"/>
              </a:rPr>
              <a:t>е</a:t>
            </a:r>
            <a:r>
              <a:rPr lang="ru-RU" sz="4400" b="1" dirty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в</a:t>
            </a:r>
            <a:r>
              <a:rPr lang="ru-RU" sz="4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с</a:t>
            </a:r>
            <a:r>
              <a:rPr lang="ru-RU" sz="4400" b="1" dirty="0">
                <a:solidFill>
                  <a:srgbClr val="FFC000"/>
                </a:solidFill>
                <a:latin typeface="Monotype Corsiva" panose="03010101010201010101" pitchFamily="66" charset="0"/>
              </a:rPr>
              <a:t>т</a:t>
            </a:r>
            <a:r>
              <a:rPr lang="ru-RU" sz="4400" b="1" dirty="0">
                <a:latin typeface="Monotype Corsiva" panose="03010101010201010101" pitchFamily="66" charset="0"/>
              </a:rPr>
              <a:t>в</a:t>
            </a:r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о</a:t>
            </a:r>
            <a:r>
              <a:rPr lang="ru-RU" sz="4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» </a:t>
            </a:r>
            <a:r>
              <a:rPr lang="ru-RU" sz="2800" b="1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 именно 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такой, каким </a:t>
            </a:r>
            <a:r>
              <a:rPr lang="ru-RU" sz="2800" b="1" i="1" dirty="0">
                <a:solidFill>
                  <a:srgbClr val="CC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его хочешь видеть! </a:t>
            </a:r>
            <a:endParaRPr lang="ru-RU" sz="2800" b="1" i="1" dirty="0" smtClean="0">
              <a:solidFill>
                <a:srgbClr val="CC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800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тебя что-то не устраивает, </a:t>
            </a:r>
            <a:r>
              <a:rPr lang="ru-RU" sz="2800" b="1" i="1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смени краски и нарисуй новую картину</a:t>
            </a:r>
            <a:r>
              <a:rPr lang="ru-RU" sz="2800" b="1" i="1" dirty="0" smtClean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 algn="r"/>
            <a:r>
              <a:rPr lang="ru-RU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Шахбазян</a:t>
            </a:r>
            <a:r>
              <a:rPr lang="ru-RU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2834" y="2830730"/>
            <a:ext cx="1202404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b="1" i="1" dirty="0"/>
              <a:t>Дидактические игры: «Сложи узор» «Разбери по цветам» Цель: закреплять умение группировать предметы по цвету</a:t>
            </a:r>
            <a:r>
              <a:rPr lang="ru-RU" sz="3200" b="1" i="1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b="1" i="1" dirty="0"/>
              <a:t>Физкультурное развлечение «Спортивная радуга»: </a:t>
            </a:r>
            <a:endParaRPr lang="ru-RU" sz="3200" b="1" i="1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sz="3200" b="1" i="1" dirty="0" smtClean="0"/>
              <a:t>Подвижные </a:t>
            </a:r>
            <a:r>
              <a:rPr lang="ru-RU" sz="3200" b="1" i="1" dirty="0"/>
              <a:t>игры: «Разноцветные шары» Цель: развивать умение быстро бегать, не наталкиваясь друг на друга, сортируя разноцветные шары по домикам соответствующего цвета</a:t>
            </a:r>
          </a:p>
        </p:txBody>
      </p:sp>
    </p:spTree>
    <p:extLst>
      <p:ext uri="{BB962C8B-B14F-4D97-AF65-F5344CB8AC3E}">
        <p14:creationId xmlns:p14="http://schemas.microsoft.com/office/powerpoint/2010/main" val="2387568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24" b="23810"/>
          <a:stretch/>
        </p:blipFill>
        <p:spPr>
          <a:xfrm>
            <a:off x="158621" y="256588"/>
            <a:ext cx="6587412" cy="3844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677" y="256588"/>
            <a:ext cx="4534678" cy="3433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8621" y="4277382"/>
            <a:ext cx="3738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ru-RU" sz="2800" b="1" i="1" dirty="0"/>
              <a:t>«Игры с лентами»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" t="8163" r="953" b="6123"/>
          <a:stretch/>
        </p:blipFill>
        <p:spPr>
          <a:xfrm>
            <a:off x="3897145" y="3149082"/>
            <a:ext cx="5038531" cy="3303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4044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13"/>
            <a:ext cx="12192000" cy="684968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04121" y="659400"/>
            <a:ext cx="99837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недели с детьми, вручение сладких медалей и сувениров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073" y="1996285"/>
            <a:ext cx="5075853" cy="34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727" y="1698461"/>
            <a:ext cx="2369482" cy="346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274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19673" y="333182"/>
            <a:ext cx="103136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9F1176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Результаты проектной деятельности</a:t>
            </a:r>
            <a:r>
              <a:rPr lang="ru-RU" dirty="0"/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366732"/>
            <a:ext cx="122290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b="1" i="1" dirty="0">
                <a:solidFill>
                  <a:srgbClr val="CC00FF"/>
                </a:solidFill>
              </a:rPr>
              <a:t>Д</a:t>
            </a:r>
            <a:r>
              <a:rPr lang="ru-RU" sz="2800" b="1" i="1" dirty="0" smtClean="0">
                <a:solidFill>
                  <a:srgbClr val="CC00FF"/>
                </a:solidFill>
              </a:rPr>
              <a:t>ля </a:t>
            </a:r>
            <a:r>
              <a:rPr lang="ru-RU" sz="2800" b="1" i="1" dirty="0">
                <a:solidFill>
                  <a:srgbClr val="CC00FF"/>
                </a:solidFill>
              </a:rPr>
              <a:t>детей - получили и закрепили на практике знания о цветовом спектре, научились различать цвета, сопоставлять их с предметами, различать теплые и холодные цвета. Развивали воображение, умение видеть характерные признаки предметов. </a:t>
            </a:r>
            <a:endParaRPr lang="ru-RU" sz="2800" b="1" i="1" dirty="0" smtClean="0">
              <a:solidFill>
                <a:srgbClr val="CC00FF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b="1" i="1" dirty="0">
                <a:solidFill>
                  <a:srgbClr val="CC00FF"/>
                </a:solidFill>
              </a:rPr>
              <a:t>Д</a:t>
            </a:r>
            <a:r>
              <a:rPr lang="ru-RU" sz="2800" b="1" i="1" dirty="0" smtClean="0">
                <a:solidFill>
                  <a:srgbClr val="CC00FF"/>
                </a:solidFill>
              </a:rPr>
              <a:t>ля </a:t>
            </a:r>
            <a:r>
              <a:rPr lang="ru-RU" sz="2800" b="1" i="1" dirty="0">
                <a:solidFill>
                  <a:srgbClr val="CC00FF"/>
                </a:solidFill>
              </a:rPr>
              <a:t>педагогов – будем продолжать освоение метода проектирования – метод организации насыщенной детской деятельности, который дает возможность расширять образовательное пространство, придать ему новые формы, эффективно развивать творческое и познавательное мышление дошкольников.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800" b="1" i="1" dirty="0">
                <a:solidFill>
                  <a:srgbClr val="CC00FF"/>
                </a:solidFill>
              </a:rPr>
              <a:t>Д</a:t>
            </a:r>
            <a:r>
              <a:rPr lang="ru-RU" sz="2800" b="1" i="1" dirty="0" smtClean="0">
                <a:solidFill>
                  <a:srgbClr val="CC00FF"/>
                </a:solidFill>
              </a:rPr>
              <a:t>ля </a:t>
            </a:r>
            <a:r>
              <a:rPr lang="ru-RU" sz="2800" b="1" i="1" dirty="0">
                <a:solidFill>
                  <a:srgbClr val="CC00FF"/>
                </a:solidFill>
              </a:rPr>
              <a:t>родителей - расширение возможности сотрудничества со своими </a:t>
            </a:r>
            <a:r>
              <a:rPr lang="ru-RU" sz="2800" b="1" i="1" dirty="0" smtClean="0">
                <a:solidFill>
                  <a:srgbClr val="CC00FF"/>
                </a:solidFill>
              </a:rPr>
              <a:t>детьми.</a:t>
            </a:r>
            <a:endParaRPr lang="ru-RU" sz="2800" b="1" i="1" dirty="0">
              <a:solidFill>
                <a:srgbClr val="CC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95631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0" y="223935"/>
            <a:ext cx="1219199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9F1176"/>
                </a:solidFill>
                <a:latin typeface="Monotype Corsiva" panose="03010101010201010101" pitchFamily="66" charset="0"/>
              </a:rPr>
              <a:t>Завершение </a:t>
            </a:r>
            <a:r>
              <a:rPr lang="ru-RU" sz="6000" b="1" dirty="0" smtClean="0">
                <a:solidFill>
                  <a:srgbClr val="9F1176"/>
                </a:solidFill>
                <a:latin typeface="Monotype Corsiva" panose="03010101010201010101" pitchFamily="66" charset="0"/>
              </a:rPr>
              <a:t>проекта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>
                <a:solidFill>
                  <a:srgbClr val="CC00FF"/>
                </a:solidFill>
              </a:rPr>
              <a:t>П</a:t>
            </a:r>
            <a:r>
              <a:rPr lang="ru-RU" sz="3600" b="1" i="1" dirty="0" smtClean="0">
                <a:solidFill>
                  <a:srgbClr val="CC00FF"/>
                </a:solidFill>
              </a:rPr>
              <a:t>роявление </a:t>
            </a:r>
            <a:r>
              <a:rPr lang="ru-RU" sz="3600" b="1" i="1" dirty="0">
                <a:solidFill>
                  <a:srgbClr val="CC00FF"/>
                </a:solidFill>
              </a:rPr>
              <a:t>фантазии, индивидуальности и оригинальности каждого ребёнка</a:t>
            </a:r>
            <a:r>
              <a:rPr lang="ru-RU" sz="3600" b="1" i="1" dirty="0" smtClean="0">
                <a:solidFill>
                  <a:srgbClr val="CC00FF"/>
                </a:solidFill>
              </a:rPr>
              <a:t>;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CC00FF"/>
                </a:solidFill>
              </a:rPr>
              <a:t>Психологическая </a:t>
            </a:r>
            <a:r>
              <a:rPr lang="ru-RU" sz="3600" b="1" i="1" dirty="0">
                <a:solidFill>
                  <a:srgbClr val="CC00FF"/>
                </a:solidFill>
              </a:rPr>
              <a:t>разгрузка, снятие эмоционального напряжения у детей;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CC00FF"/>
                </a:solidFill>
              </a:rPr>
              <a:t>Вовлечение </a:t>
            </a:r>
            <a:r>
              <a:rPr lang="ru-RU" sz="3600" b="1" i="1" dirty="0">
                <a:solidFill>
                  <a:srgbClr val="CC00FF"/>
                </a:solidFill>
              </a:rPr>
              <a:t>родителей в педагогический процесс, укрепление заинтересованности в сотрудничестве с ДОУ;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>
                <a:solidFill>
                  <a:srgbClr val="CC00FF"/>
                </a:solidFill>
              </a:rPr>
              <a:t>П</a:t>
            </a:r>
            <a:r>
              <a:rPr lang="ru-RU" sz="3600" b="1" i="1" dirty="0" smtClean="0">
                <a:solidFill>
                  <a:srgbClr val="CC00FF"/>
                </a:solidFill>
              </a:rPr>
              <a:t>редставление </a:t>
            </a:r>
            <a:r>
              <a:rPr lang="ru-RU" sz="3600" b="1" i="1" dirty="0">
                <a:solidFill>
                  <a:srgbClr val="CC00FF"/>
                </a:solidFill>
              </a:rPr>
              <a:t>и популяризация проекта;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CC00FF"/>
                </a:solidFill>
              </a:rPr>
              <a:t>Создание </a:t>
            </a:r>
            <a:r>
              <a:rPr lang="ru-RU" sz="3600" b="1" i="1" dirty="0">
                <a:solidFill>
                  <a:srgbClr val="CC00FF"/>
                </a:solidFill>
              </a:rPr>
              <a:t>портфолио проекта;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3600" b="1" i="1" dirty="0" err="1" smtClean="0">
                <a:solidFill>
                  <a:srgbClr val="CC00FF"/>
                </a:solidFill>
              </a:rPr>
              <a:t>Ссоздание</a:t>
            </a:r>
            <a:r>
              <a:rPr lang="ru-RU" sz="3600" b="1" i="1" dirty="0" smtClean="0">
                <a:solidFill>
                  <a:srgbClr val="CC00FF"/>
                </a:solidFill>
              </a:rPr>
              <a:t> </a:t>
            </a:r>
            <a:r>
              <a:rPr lang="ru-RU" sz="3600" b="1" i="1" dirty="0">
                <a:solidFill>
                  <a:srgbClr val="CC00FF"/>
                </a:solidFill>
              </a:rPr>
              <a:t>видеофильма и ходе проекта.</a:t>
            </a:r>
          </a:p>
        </p:txBody>
      </p:sp>
    </p:spTree>
    <p:extLst>
      <p:ext uri="{BB962C8B-B14F-4D97-AF65-F5344CB8AC3E}">
        <p14:creationId xmlns:p14="http://schemas.microsoft.com/office/powerpoint/2010/main" val="23049584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Двойная волна 11"/>
          <p:cNvSpPr/>
          <p:nvPr/>
        </p:nvSpPr>
        <p:spPr>
          <a:xfrm>
            <a:off x="3789211" y="1628192"/>
            <a:ext cx="8054446" cy="2334250"/>
          </a:xfrm>
          <a:prstGeom prst="doubleWave">
            <a:avLst>
              <a:gd name="adj1" fmla="val 6250"/>
              <a:gd name="adj2" fmla="val 745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i="1" dirty="0" smtClean="0">
                <a:solidFill>
                  <a:schemeClr val="accent1">
                    <a:lumMod val="75000"/>
                  </a:schemeClr>
                </a:solidFill>
                <a:latin typeface="Monotype Corsiva" panose="03010101010201010101" pitchFamily="66" charset="0"/>
              </a:rPr>
              <a:t>С</a:t>
            </a:r>
            <a:r>
              <a:rPr lang="ru-RU" sz="4800" b="1" i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</a:t>
            </a:r>
            <a:r>
              <a:rPr lang="ru-RU" sz="4800" b="1" i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А</a:t>
            </a:r>
            <a:r>
              <a:rPr lang="ru-RU" sz="4800" b="1" i="1" dirty="0" smtClean="0">
                <a:solidFill>
                  <a:srgbClr val="92D050"/>
                </a:solidFill>
                <a:latin typeface="Monotype Corsiva" panose="03010101010201010101" pitchFamily="66" charset="0"/>
              </a:rPr>
              <a:t>С</a:t>
            </a:r>
            <a:r>
              <a:rPr lang="ru-RU" sz="4800" b="1" i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Б</a:t>
            </a:r>
            <a:r>
              <a:rPr lang="ru-RU" sz="4800" b="1" i="1" dirty="0" smtClean="0">
                <a:solidFill>
                  <a:srgbClr val="00B0F0"/>
                </a:solidFill>
                <a:latin typeface="Monotype Corsiva" panose="03010101010201010101" pitchFamily="66" charset="0"/>
              </a:rPr>
              <a:t>О</a:t>
            </a:r>
            <a:r>
              <a:rPr lang="ru-RU" sz="48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i="1" dirty="0" smtClean="0">
                <a:solidFill>
                  <a:srgbClr val="CC00FF"/>
                </a:solidFill>
                <a:latin typeface="Monotype Corsiva" panose="03010101010201010101" pitchFamily="66" charset="0"/>
              </a:rPr>
              <a:t>З</a:t>
            </a:r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  <a:latin typeface="Monotype Corsiva" panose="03010101010201010101" pitchFamily="66" charset="0"/>
              </a:rPr>
              <a:t>А</a:t>
            </a:r>
            <a:r>
              <a:rPr lang="ru-RU" sz="48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 </a:t>
            </a:r>
            <a:r>
              <a:rPr lang="ru-RU" sz="48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</a:t>
            </a:r>
            <a:r>
              <a:rPr lang="ru-RU" sz="48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Н</a:t>
            </a:r>
            <a:r>
              <a:rPr lang="ru-RU" sz="4800" b="1" i="1" dirty="0" smtClean="0">
                <a:solidFill>
                  <a:srgbClr val="FFC000"/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i="1" dirty="0" smtClean="0">
                <a:solidFill>
                  <a:srgbClr val="CC0000"/>
                </a:solidFill>
                <a:latin typeface="Monotype Corsiva" panose="03010101010201010101" pitchFamily="66" charset="0"/>
              </a:rPr>
              <a:t>М</a:t>
            </a:r>
            <a:r>
              <a:rPr lang="ru-RU" sz="4800" b="1" i="1" dirty="0" smtClean="0">
                <a:solidFill>
                  <a:schemeClr val="accent5">
                    <a:lumMod val="75000"/>
                  </a:schemeClr>
                </a:solidFill>
                <a:latin typeface="Monotype Corsiva" panose="03010101010201010101" pitchFamily="66" charset="0"/>
              </a:rPr>
              <a:t>А</a:t>
            </a:r>
            <a:r>
              <a:rPr lang="ru-RU" sz="48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Н</a:t>
            </a:r>
            <a:r>
              <a:rPr lang="ru-RU" sz="4800" b="1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И</a:t>
            </a:r>
            <a:r>
              <a:rPr lang="ru-RU" sz="4800" b="1" i="1" dirty="0" smtClean="0">
                <a:solidFill>
                  <a:srgbClr val="6600FF"/>
                </a:solidFill>
                <a:latin typeface="Monotype Corsiva" panose="03010101010201010101" pitchFamily="66" charset="0"/>
              </a:rPr>
              <a:t>Е</a:t>
            </a:r>
            <a:r>
              <a:rPr lang="ru-RU" sz="4800" b="1" i="1" dirty="0" smtClean="0">
                <a:solidFill>
                  <a:srgbClr val="009900"/>
                </a:solidFill>
                <a:latin typeface="Monotype Corsiva" panose="03010101010201010101" pitchFamily="66" charset="0"/>
              </a:rPr>
              <a:t>…</a:t>
            </a:r>
            <a:endParaRPr lang="ru-RU" sz="4800" b="1" i="1" dirty="0">
              <a:solidFill>
                <a:srgbClr val="0099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611" y="160218"/>
            <a:ext cx="3525989" cy="5270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73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Click="0" advTm="5000">
        <p14:warp dir="in"/>
        <p:sndAc>
          <p:stSnd loop="1">
            <p:snd r:embed="rId2" name="type.wav"/>
          </p:stSnd>
        </p:sndAc>
      </p:transition>
    </mc:Choice>
    <mc:Fallback>
      <p:transition spd="slow" advClick="0" advTm="5000">
        <p:fade/>
        <p:sndAc>
          <p:stSnd loop="1">
            <p:snd r:embed="rId2" name="typ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1366</Words>
  <Application>Microsoft Office PowerPoint</Application>
  <PresentationFormat>Широкоэкранный</PresentationFormat>
  <Paragraphs>125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Courier New</vt:lpstr>
      <vt:lpstr>Monotype Corsiva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HOME</cp:lastModifiedBy>
  <cp:revision>47</cp:revision>
  <dcterms:created xsi:type="dcterms:W3CDTF">2018-04-14T09:36:22Z</dcterms:created>
  <dcterms:modified xsi:type="dcterms:W3CDTF">2021-04-03T15:59:33Z</dcterms:modified>
</cp:coreProperties>
</file>