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70" r:id="rId3"/>
    <p:sldId id="263" r:id="rId4"/>
    <p:sldId id="266" r:id="rId5"/>
    <p:sldId id="267" r:id="rId6"/>
    <p:sldId id="268" r:id="rId7"/>
    <p:sldId id="269" r:id="rId8"/>
    <p:sldId id="271" r:id="rId9"/>
    <p:sldId id="272" r:id="rId10"/>
    <p:sldId id="273" r:id="rId11"/>
    <p:sldId id="274" r:id="rId12"/>
  </p:sldIdLst>
  <p:sldSz cx="9144000" cy="6858000" type="screen4x3"/>
  <p:notesSz cx="6858000" cy="9144000"/>
  <p:custDataLst>
    <p:tags r:id="rId14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1E1E78"/>
    <a:srgbClr val="3399FF"/>
    <a:srgbClr val="666699"/>
    <a:srgbClr val="04374A"/>
    <a:srgbClr val="E5907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34" autoAdjust="0"/>
    <p:restoredTop sz="84994" autoAdjust="0"/>
  </p:normalViewPr>
  <p:slideViewPr>
    <p:cSldViewPr>
      <p:cViewPr varScale="1">
        <p:scale>
          <a:sx n="56" d="100"/>
          <a:sy n="56" d="100"/>
        </p:scale>
        <p:origin x="-176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C0431-2448-4DC3-AF70-2785FBE2C445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4341FE-AE5C-47F1-8FD8-47C4A673A8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2611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216144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505847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936133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487723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325671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540275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026171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230151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44624"/>
            <a:ext cx="8784976" cy="1728192"/>
          </a:xfrm>
        </p:spPr>
        <p:txBody>
          <a:bodyPr/>
          <a:lstStyle>
            <a:lvl1pPr>
              <a:defRPr b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C00000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C00000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C00000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15642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251520" y="228168"/>
            <a:ext cx="8784976" cy="11508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4" name="Текст 2"/>
          <p:cNvSpPr>
            <a:spLocks noGrp="1"/>
          </p:cNvSpPr>
          <p:nvPr>
            <p:ph idx="1"/>
          </p:nvPr>
        </p:nvSpPr>
        <p:spPr>
          <a:xfrm>
            <a:off x="2123728" y="1628800"/>
            <a:ext cx="7020272" cy="4608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15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16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7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43014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2665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95536" y="1999381"/>
            <a:ext cx="4248472" cy="4525963"/>
          </a:xfrm>
        </p:spPr>
        <p:txBody>
          <a:bodyPr/>
          <a:lstStyle>
            <a:lvl1pPr>
              <a:defRPr sz="2800">
                <a:solidFill>
                  <a:schemeClr val="tx2">
                    <a:lumMod val="75000"/>
                  </a:schemeClr>
                </a:solidFill>
              </a:defRPr>
            </a:lvl1pPr>
            <a:lvl2pPr>
              <a:defRPr sz="2400">
                <a:solidFill>
                  <a:schemeClr val="tx2">
                    <a:lumMod val="75000"/>
                  </a:schemeClr>
                </a:solidFill>
              </a:defRPr>
            </a:lvl2pPr>
            <a:lvl3pPr>
              <a:defRPr sz="2000"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 sz="1800"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 sz="1800">
                <a:solidFill>
                  <a:schemeClr val="tx2">
                    <a:lumMod val="7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16016" y="1999381"/>
            <a:ext cx="4248472" cy="4525963"/>
          </a:xfrm>
        </p:spPr>
        <p:txBody>
          <a:bodyPr/>
          <a:lstStyle>
            <a:lvl1pPr>
              <a:defRPr sz="2800">
                <a:solidFill>
                  <a:schemeClr val="tx2">
                    <a:lumMod val="75000"/>
                  </a:schemeClr>
                </a:solidFill>
              </a:defRPr>
            </a:lvl1pPr>
            <a:lvl2pPr>
              <a:defRPr sz="2400">
                <a:solidFill>
                  <a:schemeClr val="tx2">
                    <a:lumMod val="75000"/>
                  </a:schemeClr>
                </a:solidFill>
              </a:defRPr>
            </a:lvl2pPr>
            <a:lvl3pPr>
              <a:defRPr sz="2000"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 sz="1800"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 sz="1800">
                <a:solidFill>
                  <a:schemeClr val="tx2">
                    <a:lumMod val="7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91339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748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502048"/>
            <a:ext cx="4040188" cy="3951288"/>
          </a:xfrm>
        </p:spPr>
        <p:txBody>
          <a:bodyPr/>
          <a:lstStyle>
            <a:lvl1pPr>
              <a:defRPr sz="2400">
                <a:solidFill>
                  <a:schemeClr val="tx2">
                    <a:lumMod val="75000"/>
                  </a:schemeClr>
                </a:solidFill>
              </a:defRPr>
            </a:lvl1pPr>
            <a:lvl2pPr>
              <a:defRPr sz="2000">
                <a:solidFill>
                  <a:schemeClr val="tx2">
                    <a:lumMod val="75000"/>
                  </a:schemeClr>
                </a:solidFill>
              </a:defRPr>
            </a:lvl2pPr>
            <a:lvl3pPr>
              <a:defRPr sz="1800"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 sz="1600"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 sz="1600">
                <a:solidFill>
                  <a:schemeClr val="tx2">
                    <a:lumMod val="7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925142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502048"/>
            <a:ext cx="4041775" cy="3951288"/>
          </a:xfrm>
        </p:spPr>
        <p:txBody>
          <a:bodyPr/>
          <a:lstStyle>
            <a:lvl1pPr>
              <a:defRPr sz="2400">
                <a:solidFill>
                  <a:schemeClr val="tx2">
                    <a:lumMod val="75000"/>
                  </a:schemeClr>
                </a:solidFill>
              </a:defRPr>
            </a:lvl1pPr>
            <a:lvl2pPr>
              <a:defRPr sz="2000">
                <a:solidFill>
                  <a:schemeClr val="tx2">
                    <a:lumMod val="75000"/>
                  </a:schemeClr>
                </a:solidFill>
              </a:defRPr>
            </a:lvl2pPr>
            <a:lvl3pPr>
              <a:defRPr sz="1800"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 sz="1600"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 sz="1600">
                <a:solidFill>
                  <a:schemeClr val="tx2">
                    <a:lumMod val="7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59933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72457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15951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3622"/>
            <a:ext cx="3008313" cy="921478"/>
          </a:xfrm>
        </p:spPr>
        <p:txBody>
          <a:bodyPr anchor="b"/>
          <a:lstStyle>
            <a:lvl1pPr algn="l">
              <a:defRPr sz="2000" b="1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1916832"/>
            <a:ext cx="5111750" cy="4353347"/>
          </a:xfrm>
        </p:spPr>
        <p:txBody>
          <a:bodyPr/>
          <a:lstStyle>
            <a:lvl1pPr>
              <a:defRPr sz="3200">
                <a:solidFill>
                  <a:schemeClr val="tx2">
                    <a:lumMod val="75000"/>
                  </a:schemeClr>
                </a:solidFill>
              </a:defRPr>
            </a:lvl1pPr>
            <a:lvl2pPr>
              <a:defRPr sz="2800">
                <a:solidFill>
                  <a:schemeClr val="tx2">
                    <a:lumMod val="75000"/>
                  </a:schemeClr>
                </a:solidFill>
              </a:defRPr>
            </a:lvl2pPr>
            <a:lvl3pPr>
              <a:defRPr sz="2400"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 sz="2000"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 sz="2000">
                <a:solidFill>
                  <a:schemeClr val="tx2">
                    <a:lumMod val="75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5489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58605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  <a:lvl2pPr>
              <a:defRPr>
                <a:solidFill>
                  <a:schemeClr val="tx2">
                    <a:lumMod val="75000"/>
                  </a:schemeClr>
                </a:solidFill>
              </a:defRPr>
            </a:lvl2pPr>
            <a:lvl3pPr>
              <a:defRPr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>
                <a:solidFill>
                  <a:schemeClr val="tx2">
                    <a:lumMod val="75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78804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  <a:lvl2pPr>
              <a:defRPr>
                <a:solidFill>
                  <a:schemeClr val="tx2">
                    <a:lumMod val="75000"/>
                  </a:schemeClr>
                </a:solidFill>
              </a:defRPr>
            </a:lvl2pPr>
            <a:lvl3pPr>
              <a:defRPr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>
                <a:solidFill>
                  <a:schemeClr val="tx2">
                    <a:lumMod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83695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s://presentation-creation.ru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28168"/>
            <a:ext cx="8784976" cy="11508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123728" y="1628800"/>
            <a:ext cx="7020272" cy="4608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14"/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027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604" y="7818"/>
            <a:ext cx="9145604" cy="1044918"/>
          </a:xfrm>
        </p:spPr>
        <p:txBody>
          <a:bodyPr>
            <a:normAutofit fontScale="90000"/>
          </a:bodyPr>
          <a:lstStyle/>
          <a:p>
            <a:r>
              <a:rPr lang="ru-RU" sz="3200" dirty="0" smtClean="0">
                <a:solidFill>
                  <a:srgbClr val="3399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rgbClr val="3399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rgbClr val="3399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«Моё педагогическое кредо»</a:t>
            </a:r>
            <a:endParaRPr lang="ru-RU" sz="3200" dirty="0">
              <a:solidFill>
                <a:srgbClr val="3399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2060848"/>
            <a:ext cx="5760640" cy="23762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3399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МОУ «</a:t>
            </a:r>
            <a:r>
              <a:rPr lang="ru-RU" sz="2800" b="1" dirty="0" err="1" smtClean="0">
                <a:solidFill>
                  <a:srgbClr val="3399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Ореховская</a:t>
            </a:r>
            <a:r>
              <a:rPr lang="ru-RU" sz="2800" b="1" dirty="0" smtClean="0">
                <a:solidFill>
                  <a:srgbClr val="3399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СШ»</a:t>
            </a:r>
          </a:p>
          <a:p>
            <a:pPr algn="ctr"/>
            <a:r>
              <a:rPr lang="ru-RU" sz="2800" b="1" dirty="0" smtClean="0">
                <a:solidFill>
                  <a:srgbClr val="3399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Гурьянова Ольга Васильевна</a:t>
            </a:r>
          </a:p>
          <a:p>
            <a:pPr algn="ctr"/>
            <a:r>
              <a:rPr lang="ru-RU" sz="2800" b="1" dirty="0" smtClean="0">
                <a:solidFill>
                  <a:srgbClr val="3399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музыки </a:t>
            </a:r>
          </a:p>
          <a:p>
            <a:pPr algn="ctr"/>
            <a:r>
              <a:rPr lang="ru-RU" sz="2800" b="1" dirty="0" smtClean="0">
                <a:solidFill>
                  <a:srgbClr val="3399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Классный руководитель 7 класса</a:t>
            </a:r>
            <a:endParaRPr lang="ru-RU" sz="2800" b="1" dirty="0">
              <a:solidFill>
                <a:srgbClr val="3399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7870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635897" y="-531440"/>
            <a:ext cx="3312367" cy="6336704"/>
          </a:xfrm>
        </p:spPr>
        <p:txBody>
          <a:bodyPr>
            <a:normAutofit/>
          </a:bodyPr>
          <a:lstStyle/>
          <a:p>
            <a:pPr algn="l"/>
            <a:r>
              <a:rPr lang="ru-RU" sz="2000" b="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Свою работу я ассоциирую с музыкальным нотным станом, в котором скрипичный ключ- это учитель. Он задает тон, настроение и ведет за собой ребят.  Мелодия не получится слаженной и не будет песня звучать в унисон, если я не буду «первой скрипкой» в деле воспитания своих учеников. А нотный стан как ступени ввысь к духовно-нравственному взрослению подрастающего поколени</a:t>
            </a:r>
            <a: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ru-RU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-1604" y="908719"/>
            <a:ext cx="3504844" cy="424847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rgbClr val="3399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43561" y="2809"/>
            <a:ext cx="3679457" cy="5154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76072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2608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3399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Дорога </a:t>
            </a:r>
            <a:r>
              <a:rPr lang="ru-RU" sz="3600" b="1" dirty="0">
                <a:solidFill>
                  <a:srgbClr val="3399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 учительству</a:t>
            </a:r>
            <a:endParaRPr lang="ru-RU" sz="3600" b="1" dirty="0">
              <a:solidFill>
                <a:srgbClr val="3399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57"/>
          <p:cNvSpPr>
            <a:spLocks noChangeArrowheads="1"/>
          </p:cNvSpPr>
          <p:nvPr/>
        </p:nvSpPr>
        <p:spPr bwMode="gray">
          <a:xfrm rot="20140969">
            <a:off x="226967" y="171182"/>
            <a:ext cx="970174" cy="1001313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  </a:t>
            </a:r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8" name="Рисунок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36296" y="22984"/>
            <a:ext cx="1872161" cy="2868971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0197" y="4103572"/>
            <a:ext cx="4243434" cy="2757001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3019579"/>
            <a:ext cx="4248425" cy="3808381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0197" y="1457470"/>
            <a:ext cx="4243434" cy="2617246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30201" y="749309"/>
            <a:ext cx="2366011" cy="2233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3024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35696" y="1"/>
            <a:ext cx="7308304" cy="1124743"/>
          </a:xfrm>
        </p:spPr>
        <p:txBody>
          <a:bodyPr>
            <a:noAutofit/>
          </a:bodyPr>
          <a:lstStyle/>
          <a:p>
            <a:pPr algn="r"/>
            <a:r>
              <a:rPr lang="ru-RU" sz="2000" dirty="0">
                <a:solidFill>
                  <a:srgbClr val="1E1E7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Где б я была сейчас в своих стремленьях, когда бы не моя семья, мне близкие по духу люди, поддержка верная </a:t>
            </a:r>
            <a:r>
              <a:rPr lang="ru-RU" sz="2000" dirty="0" smtClean="0">
                <a:solidFill>
                  <a:srgbClr val="1E1E7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моя.</a:t>
            </a:r>
            <a:br>
              <a:rPr lang="ru-RU" sz="2000" dirty="0" smtClean="0">
                <a:solidFill>
                  <a:srgbClr val="1E1E7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1E1E7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Две </a:t>
            </a:r>
            <a:r>
              <a:rPr lang="ru-RU" sz="2000" dirty="0">
                <a:solidFill>
                  <a:srgbClr val="1E1E7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дочери и муж - мой тыл, моя опора!</a:t>
            </a:r>
            <a:r>
              <a:rPr lang="ru-RU" sz="200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57"/>
          <p:cNvSpPr>
            <a:spLocks noChangeArrowheads="1"/>
          </p:cNvSpPr>
          <p:nvPr/>
        </p:nvSpPr>
        <p:spPr bwMode="gray">
          <a:xfrm rot="20140969">
            <a:off x="259858" y="292632"/>
            <a:ext cx="970174" cy="1001313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  </a:t>
            </a:r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75856" y="1124744"/>
            <a:ext cx="3496964" cy="370825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24935" y="3684151"/>
            <a:ext cx="2591857" cy="314721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35" y="2708920"/>
            <a:ext cx="3267221" cy="4149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5856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63688" y="0"/>
            <a:ext cx="7272808" cy="90872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МОЁ ПЕДАГОГИЧЕСКОЕ КРЕДО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57"/>
          <p:cNvSpPr>
            <a:spLocks noChangeArrowheads="1"/>
          </p:cNvSpPr>
          <p:nvPr/>
        </p:nvSpPr>
        <p:spPr bwMode="gray">
          <a:xfrm rot="20140969">
            <a:off x="172061" y="225893"/>
            <a:ext cx="1044034" cy="106061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  </a:t>
            </a:r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286000" y="1117855"/>
            <a:ext cx="6750496" cy="56841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750"/>
              </a:spcBef>
              <a:spcAft>
                <a:spcPts val="0"/>
              </a:spcAft>
            </a:pPr>
            <a:r>
              <a:rPr lang="ru-RU" sz="2400" b="1" dirty="0">
                <a:solidFill>
                  <a:srgbClr val="1E1E7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Проходя мимо знаний –возьми.. </a:t>
            </a:r>
            <a:endParaRPr lang="ru-RU" sz="2400" b="1" dirty="0">
              <a:solidFill>
                <a:srgbClr val="1E1E78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750"/>
              </a:spcBef>
              <a:spcAft>
                <a:spcPts val="0"/>
              </a:spcAft>
            </a:pPr>
            <a:r>
              <a:rPr lang="ru-RU" sz="2400" b="1" dirty="0">
                <a:solidFill>
                  <a:srgbClr val="1E1E7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Проходя мимо мудрых- постой….</a:t>
            </a:r>
            <a:endParaRPr lang="ru-RU" sz="2400" b="1" dirty="0">
              <a:solidFill>
                <a:srgbClr val="1E1E78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750"/>
              </a:spcBef>
              <a:spcAft>
                <a:spcPts val="0"/>
              </a:spcAft>
            </a:pPr>
            <a:r>
              <a:rPr lang="ru-RU" sz="2400" b="1" dirty="0">
                <a:solidFill>
                  <a:srgbClr val="1E1E7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Проходя мимо праздных – твори…</a:t>
            </a:r>
            <a:endParaRPr lang="ru-RU" sz="2400" b="1" dirty="0">
              <a:solidFill>
                <a:srgbClr val="1E1E78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750"/>
              </a:spcBef>
              <a:spcAft>
                <a:spcPts val="0"/>
              </a:spcAft>
            </a:pPr>
            <a:r>
              <a:rPr lang="ru-RU" sz="2400" b="1" dirty="0">
                <a:solidFill>
                  <a:srgbClr val="1E1E7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Проходя мимо лжи- не молчи…</a:t>
            </a:r>
            <a:endParaRPr lang="ru-RU" sz="2400" b="1" dirty="0">
              <a:solidFill>
                <a:srgbClr val="1E1E78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750"/>
              </a:spcBef>
              <a:spcAft>
                <a:spcPts val="0"/>
              </a:spcAft>
            </a:pPr>
            <a:r>
              <a:rPr lang="ru-RU" sz="2400" b="1" dirty="0">
                <a:solidFill>
                  <a:srgbClr val="1E1E7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Проходя мимо бедных -делись…</a:t>
            </a:r>
            <a:endParaRPr lang="ru-RU" sz="2400" b="1" dirty="0">
              <a:solidFill>
                <a:srgbClr val="1E1E78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750"/>
              </a:spcBef>
              <a:spcAft>
                <a:spcPts val="0"/>
              </a:spcAft>
            </a:pPr>
            <a:r>
              <a:rPr lang="ru-RU" sz="2400" b="1" dirty="0">
                <a:solidFill>
                  <a:srgbClr val="1E1E7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Проходя мимо матери- встань…</a:t>
            </a:r>
            <a:endParaRPr lang="ru-RU" sz="2400" b="1" dirty="0">
              <a:solidFill>
                <a:srgbClr val="1E1E78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750"/>
              </a:spcBef>
              <a:spcAft>
                <a:spcPts val="0"/>
              </a:spcAft>
            </a:pPr>
            <a:r>
              <a:rPr lang="ru-RU" sz="2400" b="1" dirty="0">
                <a:solidFill>
                  <a:srgbClr val="1E1E7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Проходя мимо горя- крепись…</a:t>
            </a:r>
            <a:endParaRPr lang="ru-RU" sz="2400" b="1" dirty="0">
              <a:solidFill>
                <a:srgbClr val="1E1E78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750"/>
              </a:spcBef>
              <a:spcAft>
                <a:spcPts val="0"/>
              </a:spcAft>
            </a:pPr>
            <a:r>
              <a:rPr lang="ru-RU" sz="2400" b="1" dirty="0">
                <a:solidFill>
                  <a:srgbClr val="1E1E7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Проходя мимо боли- мужай…</a:t>
            </a:r>
            <a:endParaRPr lang="ru-RU" sz="2400" b="1" dirty="0">
              <a:solidFill>
                <a:srgbClr val="1E1E78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750"/>
              </a:spcBef>
              <a:spcAft>
                <a:spcPts val="0"/>
              </a:spcAft>
            </a:pPr>
            <a:r>
              <a:rPr lang="ru-RU" sz="2400" b="1" dirty="0">
                <a:solidFill>
                  <a:srgbClr val="1E1E7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Проходя мимо счастья- ликуй…</a:t>
            </a:r>
            <a:endParaRPr lang="ru-RU" sz="2400" b="1" dirty="0">
              <a:solidFill>
                <a:srgbClr val="1E1E78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750"/>
              </a:spcBef>
              <a:spcAft>
                <a:spcPts val="0"/>
              </a:spcAft>
            </a:pPr>
            <a:r>
              <a:rPr lang="ru-RU" sz="2400" b="1" dirty="0">
                <a:solidFill>
                  <a:srgbClr val="1E1E78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Проходя мимо жизни- живи…</a:t>
            </a:r>
            <a:endParaRPr lang="ru-RU" sz="2400" b="1" dirty="0">
              <a:solidFill>
                <a:srgbClr val="1E1E78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750"/>
              </a:spcBef>
              <a:spcAft>
                <a:spcPts val="0"/>
              </a:spcAft>
            </a:pPr>
            <a:r>
              <a:rPr lang="ru-RU" dirty="0">
                <a:solidFill>
                  <a:srgbClr val="222222"/>
                </a:solidFill>
                <a:latin typeface="inherit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19983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331640" y="0"/>
            <a:ext cx="7704856" cy="1379065"/>
          </a:xfrm>
        </p:spPr>
        <p:txBody>
          <a:bodyPr>
            <a:normAutofit fontScale="90000"/>
          </a:bodyPr>
          <a:lstStyle/>
          <a:p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 smtClean="0">
                <a:solidFill>
                  <a:srgbClr val="1E1E7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Мой </a:t>
            </a:r>
            <a:r>
              <a:rPr lang="ru-RU" sz="3100" dirty="0">
                <a:solidFill>
                  <a:srgbClr val="1E1E7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первый класс -мой класс бесценный, твою судьбу благословив, я восхваляю коллектив неповторимый, пусть несовершенный.</a:t>
            </a:r>
            <a:r>
              <a:rPr lang="ru-RU" sz="3600" dirty="0">
                <a:solidFill>
                  <a:srgbClr val="1E1E78"/>
                </a:solidFill>
                <a:effectLst/>
              </a:rPr>
              <a:t/>
            </a:r>
            <a:br>
              <a:rPr lang="ru-RU" sz="3600" dirty="0">
                <a:solidFill>
                  <a:srgbClr val="1E1E78"/>
                </a:solidFill>
                <a:effectLst/>
              </a:rPr>
            </a:br>
            <a:endParaRPr lang="ru-RU" sz="3600" b="1" dirty="0">
              <a:solidFill>
                <a:srgbClr val="1E1E7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57"/>
          <p:cNvSpPr>
            <a:spLocks noChangeArrowheads="1"/>
          </p:cNvSpPr>
          <p:nvPr/>
        </p:nvSpPr>
        <p:spPr bwMode="gray">
          <a:xfrm rot="20140969">
            <a:off x="147592" y="222417"/>
            <a:ext cx="970174" cy="1001313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</a:t>
            </a:r>
            <a:endParaRPr lang="ru-RU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93783" y="4531733"/>
            <a:ext cx="4668665" cy="238563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93783" y="1379065"/>
            <a:ext cx="4680520" cy="308006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58432" y="1649130"/>
            <a:ext cx="3009811" cy="302197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73821" y="4941168"/>
            <a:ext cx="3370179" cy="1916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508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03648" y="54143"/>
            <a:ext cx="7740352" cy="638553"/>
          </a:xfrm>
        </p:spPr>
        <p:txBody>
          <a:bodyPr>
            <a:noAutofit/>
          </a:bodyPr>
          <a:lstStyle/>
          <a:p>
            <a:r>
              <a:rPr lang="ru-RU" sz="3600" dirty="0">
                <a:solidFill>
                  <a:srgbClr val="1E1E7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sz="3600" dirty="0" smtClean="0">
                <a:solidFill>
                  <a:srgbClr val="1E1E7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ез </a:t>
            </a:r>
            <a:r>
              <a:rPr lang="ru-RU" sz="3600" dirty="0">
                <a:solidFill>
                  <a:srgbClr val="1E1E7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побед - нет движения вперед! </a:t>
            </a:r>
            <a:endParaRPr lang="ru-RU" sz="3600" b="1" dirty="0">
              <a:solidFill>
                <a:srgbClr val="1E1E7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57"/>
          <p:cNvSpPr>
            <a:spLocks noChangeArrowheads="1"/>
          </p:cNvSpPr>
          <p:nvPr/>
        </p:nvSpPr>
        <p:spPr bwMode="gray">
          <a:xfrm rot="20140969">
            <a:off x="163127" y="209478"/>
            <a:ext cx="970174" cy="1001313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соль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0100" y="857232"/>
            <a:ext cx="2160240" cy="299682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71802" y="857232"/>
            <a:ext cx="2000264" cy="285752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43504" y="714356"/>
            <a:ext cx="4000497" cy="3424393"/>
          </a:xfrm>
          <a:prstGeom prst="rect">
            <a:avLst/>
          </a:prstGeom>
        </p:spPr>
      </p:pic>
      <p:pic>
        <p:nvPicPr>
          <p:cNvPr id="1026" name="Picture 2" descr="C:\Users\user\Desktop\ОВ\13 00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645286" y="26503474"/>
            <a:ext cx="24079200" cy="33404176"/>
          </a:xfrm>
          <a:prstGeom prst="rect">
            <a:avLst/>
          </a:prstGeom>
          <a:noFill/>
        </p:spPr>
      </p:pic>
      <p:pic>
        <p:nvPicPr>
          <p:cNvPr id="9" name="Рисунок 8" descr="25 00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500166" y="4143380"/>
            <a:ext cx="1714512" cy="2714620"/>
          </a:xfrm>
          <a:prstGeom prst="rect">
            <a:avLst/>
          </a:prstGeom>
        </p:spPr>
      </p:pic>
      <p:pic>
        <p:nvPicPr>
          <p:cNvPr id="11" name="Рисунок 10" descr="11 00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143240" y="4143380"/>
            <a:ext cx="2000264" cy="2714620"/>
          </a:xfrm>
          <a:prstGeom prst="rect">
            <a:avLst/>
          </a:prstGeom>
        </p:spPr>
      </p:pic>
      <p:pic>
        <p:nvPicPr>
          <p:cNvPr id="14" name="Рисунок 13" descr="15 00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072066" y="4143380"/>
            <a:ext cx="2000264" cy="2714620"/>
          </a:xfrm>
          <a:prstGeom prst="rect">
            <a:avLst/>
          </a:prstGeom>
        </p:spPr>
      </p:pic>
      <p:pic>
        <p:nvPicPr>
          <p:cNvPr id="15" name="Рисунок 14" descr="27 001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000860" y="4143380"/>
            <a:ext cx="2143140" cy="2714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0604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940152" y="54143"/>
            <a:ext cx="3203848" cy="1574657"/>
          </a:xfrm>
        </p:spPr>
        <p:txBody>
          <a:bodyPr>
            <a:noAutofit/>
          </a:bodyPr>
          <a:lstStyle/>
          <a:p>
            <a:pPr algn="r"/>
            <a:r>
              <a:rPr lang="ru-RU" sz="3200" b="1" dirty="0" smtClean="0">
                <a:solidFill>
                  <a:srgbClr val="1E1E7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Педагогический </a:t>
            </a:r>
            <a:br>
              <a:rPr lang="ru-RU" sz="3200" b="1" dirty="0" smtClean="0">
                <a:solidFill>
                  <a:srgbClr val="1E1E7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rgbClr val="1E1E7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 </a:t>
            </a:r>
            <a:br>
              <a:rPr lang="ru-RU" sz="3200" b="1" dirty="0" smtClean="0">
                <a:solidFill>
                  <a:srgbClr val="1E1E7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rgbClr val="1E1E7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школы</a:t>
            </a:r>
            <a:endParaRPr lang="ru-RU" sz="3200" b="1" dirty="0">
              <a:solidFill>
                <a:srgbClr val="1E1E7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57"/>
          <p:cNvSpPr>
            <a:spLocks noChangeArrowheads="1"/>
          </p:cNvSpPr>
          <p:nvPr/>
        </p:nvSpPr>
        <p:spPr bwMode="gray">
          <a:xfrm rot="20140969">
            <a:off x="4494810" y="209477"/>
            <a:ext cx="970174" cy="1001313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ЛЯ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-4075"/>
            <a:ext cx="2594331" cy="169109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31683" y="4344798"/>
            <a:ext cx="4812318" cy="251320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47" y="4229778"/>
            <a:ext cx="4251674" cy="262349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7984" y="1669041"/>
            <a:ext cx="4716016" cy="263551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00808"/>
            <a:ext cx="4331682" cy="2528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41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03648" y="54143"/>
            <a:ext cx="7717044" cy="731813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rgbClr val="1E1E7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3200" b="1" dirty="0" smtClean="0">
                <a:solidFill>
                  <a:srgbClr val="1E1E7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ильная </a:t>
            </a:r>
            <a:r>
              <a:rPr lang="ru-RU" sz="3200" b="1" dirty="0">
                <a:solidFill>
                  <a:srgbClr val="1E1E7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позиция </a:t>
            </a:r>
            <a:r>
              <a:rPr lang="ru-RU" sz="3200" b="1" dirty="0" smtClean="0">
                <a:solidFill>
                  <a:srgbClr val="1E1E7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br>
              <a:rPr lang="ru-RU" sz="3200" b="1" dirty="0" smtClean="0">
                <a:solidFill>
                  <a:srgbClr val="1E1E7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rgbClr val="1E1E7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solidFill>
                  <a:srgbClr val="1E1E7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это родители моих детей </a:t>
            </a:r>
            <a:endParaRPr lang="ru-RU" sz="3200" b="1" dirty="0">
              <a:solidFill>
                <a:srgbClr val="1E1E7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57"/>
          <p:cNvSpPr>
            <a:spLocks noChangeArrowheads="1"/>
          </p:cNvSpPr>
          <p:nvPr/>
        </p:nvSpPr>
        <p:spPr bwMode="gray">
          <a:xfrm rot="20140969">
            <a:off x="270347" y="55944"/>
            <a:ext cx="970174" cy="1001313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42" y="3797101"/>
            <a:ext cx="4410215" cy="306089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305507"/>
            <a:ext cx="3803548" cy="249159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51934" y="1305507"/>
            <a:ext cx="2922014" cy="249159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7206" y="3591106"/>
            <a:ext cx="4693485" cy="326689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48264" y="1288915"/>
            <a:ext cx="2156209" cy="2281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506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03648" y="54143"/>
            <a:ext cx="7740352" cy="926585"/>
          </a:xfrm>
        </p:spPr>
        <p:txBody>
          <a:bodyPr>
            <a:noAutofit/>
          </a:bodyPr>
          <a:lstStyle/>
          <a:p>
            <a:r>
              <a:rPr lang="ru-RU" sz="3600" dirty="0">
                <a:solidFill>
                  <a:srgbClr val="1E1E7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МИР бесконечен, </a:t>
            </a:r>
            <a:r>
              <a:rPr lang="ru-RU" sz="3600" dirty="0" smtClean="0">
                <a:solidFill>
                  <a:srgbClr val="1E1E7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solidFill>
                  <a:srgbClr val="1E1E7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rgbClr val="1E1E7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река </a:t>
            </a:r>
            <a:r>
              <a:rPr lang="ru-RU" sz="3600" dirty="0">
                <a:solidFill>
                  <a:srgbClr val="1E1E7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ДЕТСТВА – быстротечна</a:t>
            </a:r>
            <a:r>
              <a:rPr lang="ru-RU" sz="36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b="1" dirty="0">
              <a:solidFill>
                <a:srgbClr val="1E1E7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57"/>
          <p:cNvSpPr>
            <a:spLocks noChangeArrowheads="1"/>
          </p:cNvSpPr>
          <p:nvPr/>
        </p:nvSpPr>
        <p:spPr bwMode="gray">
          <a:xfrm rot="20140969">
            <a:off x="242487" y="-106161"/>
            <a:ext cx="970174" cy="1001313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r>
              <a:rPr lang="ru-RU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9474" y="1000757"/>
            <a:ext cx="4710638" cy="237780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51720" y="3423342"/>
            <a:ext cx="7080693" cy="3431248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12160" y="1000757"/>
            <a:ext cx="2688205" cy="2422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4825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4913783"/>
            <a:ext cx="5364088" cy="19506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3399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</a:t>
            </a:r>
          </a:p>
          <a:p>
            <a:pPr algn="ctr"/>
            <a:r>
              <a:rPr lang="ru-RU" sz="2800" b="1" dirty="0" smtClean="0">
                <a:solidFill>
                  <a:srgbClr val="3399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</a:p>
          <a:p>
            <a:pPr algn="ctr"/>
            <a:r>
              <a:rPr lang="ru-RU" sz="3600" b="1" dirty="0" smtClean="0">
                <a:solidFill>
                  <a:srgbClr val="3399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ВНИМАНИЕ!</a:t>
            </a:r>
            <a:endParaRPr lang="ru-RU" sz="3600" b="1" dirty="0">
              <a:solidFill>
                <a:srgbClr val="3399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19626"/>
            <a:ext cx="5364088" cy="4894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5356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df9eac6577e9e95d6fb3f59f9cbfceda20487e4"/>
</p:tagLst>
</file>

<file path=ppt/theme/theme1.xml><?xml version="1.0" encoding="utf-8"?>
<a:theme xmlns:a="http://schemas.openxmlformats.org/drawingml/2006/main" name="Тема Office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1399</TotalTime>
  <Words>201</Words>
  <Application>Microsoft Office PowerPoint</Application>
  <PresentationFormat>Экран (4:3)</PresentationFormat>
  <Paragraphs>44</Paragraphs>
  <Slides>11</Slides>
  <Notes>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 «Моё педагогическое кредо»</vt:lpstr>
      <vt:lpstr>Свою работу я ассоциирую с музыкальным нотным станом, в котором скрипичный ключ- это учитель. Он задает тон, настроение и ведет за собой ребят.  Мелодия не получится слаженной и не будет песня звучать в унисон, если я не буду «первой скрипкой» в деле воспитания своих учеников. А нотный стан как ступени ввысь к духовно-нравственному взрослению подрастающего поколения </vt:lpstr>
      <vt:lpstr>Дорога к учительству</vt:lpstr>
      <vt:lpstr>Где б я была сейчас в своих стремленьях, когда бы не моя семья, мне близкие по духу люди, поддержка верная моя. Две дочери и муж - мой тыл, моя опора! </vt:lpstr>
      <vt:lpstr>МОЁ ПЕДАГОГИЧЕСКОЕ КРЕДО</vt:lpstr>
      <vt:lpstr> Мой первый класс -мой класс бесценный, твою судьбу благословив, я восхваляю коллектив неповторимый, пусть несовершенный. </vt:lpstr>
      <vt:lpstr>Без побед - нет движения вперед! </vt:lpstr>
      <vt:lpstr>Педагогический  коллектив  школы</vt:lpstr>
      <vt:lpstr>Сильная позиция –  это родители моих детей </vt:lpstr>
      <vt:lpstr>МИР бесконечен,  река ДЕТСТВА – быстротечна.</vt:lpstr>
      <vt:lpstr>Слайд 11</vt:lpstr>
    </vt:vector>
  </TitlesOfParts>
  <Company>presentation-creation.ru</Company>
  <LinksUpToDate>false</LinksUpToDate>
  <SharedDoc>false</SharedDoc>
  <HyperlinkBase>https://presentation-creation.ru/powerpoint-templates.html</HyperlinkBase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Скрипичный ключ</dc:title>
  <dc:creator>obstinate</dc:creator>
  <dc:description>Шаблон презентации с сайта https://presentation-creation.ru/</dc:description>
  <cp:lastModifiedBy>user</cp:lastModifiedBy>
  <cp:revision>528</cp:revision>
  <dcterms:created xsi:type="dcterms:W3CDTF">2018-02-25T09:09:03Z</dcterms:created>
  <dcterms:modified xsi:type="dcterms:W3CDTF">2021-11-22T11:08:30Z</dcterms:modified>
</cp:coreProperties>
</file>