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5" r:id="rId5"/>
    <p:sldId id="294" r:id="rId6"/>
    <p:sldId id="264" r:id="rId7"/>
    <p:sldId id="289" r:id="rId8"/>
    <p:sldId id="263" r:id="rId9"/>
    <p:sldId id="262" r:id="rId10"/>
    <p:sldId id="261" r:id="rId11"/>
    <p:sldId id="269" r:id="rId12"/>
    <p:sldId id="268" r:id="rId13"/>
    <p:sldId id="267" r:id="rId14"/>
    <p:sldId id="266" r:id="rId15"/>
    <p:sldId id="260" r:id="rId16"/>
    <p:sldId id="257" r:id="rId17"/>
    <p:sldId id="272" r:id="rId18"/>
    <p:sldId id="290" r:id="rId19"/>
    <p:sldId id="284" r:id="rId20"/>
    <p:sldId id="276" r:id="rId21"/>
    <p:sldId id="275" r:id="rId22"/>
    <p:sldId id="292" r:id="rId23"/>
    <p:sldId id="293" r:id="rId24"/>
    <p:sldId id="278" r:id="rId25"/>
    <p:sldId id="279" r:id="rId26"/>
    <p:sldId id="283" r:id="rId27"/>
    <p:sldId id="282" r:id="rId28"/>
    <p:sldId id="281" r:id="rId29"/>
    <p:sldId id="287" r:id="rId30"/>
    <p:sldId id="273" r:id="rId31"/>
    <p:sldId id="291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28" name="Picture 4" descr="http://rusticker.ru/p/19c768e48aca9308d1a11fe86157731f.png?t=1392148800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56303" y="-327438"/>
            <a:ext cx="3333750" cy="2762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rusticker.ru/p/19c768e48aca9308d1a11fe86157731f.png?t=1392148800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4437112"/>
            <a:ext cx="3333750" cy="2762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vzm-vesti.ru/uploads/Photo/kultura/gvozdiki.jpg"/>
          <p:cNvPicPr>
            <a:picLocks noChangeAspect="1" noChangeArrowheads="1"/>
          </p:cNvPicPr>
          <p:nvPr userDrawn="1"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52706" y="4725143"/>
            <a:ext cx="2491293" cy="225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pngimg.com/uploads/soviet_union/soviet_union_PNG49.png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060" y="-27552"/>
            <a:ext cx="2223796" cy="222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2979762"/>
          </a:xfrm>
        </p:spPr>
        <p:txBody>
          <a:bodyPr>
            <a:noAutofit/>
          </a:bodyPr>
          <a:lstStyle/>
          <a:p>
            <a:r>
              <a:rPr lang="ru-RU" sz="2400" b="1" i="1" dirty="0">
                <a:solidFill>
                  <a:srgbClr val="C00000"/>
                </a:solidFill>
              </a:rPr>
              <a:t>МБДОУ «Детский сад «Медвежонок» </a:t>
            </a:r>
            <a:br>
              <a:rPr lang="ru-RU" sz="2400" b="1" i="1" dirty="0">
                <a:solidFill>
                  <a:srgbClr val="C00000"/>
                </a:solidFill>
              </a:rPr>
            </a:br>
            <a:r>
              <a:rPr lang="ru-RU" sz="2400" b="1" i="1" dirty="0">
                <a:solidFill>
                  <a:srgbClr val="C00000"/>
                </a:solidFill>
              </a:rPr>
              <a:t/>
            </a:r>
            <a:br>
              <a:rPr lang="ru-RU" sz="2400" b="1" i="1" dirty="0">
                <a:solidFill>
                  <a:srgbClr val="C00000"/>
                </a:solidFill>
              </a:rPr>
            </a:br>
            <a:r>
              <a:rPr lang="ru-RU" sz="2400" b="1" i="1" dirty="0">
                <a:solidFill>
                  <a:srgbClr val="C00000"/>
                </a:solidFill>
              </a:rPr>
              <a:t/>
            </a:r>
            <a:br>
              <a:rPr lang="ru-RU" sz="2400" b="1" i="1" dirty="0">
                <a:solidFill>
                  <a:srgbClr val="C00000"/>
                </a:solidFill>
              </a:rPr>
            </a:br>
            <a:r>
              <a:rPr lang="ru-RU" sz="2400" b="1" i="1" dirty="0">
                <a:solidFill>
                  <a:srgbClr val="C00000"/>
                </a:solidFill>
              </a:rPr>
              <a:t/>
            </a:r>
            <a:br>
              <a:rPr lang="ru-RU" sz="2400" b="1" i="1" dirty="0">
                <a:solidFill>
                  <a:srgbClr val="C00000"/>
                </a:solidFill>
              </a:rPr>
            </a:br>
            <a:r>
              <a:rPr lang="ru-RU" sz="2400" b="1" i="1" dirty="0">
                <a:solidFill>
                  <a:srgbClr val="C00000"/>
                </a:solidFill>
              </a:rPr>
              <a:t/>
            </a:r>
            <a:br>
              <a:rPr lang="ru-RU" sz="2400" b="1" i="1" dirty="0">
                <a:solidFill>
                  <a:srgbClr val="C00000"/>
                </a:solidFill>
              </a:rPr>
            </a:br>
            <a:r>
              <a:rPr lang="ru-RU" sz="3600" b="1" i="1" dirty="0">
                <a:solidFill>
                  <a:srgbClr val="C00000"/>
                </a:solidFill>
              </a:rPr>
              <a:t>Проект «Мы помним, мы гордимся!»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43306" y="3786190"/>
            <a:ext cx="4385078" cy="1852610"/>
          </a:xfrm>
        </p:spPr>
        <p:txBody>
          <a:bodyPr>
            <a:noAutofit/>
          </a:bodyPr>
          <a:lstStyle/>
          <a:p>
            <a:r>
              <a:rPr lang="ru-RU" sz="2400" i="1" dirty="0" smtClean="0"/>
              <a:t>Подготовила: воспитатель                   </a:t>
            </a:r>
            <a:endParaRPr lang="ru-RU" sz="2400" i="1" dirty="0"/>
          </a:p>
          <a:p>
            <a:r>
              <a:rPr lang="ru-RU" sz="2400" i="1" dirty="0"/>
              <a:t> </a:t>
            </a:r>
            <a:r>
              <a:rPr lang="ru-RU" sz="2400" i="1" dirty="0" smtClean="0"/>
              <a:t>                          </a:t>
            </a:r>
            <a:r>
              <a:rPr lang="ru-RU" sz="2400" i="1" dirty="0"/>
              <a:t>Бабкова Т. </a:t>
            </a:r>
            <a:r>
              <a:rPr lang="ru-RU" sz="2400" i="1" dirty="0" smtClean="0"/>
              <a:t>М.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xmlns="" val="871528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764704"/>
            <a:ext cx="7344816" cy="648072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Паспорт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5" y="1628799"/>
            <a:ext cx="5904657" cy="4464497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/>
              <a:t>Вид проекта: познавательно-творческий</a:t>
            </a:r>
          </a:p>
          <a:p>
            <a:pPr marL="0" indent="0">
              <a:buNone/>
            </a:pPr>
            <a:r>
              <a:rPr lang="ru-RU" sz="2800" dirty="0"/>
              <a:t>Продолжительность проекта: </a:t>
            </a:r>
            <a:r>
              <a:rPr lang="ru-RU" sz="2800" dirty="0" smtClean="0"/>
              <a:t>долгосрочный </a:t>
            </a:r>
            <a:r>
              <a:rPr lang="ru-RU" sz="2800" dirty="0" smtClean="0"/>
              <a:t> </a:t>
            </a:r>
            <a:r>
              <a:rPr lang="ru-RU" sz="2800" dirty="0" smtClean="0"/>
              <a:t>(январь-май</a:t>
            </a:r>
            <a:r>
              <a:rPr lang="ru-RU" sz="2800" dirty="0" smtClean="0"/>
              <a:t>)</a:t>
            </a:r>
            <a:endParaRPr lang="ru-RU" sz="2800" dirty="0"/>
          </a:p>
          <a:p>
            <a:pPr marL="0" indent="0">
              <a:buNone/>
            </a:pPr>
            <a:r>
              <a:rPr lang="ru-RU" sz="2800" dirty="0"/>
              <a:t>Участники проекта: дети, родители воспитанников, воспитатели, специалисты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64718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731836"/>
            <a:ext cx="6768752" cy="752948"/>
          </a:xfrm>
        </p:spPr>
        <p:txBody>
          <a:bodyPr>
            <a:normAutofit/>
          </a:bodyPr>
          <a:lstStyle/>
          <a:p>
            <a:r>
              <a:rPr lang="ru-RU" sz="3200" b="1" dirty="0"/>
              <a:t>Актуальность проекта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35839CF-9250-4DA6-9D65-1CEE63ABD1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9632" y="1484784"/>
            <a:ext cx="7056784" cy="464137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/>
              <a:t>В дошкольном возрасте закладывается фундамент жизненных ориентировок в окружающем мире, и все, что ребенок усвоит в детском саду, прочно останется с ним навсегда. Вот почему с раннего возраста необходимо воспитывать у дошкольников нравственно-патриотическое воспитание.</a:t>
            </a:r>
          </a:p>
          <a:p>
            <a:pPr marL="0" indent="0">
              <a:buNone/>
            </a:pPr>
            <a:r>
              <a:rPr lang="ru-RU" sz="2400" dirty="0"/>
              <a:t>У детей в этом возрасте не сформирован патриотизм, им нужно помочь найти связь с Родиной, рассказать , как наши предки защищали и любили ее. В результате систематической воспитательной работы у детей могут быть сформированы элементы гражданственности и патриотизма.</a:t>
            </a:r>
          </a:p>
        </p:txBody>
      </p:sp>
    </p:spTree>
    <p:extLst>
      <p:ext uri="{BB962C8B-B14F-4D97-AF65-F5344CB8AC3E}">
        <p14:creationId xmlns:p14="http://schemas.microsoft.com/office/powerpoint/2010/main" xmlns="" val="37202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1F8DC86-8B35-413C-B96A-5CC141278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F49282B-DABB-424E-B755-7AF57271AE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3608" y="980728"/>
            <a:ext cx="7272808" cy="5145435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7000" dirty="0"/>
              <a:t>    </a:t>
            </a:r>
            <a:r>
              <a:rPr lang="ru-RU" sz="9600" dirty="0"/>
              <a:t>Цель: формирование представлений у детей о ВОВ.</a:t>
            </a:r>
          </a:p>
          <a:p>
            <a:pPr marL="0" indent="0">
              <a:buNone/>
            </a:pPr>
            <a:r>
              <a:rPr lang="ru-RU" sz="9600" dirty="0"/>
              <a:t>     Задачи: </a:t>
            </a:r>
          </a:p>
          <a:p>
            <a:r>
              <a:rPr lang="ru-RU" sz="9600" dirty="0"/>
              <a:t>познакомить детей с первоначальными сведениями о ВОВ;</a:t>
            </a:r>
          </a:p>
          <a:p>
            <a:r>
              <a:rPr lang="ru-RU" sz="9600" dirty="0"/>
              <a:t>развивать речь, воображение, мышление;</a:t>
            </a:r>
          </a:p>
          <a:p>
            <a:r>
              <a:rPr lang="ru-RU" sz="9600" dirty="0"/>
              <a:t>активизировать словарь;</a:t>
            </a:r>
          </a:p>
          <a:p>
            <a:r>
              <a:rPr lang="ru-RU" sz="9600" dirty="0"/>
              <a:t>развивать умение взаимодействовать друг с другом, побуждать к совместной деятельности;</a:t>
            </a:r>
          </a:p>
          <a:p>
            <a:r>
              <a:rPr lang="ru-RU" sz="9600" dirty="0"/>
              <a:t>формировать знания детей о празднике Дне Победы; </a:t>
            </a:r>
          </a:p>
          <a:p>
            <a:r>
              <a:rPr lang="ru-RU" sz="9600" dirty="0"/>
              <a:t>воспитывать у детей гордость и уважение к ветеранам ВОВ, чувства гордости за Родину;</a:t>
            </a:r>
          </a:p>
          <a:p>
            <a:r>
              <a:rPr lang="ru-RU" sz="9600" dirty="0"/>
              <a:t>приобщать родителей к работе по патриотическому воспитанию детей.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179358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7B26D4B-6093-4A44-9566-064ECA5CFB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B08A013-5799-4178-A0DB-F6A6A39AB4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 Интеграции образовательных областей в    процессе реализации проекта: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познавательное развитие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социально-коммуникативное развитие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физическое развитие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речевое развитие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художественно-эстетическое развитие</a:t>
            </a:r>
          </a:p>
          <a:p>
            <a:pPr>
              <a:buFont typeface="Wingdings" panose="05000000000000000000" pitchFamily="2" charset="2"/>
              <a:buChar char="ü"/>
            </a:pPr>
            <a:endParaRPr lang="ru-RU" dirty="0"/>
          </a:p>
          <a:p>
            <a:pPr>
              <a:buFont typeface="Wingdings" panose="05000000000000000000" pitchFamily="2" charset="2"/>
              <a:buChar char="ü"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5244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2B5D57E-641C-42B4-92A1-E78D84C8E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08" y="731836"/>
            <a:ext cx="7272808" cy="868364"/>
          </a:xfrm>
        </p:spPr>
        <p:txBody>
          <a:bodyPr>
            <a:normAutofit/>
          </a:bodyPr>
          <a:lstStyle/>
          <a:p>
            <a:r>
              <a:rPr lang="ru-RU" sz="3200" b="1" dirty="0"/>
              <a:t>Ожидаемые результаты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894586EC-9DFC-48F7-A088-4C4C36CCE2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обогащение знаний детей о ВОВ;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воспитание заботливого и уважительного отношения к ветеранам ВОВ;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развитие творческих способностей детей в продуктивной и музыкальной деятельности;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развитие чувства гордости и патриотизма к своей Родине;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осознание родителями важности патриотического воспитания дошкольников.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dirty="0"/>
          </a:p>
          <a:p>
            <a:pPr marL="0" indent="0">
              <a:buNone/>
            </a:pPr>
            <a:r>
              <a:rPr lang="ru-RU" dirty="0"/>
              <a:t>         </a:t>
            </a:r>
          </a:p>
        </p:txBody>
      </p:sp>
    </p:spTree>
    <p:extLst>
      <p:ext uri="{BB962C8B-B14F-4D97-AF65-F5344CB8AC3E}">
        <p14:creationId xmlns:p14="http://schemas.microsoft.com/office/powerpoint/2010/main" xmlns="" val="398582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58B6099-3BE9-4882-BA20-77B107096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31836"/>
            <a:ext cx="8003232" cy="685801"/>
          </a:xfrm>
        </p:spPr>
        <p:txBody>
          <a:bodyPr>
            <a:normAutofit/>
          </a:bodyPr>
          <a:lstStyle/>
          <a:p>
            <a:r>
              <a:rPr lang="ru-RU" sz="3600" b="1" dirty="0"/>
              <a:t>Продукт проектной деятельности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5E9322E-9AE2-459B-900D-801AF36921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9672" y="1417638"/>
            <a:ext cx="6480720" cy="4708525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Выставка детского творчества.</a:t>
            </a:r>
          </a:p>
          <a:p>
            <a:pPr marL="0" indent="0">
              <a:buNone/>
            </a:pPr>
            <a:r>
              <a:rPr lang="ru-RU" dirty="0"/>
              <a:t>Создание альбома «Военная техника».</a:t>
            </a:r>
          </a:p>
          <a:p>
            <a:pPr marL="0" indent="0">
              <a:buNone/>
            </a:pPr>
            <a:r>
              <a:rPr lang="ru-RU" dirty="0"/>
              <a:t>Создание уголка памяти.</a:t>
            </a:r>
          </a:p>
          <a:p>
            <a:pPr marL="0" indent="0">
              <a:buNone/>
            </a:pPr>
            <a:r>
              <a:rPr lang="ru-RU" dirty="0"/>
              <a:t>Участие в акциях.</a:t>
            </a:r>
          </a:p>
          <a:p>
            <a:pPr marL="0" indent="0">
              <a:buNone/>
            </a:pPr>
            <a:r>
              <a:rPr lang="ru-RU" dirty="0"/>
              <a:t>Методический материал о ВОВ, буклеты, папки-передвижки.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1817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64EE2CE-0FDB-4825-929F-A830EAE91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ru-RU" sz="3600" b="1" dirty="0"/>
              <a:t>Этапы реализации проекта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ECF54C0-334E-45ED-B7A4-D4B649231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576" y="1628800"/>
            <a:ext cx="7704856" cy="44973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                      </a:t>
            </a:r>
            <a:r>
              <a:rPr lang="ru-RU" u="sng" dirty="0"/>
              <a:t>Подготовительный этап.</a:t>
            </a:r>
          </a:p>
          <a:p>
            <a:pPr marL="0" indent="0">
              <a:buNone/>
            </a:pPr>
            <a:r>
              <a:rPr lang="ru-RU" dirty="0"/>
              <a:t> -разработка проекта;</a:t>
            </a:r>
          </a:p>
          <a:p>
            <a:pPr marL="0" indent="0">
              <a:buNone/>
            </a:pPr>
            <a:r>
              <a:rPr lang="ru-RU" dirty="0"/>
              <a:t> -определение проблемы проекта;</a:t>
            </a:r>
          </a:p>
          <a:p>
            <a:pPr marL="0" indent="0">
              <a:buNone/>
            </a:pPr>
            <a:r>
              <a:rPr lang="ru-RU" dirty="0"/>
              <a:t> -постановка цели задач;</a:t>
            </a:r>
          </a:p>
          <a:p>
            <a:pPr marL="0" indent="0">
              <a:buNone/>
            </a:pPr>
            <a:r>
              <a:rPr lang="ru-RU" dirty="0"/>
              <a:t> -определение основных форм работы;</a:t>
            </a:r>
          </a:p>
          <a:p>
            <a:pPr marL="0" indent="0">
              <a:buNone/>
            </a:pPr>
            <a:r>
              <a:rPr lang="ru-RU" dirty="0"/>
              <a:t> -сбор информации, литературы, дополнительных материалов;</a:t>
            </a:r>
          </a:p>
          <a:p>
            <a:pPr marL="0" indent="0">
              <a:buNone/>
            </a:pPr>
            <a:r>
              <a:rPr lang="ru-RU" dirty="0"/>
              <a:t>  -работа по составлению этапов и плана по реализации проекта.</a:t>
            </a:r>
          </a:p>
        </p:txBody>
      </p:sp>
    </p:spTree>
    <p:extLst>
      <p:ext uri="{BB962C8B-B14F-4D97-AF65-F5344CB8AC3E}">
        <p14:creationId xmlns:p14="http://schemas.microsoft.com/office/powerpoint/2010/main" xmlns="" val="9248292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349D50D-8D08-408F-96E7-61B96BF50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31836"/>
            <a:ext cx="8229600" cy="608931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/>
            </a:r>
            <a:br>
              <a:rPr lang="ru-RU" sz="3600" dirty="0"/>
            </a:br>
            <a:r>
              <a:rPr lang="ru-RU" sz="4000" b="1" dirty="0"/>
              <a:t>Основной этап.</a:t>
            </a:r>
            <a:br>
              <a:rPr lang="ru-RU" sz="4000" b="1" dirty="0"/>
            </a:br>
            <a:endParaRPr lang="ru-RU" sz="40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9EDEE27-CE34-44F3-B988-0D662D72AE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/>
              <a:t>                    </a:t>
            </a:r>
            <a:r>
              <a:rPr lang="ru-RU" sz="3500" u="sng" dirty="0"/>
              <a:t>Познавательное развитие:</a:t>
            </a:r>
          </a:p>
          <a:p>
            <a:pPr marL="0" indent="0">
              <a:buNone/>
            </a:pPr>
            <a:r>
              <a:rPr lang="ru-RU" dirty="0"/>
              <a:t>Беседы «День Победы», «Что такое «Вечный огонь?»</a:t>
            </a:r>
          </a:p>
          <a:p>
            <a:pPr marL="0" indent="0">
              <a:buNone/>
            </a:pPr>
            <a:r>
              <a:rPr lang="ru-RU" dirty="0"/>
              <a:t>Рассматривание книг, иллюстраций и альбомов по теме «День Победы», «ВОВ», «Военная техника», «Военные профессии».</a:t>
            </a:r>
          </a:p>
          <a:p>
            <a:pPr marL="0" indent="0">
              <a:buNone/>
            </a:pPr>
            <a:r>
              <a:rPr lang="ru-RU" dirty="0"/>
              <a:t>Просмотр мультфильма «</a:t>
            </a:r>
            <a:r>
              <a:rPr lang="ru-RU" dirty="0" err="1"/>
              <a:t>Мальчиш-Кибальчиш</a:t>
            </a:r>
            <a:r>
              <a:rPr lang="ru-RU" dirty="0"/>
              <a:t>».</a:t>
            </a:r>
          </a:p>
          <a:p>
            <a:pPr marL="0" indent="0">
              <a:buNone/>
            </a:pPr>
            <a:r>
              <a:rPr lang="ru-RU" dirty="0"/>
              <a:t>Показ презентации «Мы помним, мы гордимся».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47456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A3D7BF1B-21FC-42BB-B0D9-B3D1B8065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71FEE758-E5D2-4959-9CD1-7FA2F19E2D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7664" y="1196752"/>
            <a:ext cx="7139136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u="sng" dirty="0"/>
              <a:t>  </a:t>
            </a:r>
            <a:r>
              <a:rPr lang="ru-RU" u="sng" dirty="0"/>
              <a:t>Социально-коммуникативное развитие</a:t>
            </a:r>
          </a:p>
          <a:p>
            <a:pPr marL="0" indent="0">
              <a:buNone/>
            </a:pPr>
            <a:r>
              <a:rPr lang="ru-RU" sz="2800" dirty="0"/>
              <a:t>   </a:t>
            </a:r>
            <a:r>
              <a:rPr lang="ru-RU" sz="2800" dirty="0" smtClean="0"/>
              <a:t>  Игры</a:t>
            </a:r>
            <a:r>
              <a:rPr lang="ru-RU" sz="2800" dirty="0"/>
              <a:t>:</a:t>
            </a:r>
          </a:p>
          <a:p>
            <a:pPr marL="0" indent="0">
              <a:buNone/>
            </a:pPr>
            <a:r>
              <a:rPr lang="ru-RU" sz="2800" dirty="0"/>
              <a:t>   «Военная техника», «Четвертый лишний»</a:t>
            </a:r>
          </a:p>
          <a:p>
            <a:pPr marL="0" indent="0">
              <a:buNone/>
            </a:pPr>
            <a:r>
              <a:rPr lang="ru-RU" sz="2800" dirty="0"/>
              <a:t>    </a:t>
            </a:r>
            <a:r>
              <a:rPr lang="ru-RU" sz="2800" dirty="0" smtClean="0"/>
              <a:t>Сюжетно-ролевая игра: «</a:t>
            </a:r>
            <a:r>
              <a:rPr lang="ru-RU" sz="2800" dirty="0"/>
              <a:t>Больница</a:t>
            </a:r>
            <a:r>
              <a:rPr lang="ru-RU" sz="2800" dirty="0" smtClean="0"/>
              <a:t>»</a:t>
            </a:r>
            <a:endParaRPr lang="ru-RU" sz="2800" dirty="0"/>
          </a:p>
          <a:p>
            <a:pPr marL="0" indent="0">
              <a:buNone/>
            </a:pPr>
            <a:r>
              <a:rPr lang="ru-RU" sz="2800" dirty="0"/>
              <a:t>     Ситуация общения на тему: «Какими качествами должен обладать солдат»</a:t>
            </a:r>
          </a:p>
        </p:txBody>
      </p:sp>
    </p:spTree>
    <p:extLst>
      <p:ext uri="{BB962C8B-B14F-4D97-AF65-F5344CB8AC3E}">
        <p14:creationId xmlns:p14="http://schemas.microsoft.com/office/powerpoint/2010/main" xmlns="" val="2485051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2CB33D74-A2C8-4B3E-AA93-D4BCC1434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74A20495-9EC9-40B1-82BF-5AE1BC01A9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 marL="0" indent="0" algn="ctr">
              <a:buNone/>
            </a:pPr>
            <a:r>
              <a:rPr lang="ru-RU" u="sng" dirty="0"/>
              <a:t>Физическое развитие</a:t>
            </a:r>
          </a:p>
          <a:p>
            <a:pPr marL="0" indent="0">
              <a:buNone/>
            </a:pPr>
            <a:r>
              <a:rPr lang="ru-RU" sz="2800" dirty="0"/>
              <a:t>  Подвижные игры: «Самолеты», </a:t>
            </a:r>
          </a:p>
          <a:p>
            <a:pPr marL="0" indent="0">
              <a:buNone/>
            </a:pPr>
            <a:r>
              <a:rPr lang="ru-RU" sz="2800" dirty="0"/>
              <a:t>  Игры-эстафеты: «Сбей кеглю», «Попади в цель», «Передай гранату».</a:t>
            </a:r>
          </a:p>
          <a:p>
            <a:pPr marL="0" indent="0">
              <a:buNone/>
            </a:pPr>
            <a:r>
              <a:rPr lang="ru-RU" sz="2800" dirty="0"/>
              <a:t>   Дыхательная гимнастика: «Флажок»</a:t>
            </a:r>
          </a:p>
          <a:p>
            <a:pPr marL="0" indent="0">
              <a:buNone/>
            </a:pPr>
            <a:r>
              <a:rPr lang="ru-RU" sz="2800" dirty="0"/>
              <a:t>   Физкультминутки: «Самолеты», «Салют»</a:t>
            </a:r>
          </a:p>
          <a:p>
            <a:pPr marL="0" indent="0">
              <a:buNone/>
            </a:pPr>
            <a:r>
              <a:rPr lang="ru-RU" sz="2800" dirty="0"/>
              <a:t>   Игра «Преодолей препятствие»</a:t>
            </a:r>
          </a:p>
          <a:p>
            <a:pPr marL="0" indent="0" algn="ctr">
              <a:buNone/>
            </a:pPr>
            <a:r>
              <a:rPr lang="ru-RU" sz="2800" dirty="0"/>
              <a:t>  </a:t>
            </a:r>
          </a:p>
          <a:p>
            <a:pPr marL="0" indent="0">
              <a:buNone/>
            </a:pPr>
            <a:r>
              <a:rPr lang="ru-RU" dirty="0"/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xmlns="" val="16564232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84FF4CA9-F1E4-4E24-A76A-FE9527FF9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D71C02E8-46A9-403F-98C3-74FF4D98A7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908720"/>
            <a:ext cx="7416824" cy="5217443"/>
          </a:xfrm>
        </p:spPr>
        <p:txBody>
          <a:bodyPr/>
          <a:lstStyle/>
          <a:p>
            <a:pPr marL="0" indent="0" algn="ctr">
              <a:buNone/>
            </a:pPr>
            <a:r>
              <a:rPr lang="ru-RU" u="sng" dirty="0"/>
              <a:t>Речевое развитие</a:t>
            </a:r>
          </a:p>
          <a:p>
            <a:pPr marL="0" indent="0">
              <a:buNone/>
            </a:pPr>
            <a:r>
              <a:rPr lang="ru-RU" sz="2800" dirty="0"/>
              <a:t>Чтение стихотворений «Праздник  Победы» Т. Белозерова, «Твои защитники» Л. Кассиль, «День Победы» С. Михалков», «Салют»   О. </a:t>
            </a:r>
            <a:r>
              <a:rPr lang="ru-RU" sz="2800" dirty="0" err="1"/>
              <a:t>Высотская</a:t>
            </a:r>
            <a:r>
              <a:rPr lang="ru-RU" sz="2800" dirty="0"/>
              <a:t>, «Что такое День Победы» А. Усачев.</a:t>
            </a:r>
          </a:p>
          <a:p>
            <a:pPr marL="0" indent="0">
              <a:buNone/>
            </a:pPr>
            <a:r>
              <a:rPr lang="ru-RU" sz="2800" dirty="0"/>
              <a:t>Чтение пословиц и поговорок о войне.</a:t>
            </a:r>
          </a:p>
          <a:p>
            <a:pPr marL="0" indent="0">
              <a:buNone/>
            </a:pPr>
            <a:r>
              <a:rPr lang="ru-RU" sz="2800" dirty="0"/>
              <a:t>Отгадывание загадок о войне и военной технике.</a:t>
            </a:r>
          </a:p>
        </p:txBody>
      </p:sp>
    </p:spTree>
    <p:extLst>
      <p:ext uri="{BB962C8B-B14F-4D97-AF65-F5344CB8AC3E}">
        <p14:creationId xmlns:p14="http://schemas.microsoft.com/office/powerpoint/2010/main" xmlns="" val="15113305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2F1BF129-009E-4FBF-ADD5-420480476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DA0A88E1-28EE-4220-8357-4CEB6927B7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/>
              <a:t>               </a:t>
            </a:r>
            <a:r>
              <a:rPr lang="ru-RU" sz="2800" u="sng" dirty="0"/>
              <a:t>Художественно-эстетическое развитие:</a:t>
            </a:r>
          </a:p>
          <a:p>
            <a:pPr marL="0" indent="0">
              <a:buNone/>
            </a:pPr>
            <a:r>
              <a:rPr lang="ru-RU" sz="2800" dirty="0"/>
              <a:t>Слушание песен «Наша Родина сильна» А. Филипенко, «День Победы».</a:t>
            </a:r>
          </a:p>
          <a:p>
            <a:pPr marL="0" indent="0">
              <a:buNone/>
            </a:pPr>
            <a:r>
              <a:rPr lang="ru-RU" sz="2800" dirty="0"/>
              <a:t>Рисование: «Салют победе», коллективная работа «Цветы ветеранам»</a:t>
            </a:r>
          </a:p>
          <a:p>
            <a:pPr marL="0" indent="0">
              <a:buNone/>
            </a:pPr>
            <a:r>
              <a:rPr lang="ru-RU" sz="2800" dirty="0"/>
              <a:t>Лепка: «Танк» </a:t>
            </a:r>
          </a:p>
          <a:p>
            <a:pPr marL="0" indent="0">
              <a:buNone/>
            </a:pPr>
            <a:r>
              <a:rPr lang="ru-RU" sz="2800" dirty="0"/>
              <a:t>Аппликация: «Открытка ко Дню Победы», «Самолеты», «Вечный огонь» (</a:t>
            </a:r>
            <a:r>
              <a:rPr lang="ru-RU" sz="2800" dirty="0" err="1"/>
              <a:t>пластилинография</a:t>
            </a:r>
            <a:r>
              <a:rPr lang="ru-RU" sz="2800" dirty="0"/>
              <a:t>)</a:t>
            </a:r>
          </a:p>
          <a:p>
            <a:pPr marL="0" indent="0">
              <a:buNone/>
            </a:pPr>
            <a:r>
              <a:rPr lang="ru-RU" sz="2800" dirty="0"/>
              <a:t>Конструирование: «Корабль», «Танк»</a:t>
            </a:r>
          </a:p>
          <a:p>
            <a:pPr marL="0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7484014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9B34D45-B511-4AA5-BE45-3F45AD4F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864096"/>
          </a:xfrm>
        </p:spPr>
        <p:txBody>
          <a:bodyPr>
            <a:normAutofit/>
          </a:bodyPr>
          <a:lstStyle/>
          <a:p>
            <a:r>
              <a:rPr lang="ru-RU" sz="3600" b="1" dirty="0"/>
              <a:t>Реализация проекта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00F30C48-F908-4B90-A688-4F5D0373B3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5576" y="3284984"/>
            <a:ext cx="3672408" cy="280831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5F0D6A3-0C8B-4206-B50F-D07ECB21CA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3934" y="1700808"/>
            <a:ext cx="3816424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46472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AF17CC97-129D-42F6-853C-E55BF4CE61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DF0CB313-2CB9-4196-81E2-0E837D9DA1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207" y="3464169"/>
            <a:ext cx="3895682" cy="262760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413170A-EEFB-42DB-BCE7-812D6E6474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4593" y="731837"/>
            <a:ext cx="3950550" cy="2697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33612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2520A6E-ECEF-41FE-AAF9-8F8693A397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3968" y="676890"/>
            <a:ext cx="4176464" cy="275211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5FD6CB4-D0F6-45CD-A786-845CA1465A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3068960"/>
            <a:ext cx="3528392" cy="3032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9619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61946CD-310D-4828-B2E2-009D7F701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8E9FCEC8-1DE2-4F3F-8103-67DC506045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560" y="3212976"/>
            <a:ext cx="3960440" cy="29978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58D04F7-4D97-44CC-B8F6-855BE3A828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836712"/>
            <a:ext cx="4114800" cy="2781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0395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B893BEA-307A-457F-A1FC-191E91CB5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568" y="731520"/>
            <a:ext cx="7704856" cy="897280"/>
          </a:xfrm>
        </p:spPr>
        <p:txBody>
          <a:bodyPr>
            <a:normAutofit/>
          </a:bodyPr>
          <a:lstStyle/>
          <a:p>
            <a:r>
              <a:rPr lang="ru-RU" sz="3200" b="1" dirty="0"/>
              <a:t>Тематическая выставка в книжном уголке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6FC0EB55-00C6-44FA-99A8-FFEBA3A54B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3608" y="1772816"/>
            <a:ext cx="6984776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89274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072D063-B2FE-4446-B615-C37D95E26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31836"/>
            <a:ext cx="7859216" cy="536923"/>
          </a:xfrm>
        </p:spPr>
        <p:txBody>
          <a:bodyPr>
            <a:noAutofit/>
          </a:bodyPr>
          <a:lstStyle/>
          <a:p>
            <a:r>
              <a:rPr lang="ru-RU" sz="3600" b="1" dirty="0"/>
              <a:t>Работа с родителями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4E6A16-4AA8-4CCE-B543-D4447F9D02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628800"/>
            <a:ext cx="8075240" cy="44973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/>
              <a:t>Консультация для родителей «Как рассказать ребенку о войне.</a:t>
            </a:r>
          </a:p>
          <a:p>
            <a:pPr marL="0" indent="0">
              <a:buNone/>
            </a:pPr>
            <a:r>
              <a:rPr lang="ru-RU" sz="2800" dirty="0"/>
              <a:t>Папки-передвижки ко Дню Победы.</a:t>
            </a:r>
          </a:p>
          <a:p>
            <a:pPr marL="0" indent="0">
              <a:buNone/>
            </a:pPr>
            <a:r>
              <a:rPr lang="ru-RU" sz="2800" dirty="0"/>
              <a:t>Памятка «Как воспитать юного патриота».</a:t>
            </a:r>
          </a:p>
          <a:p>
            <a:pPr marL="0" indent="0">
              <a:buNone/>
            </a:pPr>
            <a:r>
              <a:rPr lang="ru-RU" sz="2800" dirty="0"/>
              <a:t>Буклеты.</a:t>
            </a:r>
          </a:p>
          <a:p>
            <a:pPr marL="0" indent="0">
              <a:buNone/>
            </a:pPr>
            <a:r>
              <a:rPr lang="ru-RU" sz="2800" dirty="0"/>
              <a:t>Участие в акциях «Георгиевская ленточка», «Бессмертный полк».</a:t>
            </a:r>
          </a:p>
          <a:p>
            <a:pPr marL="0" indent="0">
              <a:buNone/>
            </a:pPr>
            <a:r>
              <a:rPr lang="ru-RU" sz="2800" dirty="0"/>
              <a:t>Конкурс рисунков ко Дню Победы с детьми.</a:t>
            </a:r>
          </a:p>
          <a:p>
            <a:pPr marL="0" indent="0">
              <a:buNone/>
            </a:pPr>
            <a:r>
              <a:rPr lang="ru-RU" sz="2800" dirty="0"/>
              <a:t>Создание в группе уголка памяти.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417153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B318F9F-09F3-4691-8FEC-FE9E3109B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64704"/>
            <a:ext cx="7931224" cy="648072"/>
          </a:xfrm>
        </p:spPr>
        <p:txBody>
          <a:bodyPr>
            <a:normAutofit/>
          </a:bodyPr>
          <a:lstStyle/>
          <a:p>
            <a:r>
              <a:rPr lang="ru-RU" sz="3600" b="1" dirty="0"/>
              <a:t>Работа с родителями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DBD4F272-F485-4A4D-A127-A929550246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5576" y="2060848"/>
            <a:ext cx="2736304" cy="403244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2798455-EBBB-4E0D-AB3C-A98B6D6D00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7905" y="1592796"/>
            <a:ext cx="4680519" cy="3672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1093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69160D5-6F9A-425E-8E36-E7D429468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157A6655-D755-47A6-9D70-6DD636F23A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5616" y="1196752"/>
            <a:ext cx="7200800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34969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B1CE9F-5F45-4ADB-9752-4EDD460A5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652934"/>
          </a:xfrm>
        </p:spPr>
        <p:txBody>
          <a:bodyPr>
            <a:normAutofit/>
          </a:bodyPr>
          <a:lstStyle/>
          <a:p>
            <a:r>
              <a:rPr lang="ru-RU" sz="3200" b="1" dirty="0"/>
              <a:t>Буклеты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3DFEFD26-A8CB-486E-A537-9D26B58716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48064" y="1417638"/>
            <a:ext cx="3324448" cy="352353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59D2E7F-1C82-47C2-9B25-36E06D7B47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488" y="2132856"/>
            <a:ext cx="4262288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6650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4F25568-72CB-4A47-94CC-7B40BC9AC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ru-RU" sz="3200" b="1" dirty="0"/>
              <a:t>Заключительный этап</a:t>
            </a:r>
            <a:br>
              <a:rPr lang="ru-RU" sz="3200" b="1" dirty="0"/>
            </a:br>
            <a:r>
              <a:rPr lang="ru-RU" sz="3200" b="1" dirty="0"/>
              <a:t>(продукты проектной деятельности)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B828674-802F-4B28-B2BF-547DE3CFC5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              </a:t>
            </a:r>
            <a:r>
              <a:rPr lang="ru-RU" sz="2800" u="sng" dirty="0"/>
              <a:t>Выставка детского творчества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A7995C4-CA68-4E9B-99B8-DAEE7244AD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700808"/>
            <a:ext cx="6408712" cy="4425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11096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BB3F74E-FF8D-4ED8-B9DC-0265C862E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32" y="692696"/>
            <a:ext cx="7200800" cy="576064"/>
          </a:xfrm>
        </p:spPr>
        <p:txBody>
          <a:bodyPr>
            <a:noAutofit/>
          </a:bodyPr>
          <a:lstStyle/>
          <a:p>
            <a:r>
              <a:rPr lang="ru-RU" sz="3200" b="1" dirty="0"/>
              <a:t>Создание альбома «Военная техника»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A6B1DBC8-AA8C-49BC-B973-B9031865C8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51620" y="1628800"/>
            <a:ext cx="6732748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03963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3BAEE67-345A-44CA-AD5A-2AB8F6FA9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692696"/>
            <a:ext cx="5328592" cy="576064"/>
          </a:xfrm>
        </p:spPr>
        <p:txBody>
          <a:bodyPr>
            <a:noAutofit/>
          </a:bodyPr>
          <a:lstStyle/>
          <a:p>
            <a:r>
              <a:rPr lang="ru-RU" sz="3200" b="1" dirty="0"/>
              <a:t>Уголок памяти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0FF88FAC-BD97-49D7-83B3-59E9E9FDF1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9632" y="1412776"/>
            <a:ext cx="6912767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28657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782F49C-2E1A-48DB-A9BD-625CE8B9A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rmAutofit/>
          </a:bodyPr>
          <a:lstStyle/>
          <a:p>
            <a:r>
              <a:rPr lang="ru-RU" sz="3200" b="1" dirty="0"/>
              <a:t>Акция «Подарок ветерану»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E3AA8D94-082C-4901-A3BD-4BBB545FD0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7624" y="1772816"/>
            <a:ext cx="6552728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19563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BE8D0C5-C880-4A66-A6F7-EE2C11423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600" y="764704"/>
            <a:ext cx="7272808" cy="652934"/>
          </a:xfrm>
        </p:spPr>
        <p:txBody>
          <a:bodyPr>
            <a:normAutofit/>
          </a:bodyPr>
          <a:lstStyle/>
          <a:p>
            <a:r>
              <a:rPr lang="ru-RU" sz="3600" b="1" dirty="0"/>
              <a:t>Акция «Георгиевская ленточка»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EEDA2ED7-006F-4E94-9ED0-172FAE90F9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5576" y="2924944"/>
            <a:ext cx="3816424" cy="295232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0F473F8-B412-42A1-9589-3EBF9F4A93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1556792"/>
            <a:ext cx="3970784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29682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3DCCA0D-8DF2-4A54-85DC-A25372D987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/>
              <a:t>Бессмертный полк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280DE84A-E9CF-47E2-99CF-D8B12FBC6D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5656" y="1556792"/>
            <a:ext cx="6192688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01454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66E8C67-2A8C-4336-A2AB-B36463B55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5656" y="764704"/>
            <a:ext cx="6768752" cy="504056"/>
          </a:xfrm>
        </p:spPr>
        <p:txBody>
          <a:bodyPr>
            <a:noAutofit/>
          </a:bodyPr>
          <a:lstStyle/>
          <a:p>
            <a:r>
              <a:rPr lang="ru-RU" sz="3200" b="1" dirty="0"/>
              <a:t>Фотовыставка «Дети-герои войны»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EAB9162F-8121-4B10-990E-80D30D4012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7665" y="1412776"/>
            <a:ext cx="6336703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87698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A8A896-61D2-427D-94E4-412D8C5E8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/>
              <a:t>Результативность проекта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F0F1398-6EC5-4B5F-AB89-2EDEC858B8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3000" dirty="0"/>
              <a:t> В результате реализации данного проекта дети заинтересовались данной темой, проявили познавательную активность при знакомстве со сведениями о ВОВ и празднике Победы. Полученные знания дети отразили в продуктивных видах деятельности, во время ОД, в сюжетно-ролевых играх. Познакомились с подвигами участников войны. У детей сформировалось чувство гордости за свой народ и его боевые заслуги, уважение к защитникам Отечества, ветеранам ВОВ, которые ценой своей жизни подарили нам мирное небо над головой.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059771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D8671F6-C9BE-408A-92D2-5F0746C53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E7827B8-D39F-4B06-8001-FB0843642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1700808"/>
            <a:ext cx="7128792" cy="4425355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            </a:t>
            </a:r>
          </a:p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/>
              <a:t>     </a:t>
            </a:r>
            <a:r>
              <a:rPr lang="ru-RU" sz="4000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xmlns="" val="156154749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787</Words>
  <Application>Microsoft Office PowerPoint</Application>
  <PresentationFormat>Экран (4:3)</PresentationFormat>
  <Paragraphs>108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МБДОУ «Детский сад «Медвежонок»      Проект «Мы помним, мы гордимся!»</vt:lpstr>
      <vt:lpstr>Паспорт проекта</vt:lpstr>
      <vt:lpstr>Актуальность проекта</vt:lpstr>
      <vt:lpstr>Слайд 4</vt:lpstr>
      <vt:lpstr>Слайд 5</vt:lpstr>
      <vt:lpstr>Ожидаемые результаты</vt:lpstr>
      <vt:lpstr>Продукт проектной деятельности</vt:lpstr>
      <vt:lpstr>Этапы реализации проекта</vt:lpstr>
      <vt:lpstr> Основной этап. </vt:lpstr>
      <vt:lpstr>Слайд 10</vt:lpstr>
      <vt:lpstr>Слайд 11</vt:lpstr>
      <vt:lpstr>Слайд 12</vt:lpstr>
      <vt:lpstr>Слайд 13</vt:lpstr>
      <vt:lpstr>Реализация проекта</vt:lpstr>
      <vt:lpstr>Слайд 15</vt:lpstr>
      <vt:lpstr>Слайд 16</vt:lpstr>
      <vt:lpstr>Слайд 17</vt:lpstr>
      <vt:lpstr>Тематическая выставка в книжном уголке</vt:lpstr>
      <vt:lpstr>Работа с родителями</vt:lpstr>
      <vt:lpstr>Работа с родителями</vt:lpstr>
      <vt:lpstr>Слайд 21</vt:lpstr>
      <vt:lpstr>Буклеты</vt:lpstr>
      <vt:lpstr>Заключительный этап (продукты проектной деятельности)</vt:lpstr>
      <vt:lpstr>Создание альбома «Военная техника»</vt:lpstr>
      <vt:lpstr>Уголок памяти</vt:lpstr>
      <vt:lpstr>Акция «Подарок ветерану»</vt:lpstr>
      <vt:lpstr>Акция «Георгиевская ленточка»</vt:lpstr>
      <vt:lpstr>Бессмертный полк</vt:lpstr>
      <vt:lpstr>Фотовыставка «Дети-герои войны»</vt:lpstr>
      <vt:lpstr>Результативность проекта</vt:lpstr>
      <vt:lpstr>Слайд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Samsung</dc:creator>
  <cp:lastModifiedBy>user</cp:lastModifiedBy>
  <cp:revision>62</cp:revision>
  <dcterms:created xsi:type="dcterms:W3CDTF">2018-05-05T20:07:53Z</dcterms:created>
  <dcterms:modified xsi:type="dcterms:W3CDTF">2020-04-22T19:00:04Z</dcterms:modified>
</cp:coreProperties>
</file>