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85" r:id="rId3"/>
    <p:sldId id="258" r:id="rId4"/>
    <p:sldId id="286" r:id="rId5"/>
    <p:sldId id="266" r:id="rId6"/>
    <p:sldId id="261" r:id="rId7"/>
    <p:sldId id="263" r:id="rId8"/>
    <p:sldId id="264" r:id="rId9"/>
    <p:sldId id="265" r:id="rId10"/>
    <p:sldId id="279" r:id="rId11"/>
    <p:sldId id="277" r:id="rId12"/>
    <p:sldId id="281" r:id="rId13"/>
    <p:sldId id="274" r:id="rId14"/>
    <p:sldId id="280" r:id="rId15"/>
    <p:sldId id="282" r:id="rId16"/>
    <p:sldId id="262" r:id="rId17"/>
    <p:sldId id="283" r:id="rId18"/>
    <p:sldId id="28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D60093"/>
    <a:srgbClr val="009900"/>
    <a:srgbClr val="003300"/>
    <a:srgbClr val="660066"/>
    <a:srgbClr val="996600"/>
    <a:srgbClr val="009999"/>
    <a:srgbClr val="6600FF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1229FB-046B-4474-B049-11E96F06A0BB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E9809-7EB4-413D-821C-C4A37EE510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849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FDD0BE1-A022-40A2-AF91-90291C0E5FE0}" type="slidenum">
              <a:rPr lang="ru-RU" altLang="ru-RU" sz="1200"/>
              <a:pPr algn="r" eaLnBrk="1" hangingPunct="1"/>
              <a:t>14</a:t>
            </a:fld>
            <a:endParaRPr lang="ru-RU" altLang="ru-RU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538172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8E9809-7EB4-413D-821C-C4A37EE510CF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46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2E42E-83A7-4902-8176-11EF38214305}" type="datetimeFigureOut">
              <a:rPr lang="ru-RU" smtClean="0"/>
              <a:pPr/>
              <a:t>11.09.2025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51BF7-0C00-49F3-B57B-4D6B57D94B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insideok.ru/blog/-kak-organizovat-onlayn-obuchenie-v-odnoklassnikah-vo-vremya-karantina" TargetMode="External"/><Relationship Id="rId2" Type="http://schemas.openxmlformats.org/officeDocument/2006/relationships/hyperlink" Target="https://vk.com/@edu-for-distant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t-gdefon.gallery.world/wallpapers_original/476830_gallery.wor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68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980728"/>
            <a:ext cx="7632848" cy="1512168"/>
          </a:xfrm>
        </p:spPr>
        <p:txBody>
          <a:bodyPr>
            <a:normAutofit/>
          </a:bodyPr>
          <a:lstStyle/>
          <a:p>
            <a:r>
              <a:rPr lang="ru-RU" dirty="0" smtClean="0"/>
              <a:t>Дистанционное обучение в дополнительном образовании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715016"/>
            <a:ext cx="6400800" cy="92391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Педагогический совет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88640"/>
            <a:ext cx="72728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МБУДО «Центр дополнительного образования п. Омсукчан»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764704"/>
            <a:ext cx="518457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b="1" dirty="0" smtClean="0"/>
          </a:p>
          <a:p>
            <a:pPr algn="ctr"/>
            <a:r>
              <a:rPr lang="ru-RU" sz="4400" b="1" dirty="0" smtClean="0">
                <a:solidFill>
                  <a:srgbClr val="009900"/>
                </a:solidFill>
                <a:ea typeface="Segoe UI Symbol" panose="020B0502040204020203" pitchFamily="34" charset="0"/>
              </a:rPr>
              <a:t>Дистанционное обучение</a:t>
            </a:r>
          </a:p>
          <a:p>
            <a:pPr algn="ctr"/>
            <a:endParaRPr lang="ru-RU" sz="4400" b="1" dirty="0"/>
          </a:p>
          <a:p>
            <a:pPr algn="ctr"/>
            <a:endParaRPr lang="ru-RU" sz="4400" b="1" dirty="0" smtClean="0"/>
          </a:p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Какие ассоциации вызывает 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данное словосочетание?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667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293874">
            <a:off x="2870917" y="3658874"/>
            <a:ext cx="358368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66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открытие</a:t>
            </a:r>
            <a:endParaRPr lang="ru-RU" sz="8800" b="1" cap="all" dirty="0">
              <a:ln/>
              <a:solidFill>
                <a:srgbClr val="660066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0298" y="2500306"/>
            <a:ext cx="399994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/>
                <a:ea typeface="Arial" charset="0"/>
                <a:cs typeface="Arial" charset="0"/>
              </a:rPr>
              <a:t>обучение</a:t>
            </a:r>
            <a:endParaRPr lang="ru-RU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285860"/>
            <a:ext cx="717356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80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alibri"/>
                <a:ea typeface="Arial" charset="0"/>
                <a:cs typeface="Arial" charset="0"/>
              </a:rPr>
              <a:t>Дистанционное</a:t>
            </a:r>
            <a:endParaRPr lang="ru-RU" sz="80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1324565">
            <a:off x="3493074" y="5433992"/>
            <a:ext cx="2908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spc="300" dirty="0" smtClean="0">
                <a:ln w="11430" cmpd="sng">
                  <a:solidFill>
                    <a:srgbClr val="4F81BD">
                      <a:tint val="1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Arial Black" pitchFamily="34" charset="0"/>
                <a:ea typeface="Arial" charset="0"/>
                <a:cs typeface="Arial" pitchFamily="34" charset="0"/>
              </a:rPr>
              <a:t>Круглосуточная работа</a:t>
            </a:r>
            <a:endParaRPr lang="ru-RU" b="1" spc="300" dirty="0">
              <a:ln w="11430" cmpd="sng">
                <a:solidFill>
                  <a:srgbClr val="4F81B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4F81BD">
                    <a:satMod val="220000"/>
                    <a:alpha val="35000"/>
                  </a:srgbClr>
                </a:glow>
              </a:effectLst>
              <a:latin typeface="Arial Black" pitchFamily="34" charset="0"/>
              <a:ea typeface="Arial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0655804">
            <a:off x="1071538" y="3714752"/>
            <a:ext cx="199605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800" b="1" cap="all" dirty="0" smtClean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  <a:latin typeface="Comic Sans MS"/>
                <a:ea typeface="Arial" charset="0"/>
                <a:cs typeface="Comic Sans MS"/>
              </a:rPr>
              <a:t>новизна</a:t>
            </a:r>
            <a:endParaRPr lang="ru-RU" sz="2800" b="1" cap="all" dirty="0">
              <a:ln w="0"/>
              <a:solidFill>
                <a:srgbClr val="00B0F0"/>
              </a:solidFill>
              <a:effectLst>
                <a:reflection blurRad="12700" stA="50000" endPos="50000" dist="5000" dir="5400000" sy="-100000" rotWithShape="0"/>
              </a:effectLst>
              <a:latin typeface="Comic Sans MS"/>
              <a:ea typeface="Arial" charset="0"/>
              <a:cs typeface="Comic Sans MS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0711806">
            <a:off x="63405" y="315337"/>
            <a:ext cx="257634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 Black"/>
                <a:ea typeface="Arial" charset="0"/>
                <a:cs typeface="Arial Black"/>
              </a:rPr>
              <a:t>Общение </a:t>
            </a:r>
          </a:p>
          <a:p>
            <a:pPr algn="ctr">
              <a:defRPr/>
            </a:pPr>
            <a:r>
              <a:rPr lang="ru-RU" sz="24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 Black"/>
                <a:ea typeface="Arial" charset="0"/>
                <a:cs typeface="Arial Black"/>
              </a:rPr>
              <a:t>с родителями</a:t>
            </a:r>
            <a:endParaRPr lang="ru-RU" sz="24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/>
              <a:ea typeface="Arial" charset="0"/>
              <a:cs typeface="Arial Black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0374236">
            <a:off x="5271409" y="5642154"/>
            <a:ext cx="372127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/>
                <a:ea typeface="Arial" charset="0"/>
                <a:cs typeface="Arial" charset="0"/>
              </a:rPr>
              <a:t>В ногу со временем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0041111">
            <a:off x="6794619" y="531053"/>
            <a:ext cx="231345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Gothic"/>
                <a:ea typeface="Arial" charset="0"/>
                <a:cs typeface="Century Gothic"/>
              </a:rPr>
              <a:t>проблема</a:t>
            </a:r>
            <a:endParaRPr lang="ru-RU" sz="32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 Gothic"/>
              <a:ea typeface="Arial" charset="0"/>
              <a:cs typeface="Century Gothic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15140" y="6143644"/>
            <a:ext cx="214314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CC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новое</a:t>
            </a:r>
            <a:endParaRPr lang="ru-RU" sz="8800" b="1" cap="all" dirty="0">
              <a:ln/>
              <a:solidFill>
                <a:srgbClr val="CC0066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153357">
            <a:off x="2555492" y="5166843"/>
            <a:ext cx="2054837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загадка</a:t>
            </a:r>
            <a:endParaRPr lang="ru-RU" sz="88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559023">
            <a:off x="5516691" y="3785052"/>
            <a:ext cx="3583681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009900"/>
                </a:solidFill>
              </a:rPr>
              <a:t>Испытание и проверка на профессионализм</a:t>
            </a:r>
            <a:endParaRPr lang="ru-RU" sz="8800" b="1" cap="all" dirty="0">
              <a:ln/>
              <a:solidFill>
                <a:srgbClr val="0099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559023">
            <a:off x="6021695" y="2413221"/>
            <a:ext cx="249185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8000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опыт</a:t>
            </a:r>
            <a:endParaRPr lang="ru-RU" sz="8800" b="1" cap="all" dirty="0">
              <a:ln/>
              <a:solidFill>
                <a:srgbClr val="8000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559023">
            <a:off x="3544060" y="284613"/>
            <a:ext cx="3583681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6600FF"/>
                </a:solidFill>
              </a:rPr>
              <a:t>Много вопросов без ответов</a:t>
            </a:r>
            <a:endParaRPr lang="ru-RU" sz="8800" b="1" cap="all" dirty="0">
              <a:ln/>
              <a:solidFill>
                <a:srgbClr val="6600FF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21222762">
            <a:off x="-249233" y="2803683"/>
            <a:ext cx="297678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996600"/>
                </a:solidFill>
              </a:rPr>
              <a:t>новый формат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996600"/>
                </a:solidFill>
              </a:rPr>
              <a:t>обучения</a:t>
            </a:r>
            <a:endParaRPr lang="ru-RU" sz="8800" b="1" cap="all" dirty="0">
              <a:ln/>
              <a:solidFill>
                <a:srgbClr val="9966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559023">
            <a:off x="1585336" y="4216115"/>
            <a:ext cx="358368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8000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Головная боль</a:t>
            </a:r>
            <a:endParaRPr lang="ru-RU" sz="8800" b="1" cap="all" dirty="0">
              <a:ln/>
              <a:solidFill>
                <a:srgbClr val="8000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702532">
            <a:off x="5593940" y="5025709"/>
            <a:ext cx="2406545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8000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непонятное</a:t>
            </a:r>
            <a:endParaRPr lang="ru-RU" sz="8800" b="1" cap="all" dirty="0">
              <a:ln/>
              <a:solidFill>
                <a:srgbClr val="8000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 rot="820250">
            <a:off x="1515331" y="5691531"/>
            <a:ext cx="2267338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000" b="1" cap="all" dirty="0" smtClean="0">
                <a:ln/>
                <a:solidFill>
                  <a:srgbClr val="8000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Реалии времени</a:t>
            </a:r>
            <a:endParaRPr lang="ru-RU" sz="2000" b="1" cap="all" dirty="0">
              <a:ln/>
              <a:solidFill>
                <a:srgbClr val="8000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21293874">
            <a:off x="14993" y="4766773"/>
            <a:ext cx="2794102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0033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неожиданность</a:t>
            </a:r>
            <a:endParaRPr lang="ru-RU" sz="8800" b="1" cap="all" dirty="0">
              <a:ln/>
              <a:solidFill>
                <a:srgbClr val="0033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 rot="21293874">
            <a:off x="4157975" y="4418357"/>
            <a:ext cx="2991437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3333CC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нововведение</a:t>
            </a:r>
            <a:endParaRPr lang="ru-RU" sz="8800" b="1" cap="all" dirty="0">
              <a:ln/>
              <a:solidFill>
                <a:srgbClr val="3333CC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 rot="21036486">
            <a:off x="1329694" y="930586"/>
            <a:ext cx="3583681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003300"/>
                </a:solidFill>
              </a:rPr>
              <a:t>Новый уровень отношений</a:t>
            </a:r>
            <a:endParaRPr lang="ru-RU" sz="8800" b="1" cap="all" dirty="0">
              <a:ln/>
              <a:solidFill>
                <a:srgbClr val="0033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21174106">
            <a:off x="6612768" y="2886198"/>
            <a:ext cx="282854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6600FF"/>
                </a:solidFill>
              </a:rPr>
              <a:t>Обучение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6600FF"/>
                </a:solidFill>
              </a:rPr>
              <a:t>на расстоянии</a:t>
            </a:r>
            <a:endParaRPr lang="ru-RU" sz="8800" b="1" cap="all" dirty="0">
              <a:ln/>
              <a:solidFill>
                <a:srgbClr val="6600FF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 rot="20647119">
            <a:off x="-413051" y="6064203"/>
            <a:ext cx="249185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Calibri"/>
                <a:ea typeface="Arial" charset="0"/>
                <a:cs typeface="Arial" charset="0"/>
              </a:rPr>
              <a:t>ВЫЗОВ</a:t>
            </a:r>
            <a:endParaRPr lang="ru-RU" sz="8800" b="1" cap="all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  <a:latin typeface="Calibri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548681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«Если не знаешь, что делать, - делай шаг вперед»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340769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Наши шаги в дистанционном обучении! </a:t>
            </a:r>
            <a:r>
              <a:rPr lang="ru-RU" sz="2800" b="1" dirty="0">
                <a:solidFill>
                  <a:srgbClr val="C00000"/>
                </a:solidFill>
              </a:rPr>
              <a:t>Они какие? 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720" y="2519113"/>
            <a:ext cx="1792705" cy="115292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rot="1752115">
            <a:off x="3223295" y="4974412"/>
            <a:ext cx="27972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3333CC"/>
                </a:solidFill>
              </a:rPr>
              <a:t>открывающие</a:t>
            </a:r>
          </a:p>
        </p:txBody>
      </p:sp>
      <p:sp>
        <p:nvSpPr>
          <p:cNvPr id="6" name="Прямоугольник 5"/>
          <p:cNvSpPr/>
          <p:nvPr/>
        </p:nvSpPr>
        <p:spPr>
          <a:xfrm rot="2222307">
            <a:off x="2878993" y="2823081"/>
            <a:ext cx="19616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трудные</a:t>
            </a:r>
          </a:p>
        </p:txBody>
      </p:sp>
      <p:sp>
        <p:nvSpPr>
          <p:cNvPr id="7" name="Прямоугольник 6"/>
          <p:cNvSpPr/>
          <p:nvPr/>
        </p:nvSpPr>
        <p:spPr>
          <a:xfrm rot="20035955">
            <a:off x="4542705" y="2358151"/>
            <a:ext cx="16761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3333CC"/>
                </a:solidFill>
              </a:rPr>
              <a:t>нелегкие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03687" y="3400762"/>
            <a:ext cx="2527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D60093"/>
                </a:solidFill>
              </a:rPr>
              <a:t>самостоятельные</a:t>
            </a:r>
          </a:p>
        </p:txBody>
      </p:sp>
      <p:sp>
        <p:nvSpPr>
          <p:cNvPr id="9" name="Прямоугольник 8"/>
          <p:cNvSpPr/>
          <p:nvPr/>
        </p:nvSpPr>
        <p:spPr>
          <a:xfrm rot="20306647" flipH="1">
            <a:off x="6674344" y="5035661"/>
            <a:ext cx="17172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требующие</a:t>
            </a:r>
          </a:p>
        </p:txBody>
      </p:sp>
      <p:sp>
        <p:nvSpPr>
          <p:cNvPr id="10" name="Прямоугольник 9"/>
          <p:cNvSpPr/>
          <p:nvPr/>
        </p:nvSpPr>
        <p:spPr>
          <a:xfrm rot="10274188" flipH="1" flipV="1">
            <a:off x="4958239" y="3571502"/>
            <a:ext cx="22766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7030A0"/>
                </a:solidFill>
              </a:rPr>
              <a:t>удивляющие</a:t>
            </a:r>
          </a:p>
        </p:txBody>
      </p:sp>
      <p:sp>
        <p:nvSpPr>
          <p:cNvPr id="11" name="Прямоугольник 10"/>
          <p:cNvSpPr/>
          <p:nvPr/>
        </p:nvSpPr>
        <p:spPr>
          <a:xfrm rot="1187448">
            <a:off x="6539239" y="3106572"/>
            <a:ext cx="2333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B0F0"/>
                </a:solidFill>
              </a:rPr>
              <a:t>напрягающие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771953" y="2154689"/>
            <a:ext cx="1522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B050"/>
                </a:solidFill>
              </a:rPr>
              <a:t>разные</a:t>
            </a:r>
          </a:p>
        </p:txBody>
      </p:sp>
      <p:sp>
        <p:nvSpPr>
          <p:cNvPr id="13" name="Прямоугольник 12"/>
          <p:cNvSpPr/>
          <p:nvPr/>
        </p:nvSpPr>
        <p:spPr>
          <a:xfrm rot="1037588">
            <a:off x="6827848" y="4151770"/>
            <a:ext cx="2084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обязывающие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4610464"/>
            <a:ext cx="2210081" cy="154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54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Цели и 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/>
          <a:lstStyle/>
          <a:p>
            <a:pPr>
              <a:buFontTx/>
              <a:buChar char="-"/>
            </a:pPr>
            <a:r>
              <a:rPr lang="ru-RU" dirty="0" smtClean="0"/>
              <a:t>Систематизировать представление о дистанционном обучении и моделях его организации;</a:t>
            </a:r>
          </a:p>
          <a:p>
            <a:pPr>
              <a:buFontTx/>
              <a:buChar char="-"/>
            </a:pPr>
            <a:r>
              <a:rPr lang="ru-RU" dirty="0" smtClean="0"/>
              <a:t>Проанализировать реальную ситуацию в образовательном учреждении, выявить имеющийся опыт и проблемы в организации дистанционного обучения;</a:t>
            </a:r>
          </a:p>
          <a:p>
            <a:pPr>
              <a:buFontTx/>
              <a:buChar char="-"/>
            </a:pPr>
            <a:r>
              <a:rPr lang="ru-RU" dirty="0" smtClean="0"/>
              <a:t>Выработать общие правила для работы;</a:t>
            </a:r>
          </a:p>
          <a:p>
            <a:pPr>
              <a:buFontTx/>
              <a:buChar char="-"/>
            </a:pPr>
            <a:r>
              <a:rPr lang="ru-RU" dirty="0" smtClean="0"/>
              <a:t>Наметить перспективы деятельности в данном направлении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дистанционного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Классическое дистанционное обучение (асинхронное, электронное, </a:t>
            </a:r>
            <a:r>
              <a:rPr lang="ru-RU" dirty="0" err="1" smtClean="0"/>
              <a:t>оффлайн</a:t>
            </a:r>
            <a:r>
              <a:rPr lang="ru-RU" dirty="0" smtClean="0"/>
              <a:t>)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dirty="0" err="1" smtClean="0"/>
              <a:t>Онлайн-обучение</a:t>
            </a:r>
            <a:r>
              <a:rPr lang="ru-RU" dirty="0" smtClean="0"/>
              <a:t> (синхронное, непосредственное общение в режиме реального времени с помощью ТС)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dirty="0" smtClean="0"/>
              <a:t>Смешанное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проблемы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785794"/>
            <a:ext cx="8501122" cy="4811715"/>
          </a:xfrm>
        </p:spPr>
        <p:txBody>
          <a:bodyPr/>
          <a:lstStyle/>
          <a:p>
            <a:r>
              <a:rPr lang="ru-RU" sz="2400" dirty="0" smtClean="0"/>
              <a:t>Негативный психологический фон</a:t>
            </a:r>
          </a:p>
          <a:p>
            <a:r>
              <a:rPr lang="ru-RU" sz="2400" dirty="0" smtClean="0"/>
              <a:t>Недостаточная техническая оснащенность (ученики, педагоги)  и уровень </a:t>
            </a:r>
            <a:r>
              <a:rPr lang="ru-RU" sz="2400" dirty="0" err="1" smtClean="0"/>
              <a:t>ИКТ-компетентности</a:t>
            </a:r>
            <a:r>
              <a:rPr lang="ru-RU" sz="2400" dirty="0" smtClean="0"/>
              <a:t>  детей, родителей, отдельных педагогов</a:t>
            </a:r>
          </a:p>
          <a:p>
            <a:r>
              <a:rPr lang="ru-RU" sz="2400" dirty="0" smtClean="0"/>
              <a:t>«Цифровая интоксикация»</a:t>
            </a:r>
          </a:p>
          <a:p>
            <a:r>
              <a:rPr lang="ru-RU" sz="2400" dirty="0" smtClean="0"/>
              <a:t>Потеря обратной связи между педагогами, администрацией, родителями, учениками</a:t>
            </a:r>
          </a:p>
          <a:p>
            <a:r>
              <a:rPr lang="ru-RU" sz="2400" dirty="0" smtClean="0"/>
              <a:t>Сохранение здоровья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2" descr="https://proufu.ru/upload/iblock/399/399a42ece3ae7281fc7769ebb74db86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538" y="4143380"/>
            <a:ext cx="4083273" cy="271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mama.ua/media/posts/Rebenok-boitsya-idti-v-shkol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4614856"/>
            <a:ext cx="3378229" cy="224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526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Новая миссия ОО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142984"/>
            <a:ext cx="8672518" cy="4351338"/>
          </a:xfrm>
        </p:spPr>
        <p:txBody>
          <a:bodyPr/>
          <a:lstStyle/>
          <a:p>
            <a:r>
              <a:rPr lang="ru-RU" dirty="0" smtClean="0"/>
              <a:t>Остров стабильности в обществе во время кризиса</a:t>
            </a:r>
          </a:p>
          <a:p>
            <a:r>
              <a:rPr lang="ru-RU" dirty="0" smtClean="0"/>
              <a:t>Психологическая поддержка семей</a:t>
            </a:r>
          </a:p>
          <a:p>
            <a:r>
              <a:rPr lang="ru-RU" dirty="0" smtClean="0"/>
              <a:t>Обеспечить выполнение образовательного стандарта в новых условиях</a:t>
            </a:r>
          </a:p>
        </p:txBody>
      </p:sp>
      <p:pic>
        <p:nvPicPr>
          <p:cNvPr id="4" name="Picture 2" descr="https://avatars.mds.yandex.net/get-zen_doc/901899/pub_5d1c957ef221ef00adfa68aa_5d1ca544edee3600ad20095e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3901560"/>
            <a:ext cx="4429124" cy="295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5720" y="4786322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B050"/>
                </a:solidFill>
              </a:rPr>
              <a:t>Создаём условия, растёт само..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882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28670"/>
          </a:xfrm>
        </p:spPr>
        <p:txBody>
          <a:bodyPr/>
          <a:lstStyle/>
          <a:p>
            <a:pPr algn="ctr"/>
            <a:r>
              <a:rPr lang="ru-RU" b="1" dirty="0" smtClean="0"/>
              <a:t>Новые условия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dirty="0"/>
              <a:t>Школа для родителей </a:t>
            </a:r>
            <a:endParaRPr lang="ru-RU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dirty="0" smtClean="0"/>
              <a:t>(«нам </a:t>
            </a:r>
            <a:r>
              <a:rPr lang="ru-RU" b="1" dirty="0"/>
              <a:t>не жить друг без друга </a:t>
            </a:r>
            <a:r>
              <a:rPr lang="ru-RU" b="1" dirty="0" smtClean="0">
                <a:sym typeface="Wingdings" panose="05000000000000000000" pitchFamily="2" charset="2"/>
              </a:rPr>
              <a:t>»</a:t>
            </a:r>
            <a:r>
              <a:rPr lang="ru-RU" b="1" dirty="0" smtClean="0"/>
              <a:t>)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b="1" dirty="0"/>
          </a:p>
          <a:p>
            <a:pPr>
              <a:spcBef>
                <a:spcPts val="0"/>
              </a:spcBef>
            </a:pPr>
            <a:r>
              <a:rPr lang="ru-RU" dirty="0"/>
              <a:t>Особая роль </a:t>
            </a:r>
            <a:r>
              <a:rPr lang="en-US" b="1" dirty="0"/>
              <a:t>Soft </a:t>
            </a:r>
            <a:r>
              <a:rPr lang="en-US" b="1" dirty="0" smtClean="0"/>
              <a:t>Skill</a:t>
            </a:r>
            <a:r>
              <a:rPr lang="ru-RU" b="1" dirty="0" smtClean="0"/>
              <a:t> (</a:t>
            </a:r>
            <a:r>
              <a:rPr lang="ru-RU" sz="3000" b="1" dirty="0" err="1" smtClean="0"/>
              <a:t>метапредметные</a:t>
            </a:r>
            <a:r>
              <a:rPr lang="ru-RU" sz="3000" b="1" dirty="0" smtClean="0"/>
              <a:t> и личностные компетенции</a:t>
            </a:r>
            <a:r>
              <a:rPr lang="en-US" sz="3000" b="1" dirty="0" smtClean="0"/>
              <a:t> </a:t>
            </a:r>
            <a:r>
              <a:rPr lang="ru-RU" b="1" dirty="0" smtClean="0"/>
              <a:t>/</a:t>
            </a:r>
            <a:r>
              <a:rPr lang="ru-RU" sz="2600" b="1" dirty="0" smtClean="0"/>
              <a:t>4</a:t>
            </a:r>
            <a:r>
              <a:rPr lang="en-US" sz="2600" b="1" dirty="0" smtClean="0"/>
              <a:t>K</a:t>
            </a:r>
            <a:r>
              <a:rPr lang="ru-RU" sz="2600" b="1" dirty="0" smtClean="0"/>
              <a:t>: Критическое мышление, </a:t>
            </a:r>
            <a:r>
              <a:rPr lang="ru-RU" sz="2600" b="1" dirty="0" err="1" smtClean="0"/>
              <a:t>Креативность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Коммуникативность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Коллаборация</a:t>
            </a:r>
            <a:r>
              <a:rPr lang="ru-RU" sz="2600" b="1" dirty="0" smtClean="0"/>
              <a:t> </a:t>
            </a:r>
            <a:r>
              <a:rPr lang="ru-RU" sz="2600" dirty="0" smtClean="0"/>
              <a:t>(сотрудничество, умение работать в команде)</a:t>
            </a:r>
          </a:p>
          <a:p>
            <a:pPr>
              <a:spcBef>
                <a:spcPts val="0"/>
              </a:spcBef>
              <a:buNone/>
            </a:pPr>
            <a:endParaRPr lang="ru-RU" sz="1700" dirty="0" smtClean="0"/>
          </a:p>
          <a:p>
            <a:pPr>
              <a:spcBef>
                <a:spcPts val="0"/>
              </a:spcBef>
            </a:pPr>
            <a:r>
              <a:rPr lang="ru-RU" b="1" dirty="0" smtClean="0"/>
              <a:t>Мотивировать </a:t>
            </a:r>
            <a:r>
              <a:rPr lang="ru-RU" b="1" dirty="0"/>
              <a:t>нельзя </a:t>
            </a:r>
            <a:r>
              <a:rPr lang="ru-RU" b="1" dirty="0" smtClean="0"/>
              <a:t>заставить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>(где поставить запятую?)</a:t>
            </a:r>
          </a:p>
          <a:p>
            <a:pPr marL="0" indent="0">
              <a:spcBef>
                <a:spcPts val="0"/>
              </a:spcBef>
              <a:buNone/>
            </a:pPr>
            <a:endParaRPr lang="ru-RU" sz="1300" dirty="0" smtClean="0"/>
          </a:p>
          <a:p>
            <a:pPr>
              <a:spcBef>
                <a:spcPts val="0"/>
              </a:spcBef>
            </a:pPr>
            <a:r>
              <a:rPr lang="ru-RU" dirty="0" smtClean="0"/>
              <a:t>Можно ли прикрикнуть на класс во время дистанционного образования </a:t>
            </a:r>
            <a:r>
              <a:rPr lang="ru-RU" dirty="0" smtClean="0">
                <a:sym typeface="Wingdings" panose="05000000000000000000" pitchFamily="2" charset="2"/>
              </a:rPr>
              <a:t></a:t>
            </a:r>
            <a:r>
              <a:rPr lang="ru-RU" dirty="0" smtClean="0"/>
              <a:t>?</a:t>
            </a:r>
          </a:p>
          <a:p>
            <a:pPr>
              <a:spcBef>
                <a:spcPts val="0"/>
              </a:spcBef>
              <a:buNone/>
            </a:pPr>
            <a:endParaRPr lang="ru-RU" sz="1500" dirty="0" smtClean="0"/>
          </a:p>
          <a:p>
            <a:pPr>
              <a:spcBef>
                <a:spcPts val="0"/>
              </a:spcBef>
            </a:pPr>
            <a:r>
              <a:rPr lang="ru-RU" b="1" dirty="0" smtClean="0"/>
              <a:t>Новые возможности </a:t>
            </a:r>
            <a:r>
              <a:rPr lang="ru-RU" dirty="0" smtClean="0"/>
              <a:t>(Просвещение, Российский учебник, </a:t>
            </a:r>
            <a:r>
              <a:rPr lang="ru-RU" dirty="0" err="1" smtClean="0"/>
              <a:t>Фоксфорд</a:t>
            </a:r>
            <a:r>
              <a:rPr lang="ru-RU" dirty="0" smtClean="0"/>
              <a:t>….)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093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ru-RU" altLang="ru-RU" smtClean="0"/>
              <a:t>Формула эффективности</a:t>
            </a:r>
          </a:p>
        </p:txBody>
      </p:sp>
      <p:sp>
        <p:nvSpPr>
          <p:cNvPr id="39939" name="AutoShape 2" descr="Картинки по запросу формула эффективности 1 в степени 365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altLang="ru-RU" sz="1600">
              <a:cs typeface="Arial" charset="0"/>
            </a:endParaRPr>
          </a:p>
        </p:txBody>
      </p:sp>
      <p:pic>
        <p:nvPicPr>
          <p:cNvPr id="39940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752600"/>
            <a:ext cx="699135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правила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472518" cy="571504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</a:pPr>
            <a:r>
              <a:rPr lang="ru-RU" sz="3800" dirty="0" smtClean="0"/>
              <a:t>Никаких двоек!  И даже троек. Хвалить даже за самое малое проявление обратной связи и детей и родителей.</a:t>
            </a:r>
          </a:p>
          <a:p>
            <a:pPr marL="514350" indent="-514350">
              <a:buAutoNum type="arabicPeriod"/>
            </a:pPr>
            <a:r>
              <a:rPr lang="ru-RU" sz="3800" dirty="0" smtClean="0"/>
              <a:t>Задания должны носить обучающий характер (информация, тренировка, контроль). </a:t>
            </a:r>
          </a:p>
          <a:p>
            <a:pPr marL="514350" indent="-514350">
              <a:buAutoNum type="arabicPeriod"/>
            </a:pPr>
            <a:r>
              <a:rPr lang="ru-RU" sz="3800" dirty="0" smtClean="0"/>
              <a:t>Игровой характер заданий (наглядность, увлекательность, необычность и т.д.)</a:t>
            </a:r>
          </a:p>
          <a:p>
            <a:pPr marL="514350" indent="-514350">
              <a:buAutoNum type="arabicPeriod"/>
            </a:pPr>
            <a:r>
              <a:rPr lang="ru-RU" sz="3800" dirty="0" smtClean="0"/>
              <a:t>Стабильное расписание - 2-3 предмета в день</a:t>
            </a:r>
          </a:p>
          <a:p>
            <a:pPr marL="514350" indent="-514350">
              <a:buNone/>
            </a:pPr>
            <a:r>
              <a:rPr lang="ru" sz="3800" dirty="0" smtClean="0"/>
              <a:t>Срок выполнения заданий – от 2-3 дней до недели. К каждому учебному дню ученику нужно выполнить задания не более чем по 2-3 предметам. </a:t>
            </a:r>
          </a:p>
          <a:p>
            <a:pPr marL="514350" indent="-514350">
              <a:buNone/>
            </a:pPr>
            <a:r>
              <a:rPr lang="ru" sz="3800" dirty="0" smtClean="0"/>
              <a:t>6. </a:t>
            </a:r>
            <a:r>
              <a:rPr lang="ru-RU" sz="3800" dirty="0" smtClean="0"/>
              <a:t>П</a:t>
            </a:r>
            <a:r>
              <a:rPr lang="ru" sz="3800" dirty="0" smtClean="0"/>
              <a:t>ереработка темпланов: темы на повторение, обобщение, новые –самые простые. Сложные – на следующий год</a:t>
            </a:r>
          </a:p>
          <a:p>
            <a:pPr marL="514350" indent="-514350">
              <a:buNone/>
            </a:pPr>
            <a:r>
              <a:rPr lang="ru" sz="3800" dirty="0" smtClean="0"/>
              <a:t>7. Самообразование, самообучение</a:t>
            </a:r>
            <a:endParaRPr lang="ru-RU" sz="3800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1" y="600076"/>
            <a:ext cx="8064527" cy="5441287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Только система дает результат!!!</a:t>
            </a:r>
          </a:p>
          <a:p>
            <a:r>
              <a:rPr lang="ru-RU" sz="3600" dirty="0" smtClean="0"/>
              <a:t>Дорогу осилит идущий!!!</a:t>
            </a:r>
          </a:p>
          <a:p>
            <a:r>
              <a:rPr lang="ru-RU" sz="3600" dirty="0" smtClean="0"/>
              <a:t>Позитивный настрой! </a:t>
            </a:r>
          </a:p>
          <a:p>
            <a:r>
              <a:rPr lang="ru-RU" sz="3600" dirty="0" smtClean="0"/>
              <a:t>С пользой для дела!!!!</a:t>
            </a:r>
          </a:p>
          <a:p>
            <a:r>
              <a:rPr lang="ru-RU" sz="3600" dirty="0" smtClean="0"/>
              <a:t>Каждое дело творчески, а иначе зачем?</a:t>
            </a:r>
          </a:p>
          <a:p>
            <a:r>
              <a:rPr lang="ru-RU" sz="3600" dirty="0" smtClean="0"/>
              <a:t>Педагоги + дети + родители = успех!!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1212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Есть ли жизнь после </a:t>
            </a:r>
            <a:r>
              <a:rPr lang="ru-RU" dirty="0" err="1" smtClean="0"/>
              <a:t>дистанта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8194" name="Picture 2" descr="https://yandex.ru/images/_crpd/FPE8Uj105/47f83aSYs/8lrqHYf35_ItgtZ4GlqEA_8rX2wPswerljs6-ddT-Xpu7d1LwRW4fcpRzd648V6vf5NOL4qZ0VUjmKyfe4UKafdGrjX6z_e6JIe2JQef5AOqCmdlbuJWj_dmarmqD-k-Ep3Bay0MuDz7EJyTFNVCu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672" y="1475508"/>
            <a:ext cx="7176655" cy="538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92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184150" y="260350"/>
            <a:ext cx="8785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b="1" dirty="0">
                <a:latin typeface="Times New Roman" pitchFamily="18" charset="0"/>
                <a:cs typeface="Times New Roman" pitchFamily="18" charset="0"/>
              </a:rPr>
              <a:t>«Шляпы» современного педагога</a:t>
            </a:r>
            <a:endParaRPr lang="ru-RU" altLang="ru-RU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0" y="2124075"/>
            <a:ext cx="184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  <a:p>
            <a:endParaRPr lang="ru-RU" altLang="ru-RU"/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0" y="4297363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  <a:p>
            <a:endParaRPr lang="ru-RU" altLang="ru-RU"/>
          </a:p>
        </p:txBody>
      </p:sp>
      <p:pic>
        <p:nvPicPr>
          <p:cNvPr id="26629" name="Picture 5" descr="shlap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1196975"/>
            <a:ext cx="273685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7" descr="TB2H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500438"/>
            <a:ext cx="2232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8" descr="depositphotos_44330405-stock-photo-beach-hat-isolated-white-backgrou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22574" y="3500438"/>
            <a:ext cx="3508375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9" descr="sku_916565522_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2363" y="1052513"/>
            <a:ext cx="2879725" cy="228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0" descr="2018-взрослый-вертолет-Helix-Бейсбол-красочные-лоскутное-бамбук-шляпа-дети-девушки-бейсболка-для-папы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88125" y="3500438"/>
            <a:ext cx="2366963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4" name="Прямоугольник 5"/>
          <p:cNvSpPr>
            <a:spLocks noChangeArrowheads="1"/>
          </p:cNvSpPr>
          <p:nvPr/>
        </p:nvSpPr>
        <p:spPr bwMode="auto">
          <a:xfrm>
            <a:off x="179388" y="177323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000000"/>
                </a:solidFill>
                <a:latin typeface="Times New Roman" pitchFamily="18" charset="0"/>
              </a:rPr>
              <a:t>Эксперт</a:t>
            </a:r>
          </a:p>
        </p:txBody>
      </p:sp>
      <p:sp>
        <p:nvSpPr>
          <p:cNvPr id="26635" name="Прямоугольник 5"/>
          <p:cNvSpPr>
            <a:spLocks noChangeArrowheads="1"/>
          </p:cNvSpPr>
          <p:nvPr/>
        </p:nvSpPr>
        <p:spPr bwMode="auto">
          <a:xfrm>
            <a:off x="3132138" y="2781300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000000"/>
                </a:solidFill>
                <a:latin typeface="Times New Roman" pitchFamily="18" charset="0"/>
              </a:rPr>
              <a:t>Навигатор</a:t>
            </a:r>
          </a:p>
        </p:txBody>
      </p:sp>
      <p:sp>
        <p:nvSpPr>
          <p:cNvPr id="26636" name="Прямоугольник 5"/>
          <p:cNvSpPr>
            <a:spLocks noChangeArrowheads="1"/>
          </p:cNvSpPr>
          <p:nvPr/>
        </p:nvSpPr>
        <p:spPr bwMode="auto">
          <a:xfrm>
            <a:off x="468313" y="5949950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000000"/>
                </a:solidFill>
                <a:latin typeface="Times New Roman" pitchFamily="18" charset="0"/>
              </a:rPr>
              <a:t>Коуч</a:t>
            </a:r>
          </a:p>
        </p:txBody>
      </p:sp>
      <p:sp>
        <p:nvSpPr>
          <p:cNvPr id="26637" name="Прямоугольник 5"/>
          <p:cNvSpPr>
            <a:spLocks noChangeArrowheads="1"/>
          </p:cNvSpPr>
          <p:nvPr/>
        </p:nvSpPr>
        <p:spPr bwMode="auto">
          <a:xfrm>
            <a:off x="6443663" y="609282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000000"/>
                </a:solidFill>
                <a:latin typeface="Times New Roman" pitchFamily="18" charset="0"/>
              </a:rPr>
              <a:t>Фасилитатор</a:t>
            </a:r>
          </a:p>
        </p:txBody>
      </p:sp>
      <p:sp>
        <p:nvSpPr>
          <p:cNvPr id="26638" name="Прямоугольник 5"/>
          <p:cNvSpPr>
            <a:spLocks noChangeArrowheads="1"/>
          </p:cNvSpPr>
          <p:nvPr/>
        </p:nvSpPr>
        <p:spPr bwMode="auto">
          <a:xfrm>
            <a:off x="3348038" y="602138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>
                <a:solidFill>
                  <a:srgbClr val="000000"/>
                </a:solidFill>
                <a:latin typeface="Times New Roman" pitchFamily="18" charset="0"/>
              </a:rPr>
              <a:t>Модератор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b="1" dirty="0" err="1" smtClean="0"/>
              <a:t>Экспе́рт</a:t>
            </a:r>
            <a:r>
              <a:rPr lang="ru-RU" dirty="0" smtClean="0"/>
              <a:t> (от лат. </a:t>
            </a:r>
            <a:r>
              <a:rPr lang="ru-RU" dirty="0" err="1" smtClean="0"/>
              <a:t>expertus</a:t>
            </a:r>
            <a:r>
              <a:rPr lang="ru-RU" dirty="0" smtClean="0"/>
              <a:t> — опытный) — специалист, обладающий глубокими специальными знаниями, способный высказать квалифицированное  заключение или суждение по вопросу.</a:t>
            </a:r>
          </a:p>
          <a:p>
            <a:pPr lvl="0"/>
            <a:endParaRPr lang="ru-RU" dirty="0" smtClean="0"/>
          </a:p>
          <a:p>
            <a:pPr lvl="0"/>
            <a:r>
              <a:rPr lang="ru-RU" b="1" dirty="0" smtClean="0"/>
              <a:t>Педагог</a:t>
            </a:r>
            <a:r>
              <a:rPr lang="ru-RU" dirty="0"/>
              <a:t>-</a:t>
            </a:r>
            <a:r>
              <a:rPr lang="ru-RU" b="1" dirty="0" smtClean="0"/>
              <a:t>навигатор</a:t>
            </a:r>
            <a:r>
              <a:rPr lang="ru-RU" dirty="0" smtClean="0"/>
              <a:t> в мире информации, способный помочь в выборе наиболее достоверного источника, вычленить из бушующего потока информации самые ценные сведения и превратить их в личностные знания обучающегося.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lvl="0"/>
            <a:r>
              <a:rPr lang="ru-RU" b="1" dirty="0" smtClean="0"/>
              <a:t>Педагог</a:t>
            </a:r>
            <a:r>
              <a:rPr lang="ru-RU" dirty="0"/>
              <a:t>-</a:t>
            </a:r>
            <a:r>
              <a:rPr lang="ru-RU" b="1" dirty="0" smtClean="0"/>
              <a:t>модератор</a:t>
            </a:r>
            <a:r>
              <a:rPr lang="ru-RU" dirty="0" smtClean="0"/>
              <a:t> помогает выбрать форму работы, найти партнеров по проекту, поддерживать связь между обучающимися, родителями, а может быть и экспертами, если того потребует учебный процесс.</a:t>
            </a:r>
          </a:p>
          <a:p>
            <a:pPr marL="0" lvl="0" indent="0">
              <a:buNone/>
            </a:pPr>
            <a:endParaRPr lang="ru-RU" dirty="0" smtClean="0"/>
          </a:p>
          <a:p>
            <a:r>
              <a:rPr lang="ru-RU" b="1" dirty="0" err="1" smtClean="0"/>
              <a:t>Фасилита́тор</a:t>
            </a:r>
            <a:r>
              <a:rPr lang="ru-RU" dirty="0" smtClean="0"/>
              <a:t> (англ. </a:t>
            </a:r>
            <a:r>
              <a:rPr lang="ru-RU" dirty="0" err="1" smtClean="0"/>
              <a:t>facilitator</a:t>
            </a:r>
            <a:r>
              <a:rPr lang="ru-RU" dirty="0" smtClean="0"/>
              <a:t>, от лат. </a:t>
            </a:r>
            <a:r>
              <a:rPr lang="ru-RU" dirty="0" err="1" smtClean="0"/>
              <a:t>facilis</a:t>
            </a:r>
            <a:r>
              <a:rPr lang="ru-RU" dirty="0" smtClean="0"/>
              <a:t> «лёгкий, удобный») — это человек, обеспечивающий успешную групповую коммуникацию.</a:t>
            </a:r>
          </a:p>
          <a:p>
            <a:endParaRPr lang="ru-RU" dirty="0" smtClean="0"/>
          </a:p>
          <a:p>
            <a:pPr algn="just"/>
            <a:r>
              <a:rPr lang="ru-RU" b="1" dirty="0" smtClean="0"/>
              <a:t>Педагог</a:t>
            </a:r>
            <a:r>
              <a:rPr lang="ru-RU" dirty="0" smtClean="0"/>
              <a:t>-</a:t>
            </a:r>
            <a:r>
              <a:rPr lang="ru-RU" b="1" dirty="0" err="1" smtClean="0"/>
              <a:t>коуч</a:t>
            </a:r>
            <a:r>
              <a:rPr lang="ru-RU" dirty="0"/>
              <a:t> </a:t>
            </a:r>
            <a:r>
              <a:rPr lang="ru-RU" dirty="0" smtClean="0"/>
              <a:t>- человек </a:t>
            </a:r>
            <a:r>
              <a:rPr lang="ru-RU" dirty="0"/>
              <a:t>который помогает быстрее, комфортнее и проще добиться каких-либо результатов, чем если бы вы это все проделывали в </a:t>
            </a:r>
            <a:r>
              <a:rPr lang="ru-RU" dirty="0" smtClean="0"/>
              <a:t>одиночку. </a:t>
            </a:r>
            <a:r>
              <a:rPr lang="ru-RU" dirty="0" err="1"/>
              <a:t>Коучинг</a:t>
            </a:r>
            <a:r>
              <a:rPr lang="ru-RU" dirty="0"/>
              <a:t> –профессиональная помощь, тренировка.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71190A26-823C-4D99-BEEA-1180B0333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Как поддерживать контакт с учениками на дистанционном обучении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3466E78-A7DD-4344-97B5-573B535CC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72" y="1632205"/>
            <a:ext cx="8001028" cy="359359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2400" b="1" dirty="0"/>
              <a:t>СОЦИАЛЬНЫЕ СЕТИ «ОДНОКЛАССНИКИ» И «ВКОНТАКТЕ»</a:t>
            </a:r>
          </a:p>
          <a:p>
            <a:pPr marL="0" indent="0">
              <a:buNone/>
            </a:pPr>
            <a:r>
              <a:rPr lang="ru-RU" dirty="0"/>
              <a:t>● Закрытые или публичные сообщества и чаты для класса, группы и предмета. В сообществах можно не только публиковать записи с важной информацией и участвовать в обсуждениях, но и хранить учебные документы, конспекты, учебники.</a:t>
            </a:r>
          </a:p>
          <a:p>
            <a:pPr marL="0" indent="0">
              <a:buNone/>
            </a:pPr>
            <a:r>
              <a:rPr lang="ru-RU" dirty="0"/>
              <a:t>● Прямые трансляции лекций и уроков, запись видео, вебинары.</a:t>
            </a:r>
          </a:p>
          <a:p>
            <a:pPr marL="0" indent="0">
              <a:buNone/>
            </a:pPr>
            <a:r>
              <a:rPr lang="ru-RU" dirty="0"/>
              <a:t>● Дистанционные видеоуроки. Соцсети поддерживают групповые звонки, в которых может участвовать до 100 человек, а также демонстрацию экрана компьютера и смартфона.</a:t>
            </a:r>
          </a:p>
          <a:p>
            <a:pPr marL="0" indent="0">
              <a:buNone/>
            </a:pPr>
            <a:r>
              <a:rPr lang="ru-RU" dirty="0"/>
              <a:t>● Размещение учебных материалов: документов (презентаций, файлов, таблиц), картинок, аудио, видео.</a:t>
            </a:r>
          </a:p>
          <a:p>
            <a:pPr marL="0" indent="0">
              <a:buNone/>
            </a:pPr>
            <a:r>
              <a:rPr lang="ru-RU" dirty="0"/>
              <a:t>● Готовые приложения внутри соцсетей (тесты, анкеты и др.). Соцсети также позволяют разрабатывать собственные инструменты на платформах мини-приложений.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7458980-CB8E-4B64-9C45-597CBAE8801D}"/>
              </a:ext>
            </a:extLst>
          </p:cNvPr>
          <p:cNvSpPr txBox="1"/>
          <p:nvPr/>
        </p:nvSpPr>
        <p:spPr>
          <a:xfrm>
            <a:off x="500034" y="5225796"/>
            <a:ext cx="356175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948C"/>
                </a:solidFill>
              </a:rPr>
              <a:t>ПЕРЕЙТИ В МЕТОДИЧЕСКИЕ РЕКОМЕНДАЦИИ ВКОНТАКТЕ</a:t>
            </a:r>
          </a:p>
          <a:p>
            <a:r>
              <a:rPr lang="en-US" b="1" dirty="0">
                <a:hlinkClick r:id="rId2"/>
              </a:rPr>
              <a:t>https://vk.com/@edu-for-distant</a:t>
            </a:r>
            <a:endParaRPr lang="ru-RU" b="1" dirty="0">
              <a:solidFill>
                <a:srgbClr val="00948C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C8DD367-AB60-4157-B29E-A9B794283AE9}"/>
              </a:ext>
            </a:extLst>
          </p:cNvPr>
          <p:cNvSpPr txBox="1"/>
          <p:nvPr/>
        </p:nvSpPr>
        <p:spPr>
          <a:xfrm>
            <a:off x="4061786" y="5215840"/>
            <a:ext cx="4885267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948C"/>
                </a:solidFill>
              </a:rPr>
              <a:t>ПЕРЕЙТИ В МЕТОДИЧЕСКИЕ РЕКОМЕНДАЦИИ ОДНОКЛАССНИКИ</a:t>
            </a:r>
          </a:p>
          <a:p>
            <a:r>
              <a:rPr lang="en-US" b="1" dirty="0">
                <a:hlinkClick r:id="rId3"/>
              </a:rPr>
              <a:t>https://insideok.ru/blog/-kak-organizovat-onlayn-obuchenie-v-odnoklassnikah-vo-vremya-karantina</a:t>
            </a:r>
            <a:endParaRPr lang="ru-RU" b="1" dirty="0">
              <a:solidFill>
                <a:srgbClr val="0094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1042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Проект решения педсовета: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Принять к сведению информацию о моделях организации дистанционного обучения</a:t>
            </a:r>
          </a:p>
          <a:p>
            <a:pPr marL="514350" indent="-514350">
              <a:buAutoNum type="arabicPeriod"/>
            </a:pPr>
            <a:r>
              <a:rPr lang="ru-RU" dirty="0" smtClean="0"/>
              <a:t>Одобрить опыт коллег по организации дистанционного обучения</a:t>
            </a:r>
          </a:p>
          <a:p>
            <a:pPr marL="0" indent="0" algn="r">
              <a:buNone/>
            </a:pPr>
            <a:r>
              <a:rPr lang="ru-RU" dirty="0" smtClean="0"/>
              <a:t>Отв. Цыдыпова Ж.Ц.</a:t>
            </a:r>
          </a:p>
          <a:p>
            <a:pPr marL="514350" indent="-514350">
              <a:buNone/>
            </a:pPr>
            <a:r>
              <a:rPr lang="ru-RU" dirty="0" smtClean="0"/>
              <a:t>3.     Обеспечивать тесный контакт и мотивацию родителей</a:t>
            </a:r>
          </a:p>
          <a:p>
            <a:pPr marL="514350" indent="-514350" algn="r">
              <a:buNone/>
            </a:pPr>
            <a:r>
              <a:rPr lang="ru-RU" dirty="0" smtClean="0"/>
              <a:t>Отв.: педагоги, срок постоянно</a:t>
            </a:r>
          </a:p>
          <a:p>
            <a:pPr marL="514350" indent="-514350">
              <a:buNone/>
            </a:pPr>
            <a:r>
              <a:rPr lang="ru-RU" dirty="0" smtClean="0"/>
              <a:t>4.   Поддерживать позитивный настрой и учебную мотивацию обучающихся</a:t>
            </a:r>
          </a:p>
          <a:p>
            <a:pPr marL="514350" indent="-514350" algn="r">
              <a:buNone/>
            </a:pPr>
            <a:r>
              <a:rPr lang="ru-RU" dirty="0" smtClean="0"/>
              <a:t>Отв.: педагоги, срок постоянно</a:t>
            </a:r>
          </a:p>
          <a:p>
            <a:pPr marL="0" indent="0">
              <a:buNone/>
            </a:pPr>
            <a:r>
              <a:rPr lang="ru-RU" dirty="0" smtClean="0"/>
              <a:t>5.Продолжить освоение онлайн-ресурсов и инструментов для дистанционного обучения</a:t>
            </a:r>
          </a:p>
          <a:p>
            <a:pPr marL="514350" indent="-514350" algn="r">
              <a:buNone/>
            </a:pPr>
            <a:r>
              <a:rPr lang="ru-RU" dirty="0" smtClean="0"/>
              <a:t>Отв. : педагоги, срок  2021 год</a:t>
            </a:r>
          </a:p>
          <a:p>
            <a:pPr marL="0" indent="0">
              <a:buNone/>
            </a:pPr>
            <a:r>
              <a:rPr lang="ru-RU" dirty="0" smtClean="0"/>
              <a:t>6. Утвердить отчет о </a:t>
            </a:r>
            <a:r>
              <a:rPr lang="ru-RU" dirty="0" err="1" smtClean="0"/>
              <a:t>самообследовании</a:t>
            </a:r>
            <a:r>
              <a:rPr lang="ru-RU" dirty="0" smtClean="0"/>
              <a:t> за 2020 год</a:t>
            </a:r>
          </a:p>
          <a:p>
            <a:pPr marL="514350" indent="-514350" algn="r">
              <a:buNone/>
            </a:pPr>
            <a:r>
              <a:rPr lang="ru-RU" dirty="0" smtClean="0"/>
              <a:t>   Отв.: Цыдыпова Ж.Ц.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* Использованы материалы Универсума </a:t>
            </a:r>
            <a:r>
              <a:rPr lang="ru-RU" dirty="0" err="1" smtClean="0"/>
              <a:t>онлайн-форум</a:t>
            </a:r>
            <a:r>
              <a:rPr lang="ru-RU" dirty="0" smtClean="0"/>
              <a:t> для управленческих команд на тему "Управление образовательной организацией в условиях перемен" (авторы А.Крюкова, А.Голубицкий, М.Калужская, Д. </a:t>
            </a:r>
            <a:r>
              <a:rPr lang="ru-RU" dirty="0" err="1" smtClean="0"/>
              <a:t>Смолякова</a:t>
            </a:r>
            <a:r>
              <a:rPr lang="ru-RU" dirty="0" smtClean="0"/>
              <a:t> и др.) апрель 2020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738</Words>
  <Application>Microsoft Office PowerPoint</Application>
  <PresentationFormat>Экран (4:3)</PresentationFormat>
  <Paragraphs>137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Дистанционное обучение в дополнительном образовании</vt:lpstr>
      <vt:lpstr>Презентация PowerPoint</vt:lpstr>
      <vt:lpstr>Презентация PowerPoint</vt:lpstr>
      <vt:lpstr>Презентация PowerPoint</vt:lpstr>
      <vt:lpstr>Цели и задачи:</vt:lpstr>
      <vt:lpstr>Формы дистанционного обучения</vt:lpstr>
      <vt:lpstr>Основные проблемы </vt:lpstr>
      <vt:lpstr>Новая миссия ОО</vt:lpstr>
      <vt:lpstr>Новые условия</vt:lpstr>
      <vt:lpstr>Формула эффективности</vt:lpstr>
      <vt:lpstr>Основные правила</vt:lpstr>
      <vt:lpstr>Презентация PowerPoint</vt:lpstr>
      <vt:lpstr>Есть ли жизнь после дистанта?</vt:lpstr>
      <vt:lpstr>Презентация PowerPoint</vt:lpstr>
      <vt:lpstr>Презентация PowerPoint</vt:lpstr>
      <vt:lpstr>Как поддерживать контакт с учениками на дистанционном обучении</vt:lpstr>
      <vt:lpstr>Проект решения педсовета:</vt:lpstr>
      <vt:lpstr>Презентация PowerPoint</vt:lpstr>
    </vt:vector>
  </TitlesOfParts>
  <Manager>Никитина О.Н.</Manager>
  <Company>МАОУ "Школа № 7 ОВЗ"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Педсовет</dc:title>
  <dc:subject>Особенности  дистанционного обучения: опыт и проблемы</dc:subject>
  <dc:creator>Бабушкина Людмила</dc:creator>
  <cp:keywords>Дистант</cp:keywords>
  <cp:lastModifiedBy>User</cp:lastModifiedBy>
  <cp:revision>27</cp:revision>
  <cp:lastPrinted>2021-03-15T22:17:40Z</cp:lastPrinted>
  <dcterms:created xsi:type="dcterms:W3CDTF">2020-04-20T13:05:37Z</dcterms:created>
  <dcterms:modified xsi:type="dcterms:W3CDTF">2025-09-10T23:06:48Z</dcterms:modified>
</cp:coreProperties>
</file>