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7" r:id="rId4"/>
    <p:sldId id="257" r:id="rId5"/>
    <p:sldId id="258" r:id="rId6"/>
    <p:sldId id="278" r:id="rId7"/>
    <p:sldId id="287" r:id="rId8"/>
    <p:sldId id="282" r:id="rId9"/>
    <p:sldId id="279" r:id="rId10"/>
    <p:sldId id="283" r:id="rId11"/>
    <p:sldId id="280" r:id="rId12"/>
    <p:sldId id="285" r:id="rId13"/>
    <p:sldId id="288" r:id="rId14"/>
    <p:sldId id="286" r:id="rId15"/>
    <p:sldId id="259" r:id="rId16"/>
    <p:sldId id="269" r:id="rId17"/>
    <p:sldId id="268" r:id="rId18"/>
    <p:sldId id="273" r:id="rId19"/>
    <p:sldId id="28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3" userDrawn="1">
          <p15:clr>
            <a:srgbClr val="A4A3A4"/>
          </p15:clr>
        </p15:guide>
        <p15:guide id="2" pos="2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3"/>
        <p:guide pos="2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mtClean="0"/>
              <a:t>‹#›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r>
              <a:rPr lang="ru-RU" smtClean="0"/>
              <a:t>21.03.2025</a:t>
            </a: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r>
              <a:rPr lang="ru-RU" smtClean="0"/>
              <a:t>‹#›</a:t>
            </a:r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ctrTitle"/>
          </p:nvPr>
        </p:nvSpPr>
        <p:spPr>
          <a:xfrm>
            <a:off x="5587365" y="1155065"/>
            <a:ext cx="3428365" cy="2074545"/>
          </a:xfrm>
          <a:prstGeom prst="rect">
            <a:avLst/>
          </a:prstGeom>
        </p:spPr>
        <p:txBody>
          <a:bodyPr>
            <a:normAutofit fontScale="90000"/>
          </a:bodyPr>
          <a:lstStyle>
            <a:defPPr/>
            <a:lvl1pPr lvl="0"/>
          </a:lstStyle>
          <a:p>
            <a:r>
              <a:rPr b="1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Презентация</a:t>
            </a:r>
            <a:r>
              <a:rPr b="1" dirty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b="1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музея</a:t>
            </a:r>
            <a:r>
              <a:rPr b="1" dirty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b="1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имени</a:t>
            </a:r>
            <a:r>
              <a:rPr b="1" dirty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«</a:t>
            </a:r>
            <a:r>
              <a:rPr b="1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И.Цея</a:t>
            </a:r>
            <a:r>
              <a:rPr b="1" dirty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»</a:t>
            </a:r>
            <a:endParaRPr b="1" dirty="0">
              <a:solidFill>
                <a:srgbClr val="C0000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sp>
        <p:nvSpPr>
          <p:cNvPr id="83" name="Shape 83"/>
          <p:cNvSpPr txBox="1">
            <a:spLocks noGrp="1"/>
          </p:cNvSpPr>
          <p:nvPr>
            <p:ph type="subTitle" idx="1"/>
          </p:nvPr>
        </p:nvSpPr>
        <p:spPr>
          <a:xfrm>
            <a:off x="5488305" y="3229610"/>
            <a:ext cx="3618230" cy="723900"/>
          </a:xfrm>
          <a:prstGeom prst="rect">
            <a:avLst/>
          </a:prstGeom>
        </p:spPr>
        <p:txBody>
          <a:bodyPr>
            <a:noAutofit/>
          </a:bodyPr>
          <a:lstStyle>
            <a:defPPr/>
            <a:lvl1pPr lvl="0"/>
          </a:lstStyle>
          <a:p>
            <a:r>
              <a:rPr sz="1800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Работу</a:t>
            </a:r>
            <a:r>
              <a:rPr sz="1800" dirty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1800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выполнили</a:t>
            </a:r>
            <a:r>
              <a:rPr lang="en-US" sz="1800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: </a:t>
            </a:r>
            <a:r>
              <a:rPr lang="ru-RU" altLang="en-US" sz="1800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Татлок Дамир</a:t>
            </a:r>
            <a:endParaRPr sz="1800" dirty="0">
              <a:solidFill>
                <a:srgbClr val="C0000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  <a:p>
            <a:r>
              <a:rPr sz="1800" dirty="0" err="1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Руководитель</a:t>
            </a:r>
            <a:r>
              <a:rPr sz="1800" dirty="0" smtClean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:</a:t>
            </a:r>
            <a:r>
              <a:rPr lang="ru-RU" sz="1800" dirty="0" smtClean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1800" dirty="0" err="1" smtClean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Мезужок</a:t>
            </a:r>
            <a:r>
              <a:rPr sz="1800" dirty="0" smtClean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sz="1800" dirty="0">
                <a:solidFill>
                  <a:srgbClr val="C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Ш.Д.</a:t>
            </a:r>
            <a:endParaRPr sz="1800" dirty="0">
              <a:solidFill>
                <a:srgbClr val="C0000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</a:endParaRPr>
          </a:p>
        </p:txBody>
      </p:sp>
      <p:pic>
        <p:nvPicPr>
          <p:cNvPr id="4" name="Рисунок 4" descr="Изображение выглядит как текст, здание, внешний, знак&#10;&#10;Автоматически созданное описание"/>
          <p:cNvPicPr>
            <a:picLocks noChangeAspect="1"/>
          </p:cNvPicPr>
          <p:nvPr/>
        </p:nvPicPr>
        <p:blipFill rotWithShape="1">
          <a:blip r:embed="rId1" cstate="print"/>
          <a:srcRect t="13630" b="17981"/>
          <a:stretch>
            <a:fillRect/>
          </a:stretch>
        </p:blipFill>
        <p:spPr>
          <a:xfrm>
            <a:off x="107315" y="332740"/>
            <a:ext cx="5255895" cy="51123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05105"/>
            <a:ext cx="8686800" cy="800100"/>
          </a:xfrm>
        </p:spPr>
        <p:txBody>
          <a:bodyPr>
            <a:normAutofit fontScale="90000"/>
          </a:bodyPr>
          <a:p>
            <a:r>
              <a:rPr lang="ru-RU" altLang="en-US" sz="3555">
                <a:solidFill>
                  <a:srgbClr val="C00000"/>
                </a:solidFill>
              </a:rPr>
              <a:t>Музей - это история нашей малой Родины</a:t>
            </a:r>
            <a:endParaRPr lang="ru-RU" altLang="en-US" sz="3555">
              <a:solidFill>
                <a:srgbClr val="C00000"/>
              </a:solidFill>
            </a:endParaRPr>
          </a:p>
        </p:txBody>
      </p:sp>
      <p:pic>
        <p:nvPicPr>
          <p:cNvPr id="5" name="Замещающее содержимое 4" descr="Снимок экрана 2026-04-22 201336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47040" y="1553845"/>
            <a:ext cx="8509635" cy="497014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pPr algn="ctr"/>
            <a:r>
              <a:rPr sz="4400" b="1" i="1" dirty="0" err="1">
                <a:solidFill>
                  <a:srgbClr val="C00000"/>
                </a:solidFill>
              </a:rPr>
              <a:t>Наш</a:t>
            </a:r>
            <a:r>
              <a:rPr sz="4400" b="1" i="1" dirty="0">
                <a:solidFill>
                  <a:srgbClr val="C00000"/>
                </a:solidFill>
              </a:rPr>
              <a:t> </a:t>
            </a:r>
            <a:r>
              <a:rPr sz="4400" b="1" i="1" dirty="0" err="1">
                <a:solidFill>
                  <a:srgbClr val="C00000"/>
                </a:solidFill>
              </a:rPr>
              <a:t>школьный</a:t>
            </a:r>
            <a:r>
              <a:rPr sz="4400" b="1" i="1" dirty="0">
                <a:solidFill>
                  <a:srgbClr val="C00000"/>
                </a:solidFill>
              </a:rPr>
              <a:t> </a:t>
            </a:r>
            <a:r>
              <a:rPr sz="4400" b="1" i="1" dirty="0" err="1">
                <a:solidFill>
                  <a:srgbClr val="C00000"/>
                </a:solidFill>
              </a:rPr>
              <a:t>музей</a:t>
            </a:r>
            <a:r>
              <a:rPr sz="4400" b="1" i="1" dirty="0">
                <a:solidFill>
                  <a:srgbClr val="C00000"/>
                </a:solidFill>
              </a:rPr>
              <a:t>.</a:t>
            </a:r>
            <a:endParaRPr sz="4400" b="1" i="1" dirty="0">
              <a:solidFill>
                <a:srgbClr val="C00000"/>
              </a:solidFill>
            </a:endParaRPr>
          </a:p>
        </p:txBody>
      </p:sp>
      <p:sp>
        <p:nvSpPr>
          <p:cNvPr id="86" name="Shape 86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 fontScale="70000"/>
          </a:bodyPr>
          <a:lstStyle>
            <a:defPPr/>
            <a:lvl1pPr lvl="0"/>
          </a:lstStyle>
          <a:p>
            <a:r>
              <a:rPr sz="2855" dirty="0" err="1">
                <a:solidFill>
                  <a:srgbClr val="C00000"/>
                </a:solidFill>
              </a:rPr>
              <a:t>Основой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для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создания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музея</a:t>
            </a:r>
            <a:r>
              <a:rPr sz="2855" dirty="0">
                <a:solidFill>
                  <a:srgbClr val="C00000"/>
                </a:solidFill>
              </a:rPr>
              <a:t> в </a:t>
            </a:r>
            <a:r>
              <a:rPr sz="2855" dirty="0" err="1">
                <a:solidFill>
                  <a:srgbClr val="C00000"/>
                </a:solidFill>
              </a:rPr>
              <a:t>Шенджийской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школе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послужили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работы</a:t>
            </a:r>
            <a:r>
              <a:rPr sz="2855" dirty="0">
                <a:solidFill>
                  <a:srgbClr val="C00000"/>
                </a:solidFill>
              </a:rPr>
              <a:t>, </a:t>
            </a:r>
            <a:r>
              <a:rPr sz="2855" dirty="0" err="1">
                <a:solidFill>
                  <a:srgbClr val="C00000"/>
                </a:solidFill>
              </a:rPr>
              <a:t>выполненные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под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руководством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учителей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школы</a:t>
            </a:r>
            <a:r>
              <a:rPr sz="2855" dirty="0">
                <a:solidFill>
                  <a:srgbClr val="C00000"/>
                </a:solidFill>
              </a:rPr>
              <a:t>, </a:t>
            </a:r>
            <a:r>
              <a:rPr sz="2855" dirty="0" err="1">
                <a:solidFill>
                  <a:srgbClr val="C00000"/>
                </a:solidFill>
              </a:rPr>
              <a:t>начиная</a:t>
            </a:r>
            <a:r>
              <a:rPr sz="2855" dirty="0">
                <a:solidFill>
                  <a:srgbClr val="C00000"/>
                </a:solidFill>
              </a:rPr>
              <a:t> с 80-х </a:t>
            </a:r>
            <a:r>
              <a:rPr sz="2855" dirty="0" err="1">
                <a:solidFill>
                  <a:srgbClr val="C00000"/>
                </a:solidFill>
              </a:rPr>
              <a:t>годов</a:t>
            </a:r>
            <a:r>
              <a:rPr sz="2855" dirty="0">
                <a:solidFill>
                  <a:srgbClr val="C00000"/>
                </a:solidFill>
              </a:rPr>
              <a:t>. </a:t>
            </a:r>
            <a:r>
              <a:rPr sz="2855" dirty="0" err="1">
                <a:solidFill>
                  <a:srgbClr val="C00000"/>
                </a:solidFill>
              </a:rPr>
              <a:t>Это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были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материалы</a:t>
            </a:r>
            <a:r>
              <a:rPr sz="2855" dirty="0">
                <a:solidFill>
                  <a:srgbClr val="C00000"/>
                </a:solidFill>
              </a:rPr>
              <a:t> к </a:t>
            </a:r>
            <a:r>
              <a:rPr sz="2855" dirty="0" err="1">
                <a:solidFill>
                  <a:srgbClr val="C00000"/>
                </a:solidFill>
              </a:rPr>
              <a:t>созданию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летописи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аула</a:t>
            </a:r>
            <a:r>
              <a:rPr sz="2855" dirty="0">
                <a:solidFill>
                  <a:srgbClr val="C00000"/>
                </a:solidFill>
              </a:rPr>
              <a:t> и </a:t>
            </a:r>
            <a:r>
              <a:rPr sz="2855" dirty="0" err="1">
                <a:solidFill>
                  <a:srgbClr val="C00000"/>
                </a:solidFill>
              </a:rPr>
              <a:t>школы</a:t>
            </a:r>
            <a:r>
              <a:rPr sz="2855" dirty="0">
                <a:solidFill>
                  <a:srgbClr val="C00000"/>
                </a:solidFill>
              </a:rPr>
              <a:t>. К 55-летию </a:t>
            </a:r>
            <a:r>
              <a:rPr sz="2855" dirty="0" err="1">
                <a:solidFill>
                  <a:srgbClr val="C00000"/>
                </a:solidFill>
              </a:rPr>
              <a:t>Победы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были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собраны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материалы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об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участниках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Великой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Отечественной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войны</a:t>
            </a:r>
            <a:r>
              <a:rPr sz="2855" dirty="0">
                <a:solidFill>
                  <a:srgbClr val="C00000"/>
                </a:solidFill>
              </a:rPr>
              <a:t>, </a:t>
            </a:r>
            <a:r>
              <a:rPr sz="2855" dirty="0" err="1">
                <a:solidFill>
                  <a:srgbClr val="C00000"/>
                </a:solidFill>
              </a:rPr>
              <a:t>уроженцев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аула</a:t>
            </a:r>
            <a:r>
              <a:rPr sz="2855" dirty="0">
                <a:solidFill>
                  <a:srgbClr val="C00000"/>
                </a:solidFill>
              </a:rPr>
              <a:t>. В </a:t>
            </a:r>
            <a:r>
              <a:rPr sz="2855" dirty="0" err="1">
                <a:solidFill>
                  <a:srgbClr val="C00000"/>
                </a:solidFill>
              </a:rPr>
              <a:t>школе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был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создан</a:t>
            </a:r>
            <a:r>
              <a:rPr sz="2855" dirty="0">
                <a:solidFill>
                  <a:srgbClr val="C00000"/>
                </a:solidFill>
              </a:rPr>
              <a:t> «</a:t>
            </a:r>
            <a:r>
              <a:rPr sz="2855" dirty="0" err="1">
                <a:solidFill>
                  <a:srgbClr val="C00000"/>
                </a:solidFill>
              </a:rPr>
              <a:t>Уголок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боевой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славы</a:t>
            </a:r>
            <a:r>
              <a:rPr sz="2855" dirty="0">
                <a:solidFill>
                  <a:srgbClr val="C00000"/>
                </a:solidFill>
              </a:rPr>
              <a:t>». </a:t>
            </a:r>
            <a:r>
              <a:rPr sz="2855" dirty="0" err="1">
                <a:solidFill>
                  <a:srgbClr val="C00000"/>
                </a:solidFill>
              </a:rPr>
              <a:t>Затем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было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выделено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помещение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для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создания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музея</a:t>
            </a:r>
            <a:r>
              <a:rPr sz="2855" dirty="0">
                <a:solidFill>
                  <a:srgbClr val="C00000"/>
                </a:solidFill>
              </a:rPr>
              <a:t>, в </a:t>
            </a:r>
            <a:r>
              <a:rPr sz="2855" dirty="0" err="1">
                <a:solidFill>
                  <a:srgbClr val="C00000"/>
                </a:solidFill>
              </a:rPr>
              <a:t>котором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были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предоставлены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материалы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по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истории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аула</a:t>
            </a:r>
            <a:r>
              <a:rPr sz="2855" dirty="0">
                <a:solidFill>
                  <a:srgbClr val="C00000"/>
                </a:solidFill>
              </a:rPr>
              <a:t> и </a:t>
            </a:r>
            <a:r>
              <a:rPr sz="2855" dirty="0" err="1">
                <a:solidFill>
                  <a:srgbClr val="C00000"/>
                </a:solidFill>
              </a:rPr>
              <a:t>школы</a:t>
            </a:r>
            <a:r>
              <a:rPr sz="2855" dirty="0">
                <a:solidFill>
                  <a:srgbClr val="C00000"/>
                </a:solidFill>
              </a:rPr>
              <a:t>, о </a:t>
            </a:r>
            <a:r>
              <a:rPr sz="2855" dirty="0" err="1">
                <a:solidFill>
                  <a:srgbClr val="C00000"/>
                </a:solidFill>
              </a:rPr>
              <a:t>событиях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Великой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Отечественной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войны</a:t>
            </a:r>
            <a:r>
              <a:rPr sz="2855" dirty="0">
                <a:solidFill>
                  <a:srgbClr val="C00000"/>
                </a:solidFill>
              </a:rPr>
              <a:t>. В 1993 </a:t>
            </a:r>
            <a:r>
              <a:rPr sz="2855" dirty="0" err="1">
                <a:solidFill>
                  <a:srgbClr val="C00000"/>
                </a:solidFill>
              </a:rPr>
              <a:t>году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наш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музей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был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зарегистрирован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Федеральным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центром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детско-юношеского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туризма</a:t>
            </a:r>
            <a:r>
              <a:rPr sz="2855" dirty="0">
                <a:solidFill>
                  <a:srgbClr val="C00000"/>
                </a:solidFill>
              </a:rPr>
              <a:t> и </a:t>
            </a:r>
            <a:r>
              <a:rPr sz="2855" dirty="0" err="1">
                <a:solidFill>
                  <a:srgbClr val="C00000"/>
                </a:solidFill>
              </a:rPr>
              <a:t>краеведения</a:t>
            </a:r>
            <a:r>
              <a:rPr sz="2855" dirty="0">
                <a:solidFill>
                  <a:srgbClr val="C00000"/>
                </a:solidFill>
              </a:rPr>
              <a:t>(</a:t>
            </a:r>
            <a:r>
              <a:rPr sz="2855" dirty="0" err="1">
                <a:solidFill>
                  <a:srgbClr val="C00000"/>
                </a:solidFill>
              </a:rPr>
              <a:t>Свидетельство</a:t>
            </a:r>
            <a:r>
              <a:rPr sz="2855" dirty="0">
                <a:solidFill>
                  <a:srgbClr val="C00000"/>
                </a:solidFill>
              </a:rPr>
              <a:t> Nº6808 </a:t>
            </a:r>
            <a:r>
              <a:rPr sz="2855" dirty="0" err="1">
                <a:solidFill>
                  <a:srgbClr val="C00000"/>
                </a:solidFill>
              </a:rPr>
              <a:t>от</a:t>
            </a:r>
            <a:r>
              <a:rPr sz="2855" dirty="0">
                <a:solidFill>
                  <a:srgbClr val="C00000"/>
                </a:solidFill>
              </a:rPr>
              <a:t> 09.05.1993г.). В 2003 </a:t>
            </a:r>
            <a:r>
              <a:rPr sz="2855" dirty="0" err="1">
                <a:solidFill>
                  <a:srgbClr val="C00000"/>
                </a:solidFill>
              </a:rPr>
              <a:t>году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за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большую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поисково-исследовательскую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работу</a:t>
            </a:r>
            <a:r>
              <a:rPr sz="2855" dirty="0">
                <a:solidFill>
                  <a:srgbClr val="C00000"/>
                </a:solidFill>
              </a:rPr>
              <a:t>, </a:t>
            </a:r>
            <a:r>
              <a:rPr sz="2855" dirty="0" err="1">
                <a:solidFill>
                  <a:srgbClr val="C00000"/>
                </a:solidFill>
              </a:rPr>
              <a:t>создание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интересной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композиции</a:t>
            </a:r>
            <a:r>
              <a:rPr sz="2855" dirty="0">
                <a:solidFill>
                  <a:srgbClr val="C00000"/>
                </a:solidFill>
              </a:rPr>
              <a:t> и </a:t>
            </a:r>
            <a:r>
              <a:rPr sz="2855" dirty="0" err="1">
                <a:solidFill>
                  <a:srgbClr val="C00000"/>
                </a:solidFill>
              </a:rPr>
              <a:t>успехи</a:t>
            </a:r>
            <a:r>
              <a:rPr sz="2855" dirty="0">
                <a:solidFill>
                  <a:srgbClr val="C00000"/>
                </a:solidFill>
              </a:rPr>
              <a:t> в </a:t>
            </a:r>
            <a:r>
              <a:rPr sz="2855" dirty="0" err="1">
                <a:solidFill>
                  <a:srgbClr val="C00000"/>
                </a:solidFill>
              </a:rPr>
              <a:t>воспитании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учащихся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Центр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Детского</a:t>
            </a:r>
            <a:r>
              <a:rPr sz="2855" dirty="0">
                <a:solidFill>
                  <a:srgbClr val="C00000"/>
                </a:solidFill>
              </a:rPr>
              <a:t> и </a:t>
            </a:r>
            <a:r>
              <a:rPr sz="2855" dirty="0" err="1">
                <a:solidFill>
                  <a:srgbClr val="C00000"/>
                </a:solidFill>
              </a:rPr>
              <a:t>Юношеского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Туризма</a:t>
            </a:r>
            <a:r>
              <a:rPr sz="2855" dirty="0">
                <a:solidFill>
                  <a:srgbClr val="C00000"/>
                </a:solidFill>
              </a:rPr>
              <a:t> и </a:t>
            </a:r>
            <a:r>
              <a:rPr sz="2855" dirty="0" err="1">
                <a:solidFill>
                  <a:srgbClr val="C00000"/>
                </a:solidFill>
              </a:rPr>
              <a:t>Экскурсии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Республики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Адыгея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присвоил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музею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звание</a:t>
            </a:r>
            <a:r>
              <a:rPr sz="2855" dirty="0">
                <a:solidFill>
                  <a:srgbClr val="C00000"/>
                </a:solidFill>
              </a:rPr>
              <a:t> «</a:t>
            </a:r>
            <a:r>
              <a:rPr sz="2855" dirty="0" err="1">
                <a:solidFill>
                  <a:srgbClr val="C00000"/>
                </a:solidFill>
              </a:rPr>
              <a:t>Школьный</a:t>
            </a:r>
            <a:r>
              <a:rPr sz="2855" dirty="0">
                <a:solidFill>
                  <a:srgbClr val="C00000"/>
                </a:solidFill>
              </a:rPr>
              <a:t> </a:t>
            </a:r>
            <a:r>
              <a:rPr sz="2855" dirty="0" err="1">
                <a:solidFill>
                  <a:srgbClr val="C00000"/>
                </a:solidFill>
              </a:rPr>
              <a:t>музей</a:t>
            </a:r>
            <a:r>
              <a:rPr sz="2855" dirty="0">
                <a:solidFill>
                  <a:srgbClr val="C00000"/>
                </a:solidFill>
              </a:rPr>
              <a:t>»(</a:t>
            </a:r>
            <a:r>
              <a:rPr sz="2855" dirty="0" err="1">
                <a:solidFill>
                  <a:srgbClr val="C00000"/>
                </a:solidFill>
              </a:rPr>
              <a:t>Свидетельство</a:t>
            </a:r>
            <a:r>
              <a:rPr sz="2855" dirty="0">
                <a:solidFill>
                  <a:srgbClr val="C00000"/>
                </a:solidFill>
              </a:rPr>
              <a:t> Nº23 </a:t>
            </a:r>
            <a:r>
              <a:rPr sz="2855" dirty="0" err="1">
                <a:solidFill>
                  <a:srgbClr val="C00000"/>
                </a:solidFill>
              </a:rPr>
              <a:t>от</a:t>
            </a:r>
            <a:r>
              <a:rPr sz="2855" dirty="0">
                <a:solidFill>
                  <a:srgbClr val="C00000"/>
                </a:solidFill>
              </a:rPr>
              <a:t> 12 </a:t>
            </a:r>
            <a:r>
              <a:rPr sz="2855" dirty="0" err="1">
                <a:solidFill>
                  <a:srgbClr val="C00000"/>
                </a:solidFill>
              </a:rPr>
              <a:t>мая</a:t>
            </a:r>
            <a:r>
              <a:rPr sz="2855" dirty="0">
                <a:solidFill>
                  <a:srgbClr val="C00000"/>
                </a:solidFill>
              </a:rPr>
              <a:t> 2003 г.)</a:t>
            </a:r>
            <a:endParaRPr sz="2855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301752" y="188640"/>
            <a:ext cx="8686800" cy="864096"/>
          </a:xfrm>
          <a:prstGeom prst="rect">
            <a:avLst/>
          </a:prstGeom>
        </p:spPr>
        <p:txBody>
          <a:bodyPr>
            <a:normAutofit fontScale="90000"/>
          </a:bodyPr>
          <a:lstStyle>
            <a:defPPr/>
            <a:lvl1pPr lvl="0"/>
          </a:lstStyle>
          <a:p>
            <a:pPr algn="ctr"/>
            <a:r>
              <a:rPr sz="4000" b="1" dirty="0" err="1">
                <a:solidFill>
                  <a:srgbClr val="C00000"/>
                </a:solidFill>
              </a:rPr>
              <a:t>Рост</a:t>
            </a:r>
            <a:r>
              <a:rPr sz="4000" b="1" dirty="0">
                <a:solidFill>
                  <a:srgbClr val="C00000"/>
                </a:solidFill>
              </a:rPr>
              <a:t> </a:t>
            </a:r>
            <a:r>
              <a:rPr sz="4000" b="1" dirty="0" err="1">
                <a:solidFill>
                  <a:srgbClr val="C00000"/>
                </a:solidFill>
              </a:rPr>
              <a:t>деятельности</a:t>
            </a:r>
            <a:r>
              <a:rPr sz="4000" b="1" dirty="0">
                <a:solidFill>
                  <a:srgbClr val="C00000"/>
                </a:solidFill>
              </a:rPr>
              <a:t> </a:t>
            </a:r>
            <a:r>
              <a:rPr sz="4000" b="1" dirty="0" err="1">
                <a:solidFill>
                  <a:srgbClr val="C00000"/>
                </a:solidFill>
              </a:rPr>
              <a:t>музея</a:t>
            </a:r>
            <a:r>
              <a:rPr sz="4000" b="1" dirty="0">
                <a:solidFill>
                  <a:srgbClr val="C00000"/>
                </a:solidFill>
              </a:rPr>
              <a:t>. </a:t>
            </a:r>
            <a:br>
              <a:rPr lang="ru-RU" sz="4000" b="1" dirty="0" smtClean="0">
                <a:solidFill>
                  <a:srgbClr val="C00000"/>
                </a:solidFill>
              </a:rPr>
            </a:br>
            <a:r>
              <a:rPr sz="4000" b="1" dirty="0" err="1" smtClean="0">
                <a:solidFill>
                  <a:srgbClr val="C00000"/>
                </a:solidFill>
              </a:rPr>
              <a:t>Юные</a:t>
            </a:r>
            <a:r>
              <a:rPr sz="4000" b="1" dirty="0" smtClean="0">
                <a:solidFill>
                  <a:srgbClr val="C00000"/>
                </a:solidFill>
              </a:rPr>
              <a:t> </a:t>
            </a:r>
            <a:r>
              <a:rPr sz="4000" b="1" dirty="0" err="1">
                <a:solidFill>
                  <a:srgbClr val="C00000"/>
                </a:solidFill>
              </a:rPr>
              <a:t>гости</a:t>
            </a:r>
            <a:r>
              <a:rPr sz="4000" b="1" dirty="0">
                <a:solidFill>
                  <a:srgbClr val="C00000"/>
                </a:solidFill>
              </a:rPr>
              <a:t>.</a:t>
            </a:r>
            <a:endParaRPr sz="4000" b="1" dirty="0">
              <a:solidFill>
                <a:srgbClr val="C00000"/>
              </a:solidFill>
            </a:endParaRPr>
          </a:p>
        </p:txBody>
      </p:sp>
      <p:sp>
        <p:nvSpPr>
          <p:cNvPr id="90" name="Shape 90"/>
          <p:cNvSpPr txBox="1">
            <a:spLocks noGrp="1"/>
          </p:cNvSpPr>
          <p:nvPr>
            <p:ph sz="half" idx="1"/>
          </p:nvPr>
        </p:nvSpPr>
        <p:spPr>
          <a:xfrm>
            <a:off x="395605" y="1124585"/>
            <a:ext cx="4191000" cy="5410835"/>
          </a:xfrm>
          <a:prstGeom prst="rect">
            <a:avLst/>
          </a:prstGeom>
        </p:spPr>
        <p:txBody>
          <a:bodyPr>
            <a:noAutofit/>
          </a:bodyPr>
          <a:lstStyle>
            <a:defPPr/>
            <a:lvl1pPr lvl="0"/>
          </a:lstStyle>
          <a:p>
            <a:r>
              <a:rPr sz="1400" dirty="0">
                <a:solidFill>
                  <a:srgbClr val="C00000"/>
                </a:solidFill>
              </a:rPr>
              <a:t>В </a:t>
            </a:r>
            <a:r>
              <a:rPr sz="1400" dirty="0" err="1">
                <a:solidFill>
                  <a:srgbClr val="C00000"/>
                </a:solidFill>
              </a:rPr>
              <a:t>последние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годы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усиливается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интерес</a:t>
            </a:r>
            <a:r>
              <a:rPr sz="1400" dirty="0">
                <a:solidFill>
                  <a:srgbClr val="C00000"/>
                </a:solidFill>
              </a:rPr>
              <a:t> к </a:t>
            </a:r>
            <a:r>
              <a:rPr sz="1400" dirty="0" err="1">
                <a:solidFill>
                  <a:srgbClr val="C00000"/>
                </a:solidFill>
              </a:rPr>
              <a:t>истории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родного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края</a:t>
            </a:r>
            <a:r>
              <a:rPr sz="1400" dirty="0">
                <a:solidFill>
                  <a:srgbClr val="C00000"/>
                </a:solidFill>
              </a:rPr>
              <a:t>. </a:t>
            </a:r>
            <a:r>
              <a:rPr sz="1400" dirty="0" err="1">
                <a:solidFill>
                  <a:srgbClr val="C00000"/>
                </a:solidFill>
              </a:rPr>
              <a:t>Это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находит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свое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отражение</a:t>
            </a:r>
            <a:r>
              <a:rPr sz="1400" dirty="0">
                <a:solidFill>
                  <a:srgbClr val="C00000"/>
                </a:solidFill>
              </a:rPr>
              <a:t> в </a:t>
            </a:r>
            <a:r>
              <a:rPr sz="1400" dirty="0" err="1">
                <a:solidFill>
                  <a:srgbClr val="C00000"/>
                </a:solidFill>
              </a:rPr>
              <a:t>работе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кружков</a:t>
            </a:r>
            <a:r>
              <a:rPr sz="1400" dirty="0">
                <a:solidFill>
                  <a:srgbClr val="C00000"/>
                </a:solidFill>
              </a:rPr>
              <a:t> и в </a:t>
            </a:r>
            <a:r>
              <a:rPr sz="1400" dirty="0" err="1">
                <a:solidFill>
                  <a:srgbClr val="C00000"/>
                </a:solidFill>
              </a:rPr>
              <a:t>системе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массовых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мероприятий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туристско-краеведческой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направленности</a:t>
            </a:r>
            <a:r>
              <a:rPr sz="1400" dirty="0">
                <a:solidFill>
                  <a:srgbClr val="C00000"/>
                </a:solidFill>
              </a:rPr>
              <a:t>.</a:t>
            </a:r>
            <a:endParaRPr sz="1400" dirty="0">
              <a:solidFill>
                <a:srgbClr val="C00000"/>
              </a:solidFill>
            </a:endParaRPr>
          </a:p>
          <a:p>
            <a:endParaRPr sz="1400" dirty="0">
              <a:solidFill>
                <a:srgbClr val="C00000"/>
              </a:solidFill>
            </a:endParaRPr>
          </a:p>
          <a:p>
            <a:r>
              <a:rPr sz="1400" dirty="0" err="1">
                <a:solidFill>
                  <a:srgbClr val="C00000"/>
                </a:solidFill>
              </a:rPr>
              <a:t>Школьники</a:t>
            </a:r>
            <a:r>
              <a:rPr sz="1400" dirty="0">
                <a:solidFill>
                  <a:srgbClr val="C00000"/>
                </a:solidFill>
              </a:rPr>
              <a:t> и </a:t>
            </a:r>
            <a:r>
              <a:rPr sz="1400" dirty="0" err="1">
                <a:solidFill>
                  <a:srgbClr val="C00000"/>
                </a:solidFill>
              </a:rPr>
              <a:t>педагоги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совершают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экскурсии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походы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по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родному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краю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местам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ратной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славы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ведут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описание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памятников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истории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культуры</a:t>
            </a:r>
            <a:r>
              <a:rPr sz="1400" dirty="0">
                <a:solidFill>
                  <a:srgbClr val="C00000"/>
                </a:solidFill>
              </a:rPr>
              <a:t> и </a:t>
            </a:r>
            <a:r>
              <a:rPr sz="1400" dirty="0" err="1">
                <a:solidFill>
                  <a:srgbClr val="C00000"/>
                </a:solidFill>
              </a:rPr>
              <a:t>природы</a:t>
            </a:r>
            <a:r>
              <a:rPr sz="1400" dirty="0">
                <a:solidFill>
                  <a:srgbClr val="C00000"/>
                </a:solidFill>
              </a:rPr>
              <a:t>; </a:t>
            </a:r>
            <a:r>
              <a:rPr sz="1400" dirty="0" err="1">
                <a:solidFill>
                  <a:srgbClr val="C00000"/>
                </a:solidFill>
              </a:rPr>
              <a:t>собирают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свидетельства</a:t>
            </a:r>
            <a:r>
              <a:rPr sz="1400" dirty="0">
                <a:solidFill>
                  <a:srgbClr val="C00000"/>
                </a:solidFill>
              </a:rPr>
              <a:t> о </a:t>
            </a:r>
            <a:r>
              <a:rPr sz="1400" dirty="0" err="1">
                <a:solidFill>
                  <a:srgbClr val="C00000"/>
                </a:solidFill>
              </a:rPr>
              <a:t>событиях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местной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истории</a:t>
            </a:r>
            <a:r>
              <a:rPr sz="1400" dirty="0">
                <a:solidFill>
                  <a:srgbClr val="C00000"/>
                </a:solidFill>
              </a:rPr>
              <a:t> и </a:t>
            </a:r>
            <a:r>
              <a:rPr sz="1400" dirty="0" err="1">
                <a:solidFill>
                  <a:srgbClr val="C00000"/>
                </a:solidFill>
              </a:rPr>
              <a:t>людях</a:t>
            </a:r>
            <a:r>
              <a:rPr sz="1400" dirty="0">
                <a:solidFill>
                  <a:srgbClr val="C00000"/>
                </a:solidFill>
              </a:rPr>
              <a:t>, в </a:t>
            </a:r>
            <a:r>
              <a:rPr sz="1400" dirty="0" err="1">
                <a:solidFill>
                  <a:srgbClr val="C00000"/>
                </a:solidFill>
              </a:rPr>
              <a:t>них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участвовавших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поддерживают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связь</a:t>
            </a:r>
            <a:r>
              <a:rPr sz="1400" dirty="0">
                <a:solidFill>
                  <a:srgbClr val="C00000"/>
                </a:solidFill>
              </a:rPr>
              <a:t> с </a:t>
            </a:r>
            <a:r>
              <a:rPr sz="1400" dirty="0" err="1">
                <a:solidFill>
                  <a:srgbClr val="C00000"/>
                </a:solidFill>
              </a:rPr>
              <a:t>ними</a:t>
            </a:r>
            <a:r>
              <a:rPr sz="1400" dirty="0">
                <a:solidFill>
                  <a:srgbClr val="C00000"/>
                </a:solidFill>
              </a:rPr>
              <a:t>. В </a:t>
            </a:r>
            <a:r>
              <a:rPr sz="1400" dirty="0" err="1">
                <a:solidFill>
                  <a:srgbClr val="C00000"/>
                </a:solidFill>
              </a:rPr>
              <a:t>школьном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музее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проводится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встречи</a:t>
            </a:r>
            <a:r>
              <a:rPr sz="1400" dirty="0">
                <a:solidFill>
                  <a:srgbClr val="C00000"/>
                </a:solidFill>
              </a:rPr>
              <a:t> с </a:t>
            </a:r>
            <a:r>
              <a:rPr sz="1400" dirty="0" err="1">
                <a:solidFill>
                  <a:srgbClr val="C00000"/>
                </a:solidFill>
              </a:rPr>
              <a:t>местными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жителями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земляками-ветеранами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войны</a:t>
            </a:r>
            <a:r>
              <a:rPr sz="1400" dirty="0">
                <a:solidFill>
                  <a:srgbClr val="C00000"/>
                </a:solidFill>
              </a:rPr>
              <a:t> и </a:t>
            </a:r>
            <a:r>
              <a:rPr sz="1400" dirty="0" err="1">
                <a:solidFill>
                  <a:srgbClr val="C00000"/>
                </a:solidFill>
              </a:rPr>
              <a:t>труда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организуются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тематические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экскурсии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уроки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мужества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выставки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музейные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уроки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классные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часы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вечера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дискуссии</a:t>
            </a:r>
            <a:r>
              <a:rPr sz="1400" dirty="0">
                <a:solidFill>
                  <a:srgbClr val="C00000"/>
                </a:solidFill>
              </a:rPr>
              <a:t>. </a:t>
            </a:r>
            <a:r>
              <a:rPr sz="1400" dirty="0" err="1">
                <a:solidFill>
                  <a:srgbClr val="C00000"/>
                </a:solidFill>
              </a:rPr>
              <a:t>Вокруг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музея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формируется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детский</a:t>
            </a:r>
            <a:r>
              <a:rPr sz="1400" dirty="0">
                <a:solidFill>
                  <a:srgbClr val="C00000"/>
                </a:solidFill>
              </a:rPr>
              <a:t> и </a:t>
            </a:r>
            <a:r>
              <a:rPr sz="1400" dirty="0" err="1">
                <a:solidFill>
                  <a:srgbClr val="C00000"/>
                </a:solidFill>
              </a:rPr>
              <a:t>взрослый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актив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создаются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органы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самоуправления</a:t>
            </a:r>
            <a:r>
              <a:rPr sz="1400" dirty="0">
                <a:solidFill>
                  <a:srgbClr val="C00000"/>
                </a:solidFill>
              </a:rPr>
              <a:t> - </a:t>
            </a:r>
            <a:r>
              <a:rPr sz="1400" dirty="0" err="1">
                <a:solidFill>
                  <a:srgbClr val="C00000"/>
                </a:solidFill>
              </a:rPr>
              <a:t>совет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музея</a:t>
            </a:r>
            <a:r>
              <a:rPr sz="1400" dirty="0">
                <a:solidFill>
                  <a:srgbClr val="C00000"/>
                </a:solidFill>
              </a:rPr>
              <a:t>, «</a:t>
            </a:r>
            <a:r>
              <a:rPr sz="1400" dirty="0" err="1">
                <a:solidFill>
                  <a:srgbClr val="C00000"/>
                </a:solidFill>
              </a:rPr>
              <a:t>Никто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не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забыт</a:t>
            </a:r>
            <a:r>
              <a:rPr sz="1400" dirty="0">
                <a:solidFill>
                  <a:srgbClr val="C00000"/>
                </a:solidFill>
              </a:rPr>
              <a:t>, </a:t>
            </a:r>
            <a:r>
              <a:rPr sz="1400" dirty="0" err="1">
                <a:solidFill>
                  <a:srgbClr val="C00000"/>
                </a:solidFill>
              </a:rPr>
              <a:t>ничто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не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забыто</a:t>
            </a:r>
            <a:r>
              <a:rPr sz="1400" dirty="0">
                <a:solidFill>
                  <a:srgbClr val="C00000"/>
                </a:solidFill>
              </a:rPr>
              <a:t>», «</a:t>
            </a:r>
            <a:r>
              <a:rPr sz="1400" dirty="0" err="1">
                <a:solidFill>
                  <a:srgbClr val="C00000"/>
                </a:solidFill>
              </a:rPr>
              <a:t>История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школы</a:t>
            </a:r>
            <a:r>
              <a:rPr sz="1400" dirty="0">
                <a:solidFill>
                  <a:srgbClr val="C00000"/>
                </a:solidFill>
              </a:rPr>
              <a:t>», «</a:t>
            </a:r>
            <a:r>
              <a:rPr sz="1400" dirty="0" err="1">
                <a:solidFill>
                  <a:srgbClr val="C00000"/>
                </a:solidFill>
              </a:rPr>
              <a:t>История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аула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Шенджий</a:t>
            </a:r>
            <a:r>
              <a:rPr sz="1400" dirty="0">
                <a:solidFill>
                  <a:srgbClr val="C00000"/>
                </a:solidFill>
              </a:rPr>
              <a:t>», «</a:t>
            </a:r>
            <a:r>
              <a:rPr sz="1400" dirty="0" err="1">
                <a:solidFill>
                  <a:srgbClr val="C00000"/>
                </a:solidFill>
              </a:rPr>
              <a:t>Ими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гордится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аул</a:t>
            </a:r>
            <a:r>
              <a:rPr sz="1400" dirty="0">
                <a:solidFill>
                  <a:srgbClr val="C00000"/>
                </a:solidFill>
              </a:rPr>
              <a:t>», «</a:t>
            </a:r>
            <a:r>
              <a:rPr sz="1400" dirty="0" err="1">
                <a:solidFill>
                  <a:srgbClr val="C00000"/>
                </a:solidFill>
              </a:rPr>
              <a:t>Предметы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старины</a:t>
            </a:r>
            <a:r>
              <a:rPr sz="1400" dirty="0">
                <a:solidFill>
                  <a:srgbClr val="C00000"/>
                </a:solidFill>
              </a:rPr>
              <a:t>», а </a:t>
            </a:r>
            <a:r>
              <a:rPr sz="1400" dirty="0" err="1">
                <a:solidFill>
                  <a:srgbClr val="C00000"/>
                </a:solidFill>
              </a:rPr>
              <a:t>также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организуются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тематические</a:t>
            </a:r>
            <a:r>
              <a:rPr sz="1400" dirty="0">
                <a:solidFill>
                  <a:srgbClr val="C00000"/>
                </a:solidFill>
              </a:rPr>
              <a:t> </a:t>
            </a:r>
            <a:r>
              <a:rPr sz="1400" dirty="0" err="1">
                <a:solidFill>
                  <a:srgbClr val="C00000"/>
                </a:solidFill>
              </a:rPr>
              <a:t>выставки</a:t>
            </a:r>
            <a:r>
              <a:rPr sz="1400" dirty="0">
                <a:solidFill>
                  <a:srgbClr val="C00000"/>
                </a:solidFill>
              </a:rPr>
              <a:t>.</a:t>
            </a:r>
            <a:endParaRPr sz="1400" dirty="0">
              <a:solidFill>
                <a:srgbClr val="C00000"/>
              </a:solidFill>
            </a:endParaRPr>
          </a:p>
          <a:p>
            <a:endParaRPr sz="1400" dirty="0"/>
          </a:p>
          <a:p>
            <a:endParaRPr sz="1400" dirty="0"/>
          </a:p>
        </p:txBody>
      </p:sp>
      <p:pic>
        <p:nvPicPr>
          <p:cNvPr id="92" name="Picture 92"/>
          <p:cNvPicPr>
            <a:picLocks noGrp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4716145" y="1130300"/>
            <a:ext cx="4157345" cy="2509520"/>
          </a:xfrm>
          <a:prstGeom prst="rect">
            <a:avLst/>
          </a:prstGeom>
        </p:spPr>
      </p:pic>
      <p:pic>
        <p:nvPicPr>
          <p:cNvPr id="94" name="Picture 94"/>
          <p:cNvPicPr/>
          <p:nvPr/>
        </p:nvPicPr>
        <p:blipFill>
          <a:blip r:embed="rId2"/>
          <a:stretch>
            <a:fillRect/>
          </a:stretch>
        </p:blipFill>
        <p:spPr>
          <a:xfrm>
            <a:off x="4750518" y="3717032"/>
            <a:ext cx="4067943" cy="25070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260350"/>
            <a:ext cx="8686800" cy="692785"/>
          </a:xfrm>
        </p:spPr>
        <p:txBody>
          <a:bodyPr>
            <a:normAutofit fontScale="90000"/>
          </a:bodyPr>
          <a:p>
            <a:r>
              <a:rPr lang="ru-RU" altLang="en-US" sz="4000" b="1">
                <a:solidFill>
                  <a:srgbClr val="C00000"/>
                </a:solidFill>
              </a:rPr>
              <a:t>Раздел боевой славы</a:t>
            </a:r>
            <a:endParaRPr lang="ru-RU" altLang="en-US" sz="4000" b="1">
              <a:solidFill>
                <a:srgbClr val="C00000"/>
              </a:solidFill>
            </a:endParaRPr>
          </a:p>
        </p:txBody>
      </p:sp>
      <p:pic>
        <p:nvPicPr>
          <p:cNvPr id="5" name="Замещающее содержимое 4" descr="Снимок экрана 2026-04-22 202437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4795520" y="3082925"/>
            <a:ext cx="4182110" cy="3055620"/>
          </a:xfrm>
          <a:prstGeom prst="rect">
            <a:avLst/>
          </a:prstGeom>
        </p:spPr>
      </p:pic>
      <p:pic>
        <p:nvPicPr>
          <p:cNvPr id="6" name="Изображение 5" descr="Снимок экрана 2026-04-22 2024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3082925"/>
            <a:ext cx="4346575" cy="3055620"/>
          </a:xfrm>
          <a:prstGeom prst="rect">
            <a:avLst/>
          </a:prstGeom>
        </p:spPr>
      </p:pic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323215" y="1205865"/>
            <a:ext cx="7010400" cy="1645920"/>
          </a:xfrm>
        </p:spPr>
        <p:txBody>
          <a:bodyPr>
            <a:normAutofit/>
          </a:bodyPr>
          <a:p>
            <a:pPr marL="0" indent="0">
              <a:buNone/>
            </a:pPr>
            <a:r>
              <a:rPr sz="2000" b="1" dirty="0">
                <a:solidFill>
                  <a:srgbClr val="C00000"/>
                </a:solidFill>
                <a:sym typeface="+mn-ea"/>
              </a:rPr>
              <a:t>«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Никто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не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забыт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,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ничто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не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забыто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»: </a:t>
            </a:r>
            <a:br>
              <a:rPr sz="2000" b="1" dirty="0">
                <a:solidFill>
                  <a:srgbClr val="C00000"/>
                </a:solidFill>
                <a:sym typeface="+mn-ea"/>
              </a:rPr>
            </a:br>
            <a:r>
              <a:rPr sz="2000" b="1" dirty="0" err="1">
                <a:solidFill>
                  <a:srgbClr val="C00000"/>
                </a:solidFill>
                <a:sym typeface="+mn-ea"/>
              </a:rPr>
              <a:t>Экспозиция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содержит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экспонаты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,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найденные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на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местах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боев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времен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Великой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Отечественной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войны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,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подборки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материалов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по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темам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: «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Мой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дед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на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стендах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и в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виде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 </a:t>
            </a:r>
            <a:r>
              <a:rPr sz="2000" b="1" dirty="0" err="1">
                <a:solidFill>
                  <a:srgbClr val="C00000"/>
                </a:solidFill>
                <a:sym typeface="+mn-ea"/>
              </a:rPr>
              <a:t>папок-накопителей</a:t>
            </a:r>
            <a:r>
              <a:rPr sz="2000" b="1" dirty="0">
                <a:solidFill>
                  <a:srgbClr val="C00000"/>
                </a:solidFill>
                <a:sym typeface="+mn-ea"/>
              </a:rPr>
              <a:t>.</a:t>
            </a:r>
            <a:endParaRPr sz="20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altLang="en-US" sz="2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9" name="Замещающее содержимое 8" descr="Снимок экрана 2026-04-22 210929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04800" y="-338455"/>
            <a:ext cx="8686800" cy="338455"/>
          </a:xfrm>
        </p:spPr>
        <p:txBody>
          <a:bodyPr>
            <a:normAutofit fontScale="90000"/>
          </a:bodyPr>
          <a:p>
            <a:endParaRPr lang="ru-RU" altLang="en-US"/>
          </a:p>
        </p:txBody>
      </p:sp>
      <p:pic>
        <p:nvPicPr>
          <p:cNvPr id="5" name="Замещающее содержимое 4" descr="Снимок экрана 2026-04-22 204644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-7620" y="-635"/>
            <a:ext cx="9173210" cy="6858000"/>
          </a:xfrm>
          <a:prstGeom prst="rect">
            <a:avLst/>
          </a:prstGeom>
        </p:spPr>
      </p:pic>
      <p:sp>
        <p:nvSpPr>
          <p:cNvPr id="4" name="Замещающее содержимое 3"/>
          <p:cNvSpPr>
            <a:spLocks noGrp="1"/>
          </p:cNvSpPr>
          <p:nvPr>
            <p:ph sz="half" idx="2"/>
          </p:nvPr>
        </p:nvSpPr>
        <p:spPr/>
        <p:txBody>
          <a:bodyPr/>
          <a:p>
            <a:pPr marL="0" indent="0">
              <a:buNone/>
            </a:pPr>
            <a:endParaRPr lang="ru-RU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151130"/>
            <a:ext cx="8686800" cy="803275"/>
          </a:xfrm>
        </p:spPr>
        <p:txBody>
          <a:bodyPr/>
          <a:p>
            <a:r>
              <a:rPr lang="ru-RU" altLang="en-US" b="1">
                <a:solidFill>
                  <a:srgbClr val="C00000"/>
                </a:solidFill>
              </a:rPr>
              <a:t>Раздел трудовой славы</a:t>
            </a:r>
            <a:endParaRPr lang="ru-RU" altLang="en-US" b="1">
              <a:solidFill>
                <a:srgbClr val="C00000"/>
              </a:solidFill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252095" y="1268730"/>
            <a:ext cx="5954395" cy="1228725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Мой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родной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аул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Шенджий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знаменит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многими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известными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Адыгее</a:t>
            </a:r>
            <a:r>
              <a:rPr lang="en-US" altLang="ru-RU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людьми</a:t>
            </a:r>
            <a:r>
              <a:rPr lang="ru-RU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 Одними из них являются</a:t>
            </a:r>
            <a:r>
              <a:rPr lang="en-US" altLang="en-US" sz="3000" b="1" baseline="30000" dirty="0">
                <a:ln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</a:t>
            </a:r>
            <a:endParaRPr lang="en-US" altLang="en-US" sz="3000" b="1" baseline="30000" dirty="0">
              <a:ln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7" name="Замещающее содержимое 6" descr="Снимок экрана 2026-04-22 204005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293370" y="2207260"/>
            <a:ext cx="3526790" cy="3971290"/>
          </a:xfrm>
          <a:prstGeom prst="rect">
            <a:avLst/>
          </a:prstGeom>
        </p:spPr>
      </p:pic>
      <p:sp>
        <p:nvSpPr>
          <p:cNvPr id="9" name="Текстовое поле 8"/>
          <p:cNvSpPr txBox="1"/>
          <p:nvPr/>
        </p:nvSpPr>
        <p:spPr>
          <a:xfrm>
            <a:off x="467360" y="6309360"/>
            <a:ext cx="3703320" cy="6438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/>
              <a:t>Ибрагим Салихович Цей</a:t>
            </a:r>
            <a:endParaRPr lang="ru-RU" altLang="en-US"/>
          </a:p>
        </p:txBody>
      </p:sp>
      <p:pic>
        <p:nvPicPr>
          <p:cNvPr id="10" name="Изображение 9" descr="Снимок экрана 2026-04-22 2042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5985" y="2209165"/>
            <a:ext cx="3670300" cy="3999865"/>
          </a:xfrm>
          <a:prstGeom prst="rect">
            <a:avLst/>
          </a:prstGeom>
        </p:spPr>
      </p:pic>
      <p:sp>
        <p:nvSpPr>
          <p:cNvPr id="11" name="Текстовое поле 10"/>
          <p:cNvSpPr txBox="1"/>
          <p:nvPr/>
        </p:nvSpPr>
        <p:spPr>
          <a:xfrm>
            <a:off x="5147945" y="6309360"/>
            <a:ext cx="3729990" cy="4127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/>
              <a:t>Лю Нахлукович Трахов</a:t>
            </a:r>
            <a:endParaRPr lang="ru-RU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215" y="116205"/>
            <a:ext cx="8686800" cy="765175"/>
          </a:xfrm>
        </p:spPr>
        <p:txBody>
          <a:bodyPr/>
          <a:p>
            <a:r>
              <a:rPr lang="ru-RU" altLang="en-US" b="1">
                <a:solidFill>
                  <a:srgbClr val="C00000"/>
                </a:solidFill>
              </a:rPr>
              <a:t>ИМИ гордится аул</a:t>
            </a:r>
            <a:endParaRPr lang="ru-RU" altLang="en-US" b="1">
              <a:solidFill>
                <a:srgbClr val="C00000"/>
              </a:solidFill>
            </a:endParaRPr>
          </a:p>
        </p:txBody>
      </p:sp>
      <p:pic>
        <p:nvPicPr>
          <p:cNvPr id="6" name="Замещающее содержимое 5" descr="Снимок экрана 2026-04-22 205632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51460" y="1196340"/>
            <a:ext cx="7883525" cy="521271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ru-RU" altLang="ru-RU" b="1">
                <a:solidFill>
                  <a:srgbClr val="C00000"/>
                </a:solidFill>
              </a:rPr>
              <a:t>Раздел о развитии школьного образования</a:t>
            </a:r>
            <a:endParaRPr lang="ru-RU" altLang="ru-RU" b="1">
              <a:solidFill>
                <a:srgbClr val="C00000"/>
              </a:solidFill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179705" y="1628775"/>
            <a:ext cx="4645660" cy="165290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ru-RU" altLang="en-US" sz="2000" b="1">
                <a:solidFill>
                  <a:srgbClr val="C00000"/>
                </a:solidFill>
              </a:rPr>
              <a:t>Развитие образования в нашей школе имеет глубокие корни</a:t>
            </a:r>
            <a:r>
              <a:rPr lang="en-US" altLang="en-US" sz="2000" b="1">
                <a:solidFill>
                  <a:srgbClr val="C00000"/>
                </a:solidFill>
              </a:rPr>
              <a:t>: </a:t>
            </a:r>
            <a:r>
              <a:rPr lang="ru-RU" altLang="en-US" sz="2000" b="1">
                <a:solidFill>
                  <a:srgbClr val="C00000"/>
                </a:solidFill>
              </a:rPr>
              <a:t>ее история охватывает более столетия. Мы гордимся богатым прошлым нашей школы</a:t>
            </a:r>
            <a:endParaRPr lang="ru-RU" altLang="en-US" sz="2000" b="1">
              <a:solidFill>
                <a:srgbClr val="C00000"/>
              </a:solidFill>
            </a:endParaRPr>
          </a:p>
        </p:txBody>
      </p:sp>
      <p:pic>
        <p:nvPicPr>
          <p:cNvPr id="5" name="Замещающее содержимое 4" descr="Снимок экрана 2026-04-22 205736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179705" y="3970020"/>
            <a:ext cx="3661410" cy="2770505"/>
          </a:xfrm>
          <a:prstGeom prst="rect">
            <a:avLst/>
          </a:prstGeom>
        </p:spPr>
      </p:pic>
      <p:pic>
        <p:nvPicPr>
          <p:cNvPr id="6" name="Изображение 5" descr="Снимок экрана 2026-04-22 2057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040" y="3970655"/>
            <a:ext cx="3827780" cy="2714625"/>
          </a:xfrm>
          <a:prstGeom prst="rect">
            <a:avLst/>
          </a:prstGeom>
        </p:spPr>
      </p:pic>
      <p:pic>
        <p:nvPicPr>
          <p:cNvPr id="7" name="Изображение 6" descr="Снимок экрана 2026-04-22 2057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8405" y="1418590"/>
            <a:ext cx="3751580" cy="24955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>
                <a:solidFill>
                  <a:srgbClr val="C00000"/>
                </a:solidFill>
                <a:sym typeface="+mn-ea"/>
              </a:rPr>
              <a:t>«</a:t>
            </a:r>
            <a:r>
              <a:rPr dirty="0" err="1">
                <a:solidFill>
                  <a:srgbClr val="C00000"/>
                </a:solidFill>
                <a:sym typeface="+mn-ea"/>
              </a:rPr>
              <a:t>История</a:t>
            </a:r>
            <a:r>
              <a:rPr dirty="0">
                <a:solidFill>
                  <a:srgbClr val="C00000"/>
                </a:solidFill>
                <a:sym typeface="+mn-ea"/>
              </a:rPr>
              <a:t> </a:t>
            </a:r>
            <a:r>
              <a:rPr dirty="0" err="1">
                <a:solidFill>
                  <a:srgbClr val="C00000"/>
                </a:solidFill>
                <a:sym typeface="+mn-ea"/>
              </a:rPr>
              <a:t>школы</a:t>
            </a:r>
            <a:r>
              <a:rPr dirty="0">
                <a:solidFill>
                  <a:srgbClr val="C00000"/>
                </a:solidFill>
                <a:sym typeface="+mn-ea"/>
              </a:rPr>
              <a:t>».</a:t>
            </a:r>
            <a:endParaRPr lang="ru-RU" altLang="en-US"/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idx="1"/>
          </p:nvPr>
        </p:nvSpPr>
        <p:spPr>
          <a:xfrm>
            <a:off x="304800" y="1553845"/>
            <a:ext cx="3469640" cy="3895090"/>
          </a:xfrm>
        </p:spPr>
        <p:txBody>
          <a:bodyPr>
            <a:normAutofit fontScale="60000"/>
          </a:bodyPr>
          <a:p>
            <a:pPr marL="0" indent="0">
              <a:buNone/>
            </a:pPr>
            <a:r>
              <a:rPr b="1" dirty="0" err="1">
                <a:solidFill>
                  <a:srgbClr val="C00000"/>
                </a:solidFill>
                <a:sym typeface="+mn-ea"/>
              </a:rPr>
              <a:t>Экспозиция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содержит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подборку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материалов</a:t>
            </a:r>
            <a:r>
              <a:rPr b="1" dirty="0">
                <a:solidFill>
                  <a:srgbClr val="C00000"/>
                </a:solidFill>
                <a:sym typeface="+mn-ea"/>
              </a:rPr>
              <a:t> «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Они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учили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нас</a:t>
            </a:r>
            <a:r>
              <a:rPr b="1" dirty="0">
                <a:solidFill>
                  <a:srgbClr val="C00000"/>
                </a:solidFill>
                <a:sym typeface="+mn-ea"/>
              </a:rPr>
              <a:t>»,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которая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рассказывает</a:t>
            </a:r>
            <a:r>
              <a:rPr b="1" dirty="0">
                <a:solidFill>
                  <a:srgbClr val="C00000"/>
                </a:solidFill>
                <a:sym typeface="+mn-ea"/>
              </a:rPr>
              <a:t> о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первых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учителях</a:t>
            </a:r>
            <a:r>
              <a:rPr b="1" dirty="0">
                <a:solidFill>
                  <a:srgbClr val="C00000"/>
                </a:solidFill>
                <a:sym typeface="+mn-ea"/>
              </a:rPr>
              <a:t>,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ветеранах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педагогического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труда</a:t>
            </a:r>
            <a:r>
              <a:rPr b="1" dirty="0">
                <a:solidFill>
                  <a:srgbClr val="C00000"/>
                </a:solidFill>
                <a:sym typeface="+mn-ea"/>
              </a:rPr>
              <a:t>;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летопись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школы</a:t>
            </a:r>
            <a:r>
              <a:rPr b="1" dirty="0">
                <a:solidFill>
                  <a:srgbClr val="C00000"/>
                </a:solidFill>
                <a:sym typeface="+mn-ea"/>
              </a:rPr>
              <a:t>;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достижения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отдельных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учащихся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школы</a:t>
            </a:r>
            <a:r>
              <a:rPr b="1" dirty="0">
                <a:solidFill>
                  <a:srgbClr val="C00000"/>
                </a:solidFill>
                <a:sym typeface="+mn-ea"/>
              </a:rPr>
              <a:t> и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учебного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заведения</a:t>
            </a:r>
            <a:r>
              <a:rPr b="1" dirty="0">
                <a:solidFill>
                  <a:srgbClr val="C00000"/>
                </a:solidFill>
                <a:sym typeface="+mn-ea"/>
              </a:rPr>
              <a:t> в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целом</a:t>
            </a:r>
            <a:r>
              <a:rPr b="1" dirty="0">
                <a:solidFill>
                  <a:srgbClr val="C00000"/>
                </a:solidFill>
                <a:sym typeface="+mn-ea"/>
              </a:rPr>
              <a:t>;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школьные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принадлежности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середины</a:t>
            </a:r>
            <a:r>
              <a:rPr b="1" dirty="0">
                <a:solidFill>
                  <a:srgbClr val="C00000"/>
                </a:solidFill>
                <a:sym typeface="+mn-ea"/>
              </a:rPr>
              <a:t> 20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века</a:t>
            </a:r>
            <a:r>
              <a:rPr b="1" dirty="0">
                <a:solidFill>
                  <a:srgbClr val="C00000"/>
                </a:solidFill>
                <a:sym typeface="+mn-ea"/>
              </a:rPr>
              <a:t>,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атрибутику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пионерской</a:t>
            </a:r>
            <a:r>
              <a:rPr b="1" dirty="0">
                <a:solidFill>
                  <a:srgbClr val="C00000"/>
                </a:solidFill>
                <a:sym typeface="+mn-ea"/>
              </a:rPr>
              <a:t> и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комсомольской</a:t>
            </a:r>
            <a:r>
              <a:rPr b="1" dirty="0">
                <a:solidFill>
                  <a:srgbClr val="C00000"/>
                </a:solidFill>
                <a:sym typeface="+mn-ea"/>
              </a:rPr>
              <a:t>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жизни</a:t>
            </a:r>
            <a:r>
              <a:rPr b="1" dirty="0">
                <a:solidFill>
                  <a:srgbClr val="C00000"/>
                </a:solidFill>
                <a:sym typeface="+mn-ea"/>
              </a:rPr>
              <a:t> и </a:t>
            </a:r>
            <a:r>
              <a:rPr b="1" dirty="0" err="1">
                <a:solidFill>
                  <a:srgbClr val="C00000"/>
                </a:solidFill>
                <a:sym typeface="+mn-ea"/>
              </a:rPr>
              <a:t>др</a:t>
            </a:r>
            <a:r>
              <a:rPr b="1" dirty="0">
                <a:solidFill>
                  <a:srgbClr val="C00000"/>
                </a:solidFill>
                <a:sym typeface="+mn-ea"/>
              </a:rPr>
              <a:t>.</a:t>
            </a:r>
            <a:endParaRPr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altLang="en-US"/>
          </a:p>
        </p:txBody>
      </p:sp>
      <p:pic>
        <p:nvPicPr>
          <p:cNvPr id="7" name="Изображение 6" descr="Снимок экрана 2026-04-22 2106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5" y="-635"/>
            <a:ext cx="9211945" cy="6772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Замещающее содержимое 3" descr="Снимок экрана 2026-04-22 211038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94970" y="1405255"/>
            <a:ext cx="8105775" cy="496633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Замещающее содержимое 5" descr="Снимок экрана 2026-04-22 210757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1430" y="-27305"/>
            <a:ext cx="9156065" cy="68859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>
            <a:spLocks noGrp="1"/>
          </p:cNvSpPr>
          <p:nvPr>
            <p:ph type="title"/>
          </p:nvPr>
        </p:nvSpPr>
        <p:spPr>
          <a:xfrm>
            <a:off x="100330" y="260350"/>
            <a:ext cx="8596630" cy="450215"/>
          </a:xfrm>
          <a:prstGeom prst="rect">
            <a:avLst/>
          </a:prstGeom>
        </p:spPr>
        <p:txBody>
          <a:bodyPr>
            <a:normAutofit fontScale="90000"/>
          </a:bodyPr>
          <a:lstStyle>
            <a:defPPr/>
            <a:lvl1pPr lvl="0"/>
          </a:lstStyle>
          <a:p>
            <a:pPr algn="ctr"/>
            <a:br>
              <a:rPr sz="2400" dirty="0">
                <a:solidFill>
                  <a:srgbClr val="C00000"/>
                </a:solidFill>
              </a:rPr>
            </a:br>
            <a:br>
              <a:rPr sz="2400" dirty="0">
                <a:solidFill>
                  <a:srgbClr val="C00000"/>
                </a:solidFill>
              </a:rPr>
            </a:br>
            <a:br>
              <a:rPr sz="2400" dirty="0">
                <a:solidFill>
                  <a:srgbClr val="C00000"/>
                </a:solidFill>
              </a:rPr>
            </a:br>
            <a:br>
              <a:rPr sz="2400" dirty="0">
                <a:solidFill>
                  <a:srgbClr val="C00000"/>
                </a:solidFill>
              </a:rPr>
            </a:br>
            <a:br>
              <a:rPr sz="2400" dirty="0">
                <a:solidFill>
                  <a:srgbClr val="C00000"/>
                </a:solidFill>
              </a:rPr>
            </a:br>
            <a:r>
              <a:rPr lang="ru-RU" sz="4000" b="1" dirty="0">
                <a:solidFill>
                  <a:srgbClr val="C00000"/>
                </a:solidFill>
              </a:rPr>
              <a:t>Раздел домашняя утварь</a:t>
            </a:r>
            <a:br>
              <a:rPr sz="2400" dirty="0">
                <a:solidFill>
                  <a:srgbClr val="C00000"/>
                </a:solidFill>
              </a:rPr>
            </a:br>
            <a:br>
              <a:rPr sz="2400" dirty="0">
                <a:solidFill>
                  <a:srgbClr val="C00000"/>
                </a:solidFill>
              </a:rPr>
            </a:br>
            <a:r>
              <a:rPr sz="2400" dirty="0">
                <a:solidFill>
                  <a:srgbClr val="C00000"/>
                </a:solidFill>
              </a:rPr>
              <a:t>«</a:t>
            </a:r>
            <a:r>
              <a:rPr sz="2400" dirty="0" err="1">
                <a:solidFill>
                  <a:srgbClr val="C00000"/>
                </a:solidFill>
              </a:rPr>
              <a:t>Предметы</a:t>
            </a:r>
            <a:r>
              <a:rPr sz="2400" dirty="0">
                <a:solidFill>
                  <a:srgbClr val="C00000"/>
                </a:solidFill>
              </a:rPr>
              <a:t> </a:t>
            </a:r>
            <a:r>
              <a:rPr sz="2400" dirty="0" err="1" smtClean="0">
                <a:solidFill>
                  <a:srgbClr val="C00000"/>
                </a:solidFill>
              </a:rPr>
              <a:t>старин</a:t>
            </a:r>
            <a:r>
              <a:rPr lang="ru-RU" sz="2400" dirty="0" smtClean="0">
                <a:solidFill>
                  <a:srgbClr val="C00000"/>
                </a:solidFill>
              </a:rPr>
              <a:t>ы</a:t>
            </a:r>
            <a:r>
              <a:rPr sz="2400" dirty="0" smtClean="0">
                <a:solidFill>
                  <a:srgbClr val="C00000"/>
                </a:solidFill>
              </a:rPr>
              <a:t>». </a:t>
            </a:r>
            <a:br>
              <a:rPr sz="2400" dirty="0">
                <a:solidFill>
                  <a:srgbClr val="C00000"/>
                </a:solidFill>
              </a:rPr>
            </a:br>
            <a:r>
              <a:rPr sz="2400" dirty="0" err="1">
                <a:solidFill>
                  <a:srgbClr val="C00000"/>
                </a:solidFill>
              </a:rPr>
              <a:t>Экспозиция</a:t>
            </a:r>
            <a:r>
              <a:rPr sz="2400" dirty="0">
                <a:solidFill>
                  <a:srgbClr val="C00000"/>
                </a:solidFill>
              </a:rPr>
              <a:t> </a:t>
            </a:r>
            <a:r>
              <a:rPr sz="2400" dirty="0" err="1">
                <a:solidFill>
                  <a:srgbClr val="C00000"/>
                </a:solidFill>
              </a:rPr>
              <a:t>представлена</a:t>
            </a:r>
            <a:r>
              <a:rPr sz="2400" dirty="0">
                <a:solidFill>
                  <a:srgbClr val="C00000"/>
                </a:solidFill>
              </a:rPr>
              <a:t> </a:t>
            </a:r>
            <a:r>
              <a:rPr sz="2400" dirty="0" err="1">
                <a:solidFill>
                  <a:srgbClr val="C00000"/>
                </a:solidFill>
              </a:rPr>
              <a:t>предметами</a:t>
            </a:r>
            <a:r>
              <a:rPr sz="2400" dirty="0">
                <a:solidFill>
                  <a:srgbClr val="C00000"/>
                </a:solidFill>
              </a:rPr>
              <a:t> </a:t>
            </a:r>
            <a:r>
              <a:rPr sz="2400" dirty="0" err="1">
                <a:solidFill>
                  <a:srgbClr val="C00000"/>
                </a:solidFill>
              </a:rPr>
              <a:t>быта</a:t>
            </a:r>
            <a:r>
              <a:rPr sz="2400" dirty="0">
                <a:solidFill>
                  <a:srgbClr val="C00000"/>
                </a:solidFill>
              </a:rPr>
              <a:t> и </a:t>
            </a:r>
            <a:r>
              <a:rPr sz="2400" dirty="0" err="1">
                <a:solidFill>
                  <a:srgbClr val="C00000"/>
                </a:solidFill>
              </a:rPr>
              <a:t>житейской</a:t>
            </a:r>
            <a:r>
              <a:rPr sz="2400" dirty="0">
                <a:solidFill>
                  <a:srgbClr val="C00000"/>
                </a:solidFill>
              </a:rPr>
              <a:t> </a:t>
            </a:r>
            <a:r>
              <a:rPr sz="2400" dirty="0" err="1">
                <a:solidFill>
                  <a:srgbClr val="C00000"/>
                </a:solidFill>
              </a:rPr>
              <a:t>утвари</a:t>
            </a:r>
            <a:r>
              <a:rPr sz="2400" dirty="0">
                <a:solidFill>
                  <a:srgbClr val="C00000"/>
                </a:solidFill>
              </a:rPr>
              <a:t>: </a:t>
            </a:r>
            <a:r>
              <a:rPr sz="2400" dirty="0" err="1">
                <a:solidFill>
                  <a:srgbClr val="C00000"/>
                </a:solidFill>
              </a:rPr>
              <a:t>утюги</a:t>
            </a:r>
            <a:r>
              <a:rPr sz="2400" dirty="0">
                <a:solidFill>
                  <a:srgbClr val="C00000"/>
                </a:solidFill>
              </a:rPr>
              <a:t>, </a:t>
            </a:r>
            <a:r>
              <a:rPr sz="2400" dirty="0" err="1">
                <a:solidFill>
                  <a:srgbClr val="C00000"/>
                </a:solidFill>
              </a:rPr>
              <a:t>подкова</a:t>
            </a:r>
            <a:r>
              <a:rPr sz="2400" dirty="0">
                <a:solidFill>
                  <a:srgbClr val="C00000"/>
                </a:solidFill>
              </a:rPr>
              <a:t>, </a:t>
            </a:r>
            <a:r>
              <a:rPr sz="2400" dirty="0" err="1">
                <a:solidFill>
                  <a:srgbClr val="C00000"/>
                </a:solidFill>
              </a:rPr>
              <a:t>кувшины</a:t>
            </a:r>
            <a:r>
              <a:rPr sz="2400" dirty="0">
                <a:solidFill>
                  <a:srgbClr val="C00000"/>
                </a:solidFill>
              </a:rPr>
              <a:t>, </a:t>
            </a:r>
            <a:r>
              <a:rPr sz="2400" dirty="0" err="1">
                <a:solidFill>
                  <a:srgbClr val="C00000"/>
                </a:solidFill>
              </a:rPr>
              <a:t>прялка</a:t>
            </a:r>
            <a:r>
              <a:rPr sz="2400" dirty="0">
                <a:solidFill>
                  <a:srgbClr val="C00000"/>
                </a:solidFill>
              </a:rPr>
              <a:t>, </a:t>
            </a:r>
            <a:r>
              <a:rPr sz="2400" dirty="0" err="1">
                <a:solidFill>
                  <a:srgbClr val="C00000"/>
                </a:solidFill>
              </a:rPr>
              <a:t>коромысла</a:t>
            </a:r>
            <a:r>
              <a:rPr sz="2400" dirty="0">
                <a:solidFill>
                  <a:srgbClr val="C00000"/>
                </a:solidFill>
              </a:rPr>
              <a:t>, </a:t>
            </a:r>
            <a:r>
              <a:rPr sz="2400" dirty="0" err="1">
                <a:solidFill>
                  <a:srgbClr val="C00000"/>
                </a:solidFill>
              </a:rPr>
              <a:t>ступа</a:t>
            </a:r>
            <a:r>
              <a:rPr sz="2400" dirty="0">
                <a:solidFill>
                  <a:srgbClr val="C00000"/>
                </a:solidFill>
              </a:rPr>
              <a:t>, </a:t>
            </a:r>
            <a:r>
              <a:rPr sz="2400" dirty="0" err="1">
                <a:solidFill>
                  <a:srgbClr val="C00000"/>
                </a:solidFill>
              </a:rPr>
              <a:t>ухват</a:t>
            </a:r>
            <a:r>
              <a:rPr sz="2400" dirty="0">
                <a:solidFill>
                  <a:srgbClr val="C00000"/>
                </a:solidFill>
              </a:rPr>
              <a:t> и </a:t>
            </a:r>
            <a:r>
              <a:rPr sz="2400" dirty="0" err="1">
                <a:solidFill>
                  <a:srgbClr val="C00000"/>
                </a:solidFill>
              </a:rPr>
              <a:t>др</a:t>
            </a:r>
            <a:r>
              <a:rPr sz="2400" dirty="0">
                <a:solidFill>
                  <a:srgbClr val="C00000"/>
                </a:solidFill>
              </a:rPr>
              <a:t>.</a:t>
            </a:r>
            <a:endParaRPr sz="2400" dirty="0">
              <a:solidFill>
                <a:srgbClr val="C00000"/>
              </a:solidFill>
            </a:endParaRPr>
          </a:p>
        </p:txBody>
      </p:sp>
      <p:pic>
        <p:nvPicPr>
          <p:cNvPr id="98" name="Picture 98"/>
          <p:cNvPicPr>
            <a:picLocks noGrp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07315" y="2564765"/>
            <a:ext cx="4340860" cy="4152265"/>
          </a:xfrm>
          <a:prstGeom prst="rect">
            <a:avLst/>
          </a:prstGeom>
        </p:spPr>
      </p:pic>
      <p:pic>
        <p:nvPicPr>
          <p:cNvPr id="100" name="Picture 100"/>
          <p:cNvPicPr>
            <a:picLocks noGrp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59655" y="2637155"/>
            <a:ext cx="4343400" cy="415099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Изображение выглядит как текст, человек, внутренний&#10;&#10;Автоматически созданное описание"/>
          <p:cNvPicPr>
            <a:picLocks noGrp="1" noChangeAspect="1"/>
          </p:cNvPicPr>
          <p:nvPr>
            <p:ph idx="1"/>
          </p:nvPr>
        </p:nvPicPr>
        <p:blipFill rotWithShape="1">
          <a:blip r:embed="rId1" cstate="print"/>
          <a:srcRect t="2413" b="22587"/>
          <a:stretch>
            <a:fillRect/>
          </a:stretch>
        </p:blipFill>
        <p:spPr>
          <a:xfrm>
            <a:off x="15" y="10"/>
            <a:ext cx="9143985" cy="6857990"/>
          </a:xfrm>
          <a:prstGeom prst="rect">
            <a:avLst/>
          </a:prstGeom>
        </p:spPr>
      </p:pic>
      <p:sp>
        <p:nvSpPr>
          <p:cNvPr id="18" name="Freeform 2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4775201"/>
            <a:ext cx="3629025" cy="1323975"/>
          </a:xfrm>
          <a:custGeom>
            <a:avLst/>
            <a:gdLst>
              <a:gd name="connsiteX0" fmla="*/ 0 w 4838700"/>
              <a:gd name="connsiteY0" fmla="*/ 0 h 1323975"/>
              <a:gd name="connsiteX1" fmla="*/ 4838700 w 4838700"/>
              <a:gd name="connsiteY1" fmla="*/ 0 h 1323975"/>
              <a:gd name="connsiteX2" fmla="*/ 4838700 w 4838700"/>
              <a:gd name="connsiteY2" fmla="*/ 78123 h 1323975"/>
              <a:gd name="connsiteX3" fmla="*/ 4822272 w 4838700"/>
              <a:gd name="connsiteY3" fmla="*/ 81440 h 1323975"/>
              <a:gd name="connsiteX4" fmla="*/ 4781550 w 4838700"/>
              <a:gd name="connsiteY4" fmla="*/ 142875 h 1323975"/>
              <a:gd name="connsiteX5" fmla="*/ 4822272 w 4838700"/>
              <a:gd name="connsiteY5" fmla="*/ 204311 h 1323975"/>
              <a:gd name="connsiteX6" fmla="*/ 4838700 w 4838700"/>
              <a:gd name="connsiteY6" fmla="*/ 207627 h 1323975"/>
              <a:gd name="connsiteX7" fmla="*/ 4838700 w 4838700"/>
              <a:gd name="connsiteY7" fmla="*/ 287197 h 1323975"/>
              <a:gd name="connsiteX8" fmla="*/ 4822272 w 4838700"/>
              <a:gd name="connsiteY8" fmla="*/ 290514 h 1323975"/>
              <a:gd name="connsiteX9" fmla="*/ 4781550 w 4838700"/>
              <a:gd name="connsiteY9" fmla="*/ 351949 h 1323975"/>
              <a:gd name="connsiteX10" fmla="*/ 4822272 w 4838700"/>
              <a:gd name="connsiteY10" fmla="*/ 413385 h 1323975"/>
              <a:gd name="connsiteX11" fmla="*/ 4838700 w 4838700"/>
              <a:gd name="connsiteY11" fmla="*/ 416701 h 1323975"/>
              <a:gd name="connsiteX12" fmla="*/ 4838700 w 4838700"/>
              <a:gd name="connsiteY12" fmla="*/ 496271 h 1323975"/>
              <a:gd name="connsiteX13" fmla="*/ 4822272 w 4838700"/>
              <a:gd name="connsiteY13" fmla="*/ 499588 h 1323975"/>
              <a:gd name="connsiteX14" fmla="*/ 4781550 w 4838700"/>
              <a:gd name="connsiteY14" fmla="*/ 561023 h 1323975"/>
              <a:gd name="connsiteX15" fmla="*/ 4822272 w 4838700"/>
              <a:gd name="connsiteY15" fmla="*/ 622459 h 1323975"/>
              <a:gd name="connsiteX16" fmla="*/ 4838700 w 4838700"/>
              <a:gd name="connsiteY16" fmla="*/ 625775 h 1323975"/>
              <a:gd name="connsiteX17" fmla="*/ 4838700 w 4838700"/>
              <a:gd name="connsiteY17" fmla="*/ 705345 h 1323975"/>
              <a:gd name="connsiteX18" fmla="*/ 4822272 w 4838700"/>
              <a:gd name="connsiteY18" fmla="*/ 708662 h 1323975"/>
              <a:gd name="connsiteX19" fmla="*/ 4781550 w 4838700"/>
              <a:gd name="connsiteY19" fmla="*/ 770097 h 1323975"/>
              <a:gd name="connsiteX20" fmla="*/ 4822272 w 4838700"/>
              <a:gd name="connsiteY20" fmla="*/ 831533 h 1323975"/>
              <a:gd name="connsiteX21" fmla="*/ 4838700 w 4838700"/>
              <a:gd name="connsiteY21" fmla="*/ 834849 h 1323975"/>
              <a:gd name="connsiteX22" fmla="*/ 4838700 w 4838700"/>
              <a:gd name="connsiteY22" fmla="*/ 914419 h 1323975"/>
              <a:gd name="connsiteX23" fmla="*/ 4822272 w 4838700"/>
              <a:gd name="connsiteY23" fmla="*/ 917736 h 1323975"/>
              <a:gd name="connsiteX24" fmla="*/ 4781550 w 4838700"/>
              <a:gd name="connsiteY24" fmla="*/ 979171 h 1323975"/>
              <a:gd name="connsiteX25" fmla="*/ 4822272 w 4838700"/>
              <a:gd name="connsiteY25" fmla="*/ 1040607 h 1323975"/>
              <a:gd name="connsiteX26" fmla="*/ 4838700 w 4838700"/>
              <a:gd name="connsiteY26" fmla="*/ 1043923 h 1323975"/>
              <a:gd name="connsiteX27" fmla="*/ 4838700 w 4838700"/>
              <a:gd name="connsiteY27" fmla="*/ 1123491 h 1323975"/>
              <a:gd name="connsiteX28" fmla="*/ 4822272 w 4838700"/>
              <a:gd name="connsiteY28" fmla="*/ 1126808 h 1323975"/>
              <a:gd name="connsiteX29" fmla="*/ 4781550 w 4838700"/>
              <a:gd name="connsiteY29" fmla="*/ 1188243 h 1323975"/>
              <a:gd name="connsiteX30" fmla="*/ 4822272 w 4838700"/>
              <a:gd name="connsiteY30" fmla="*/ 1249679 h 1323975"/>
              <a:gd name="connsiteX31" fmla="*/ 4838700 w 4838700"/>
              <a:gd name="connsiteY31" fmla="*/ 1252995 h 1323975"/>
              <a:gd name="connsiteX32" fmla="*/ 4838700 w 4838700"/>
              <a:gd name="connsiteY32" fmla="*/ 1323975 h 1323975"/>
              <a:gd name="connsiteX33" fmla="*/ 0 w 4838700"/>
              <a:gd name="connsiteY33" fmla="*/ 1323975 h 1323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4838700" h="1323975">
                <a:moveTo>
                  <a:pt x="0" y="0"/>
                </a:moveTo>
                <a:lnTo>
                  <a:pt x="4838700" y="0"/>
                </a:lnTo>
                <a:lnTo>
                  <a:pt x="4838700" y="78123"/>
                </a:lnTo>
                <a:lnTo>
                  <a:pt x="4822272" y="81440"/>
                </a:lnTo>
                <a:cubicBezTo>
                  <a:pt x="4798341" y="91561"/>
                  <a:pt x="4781550" y="115257"/>
                  <a:pt x="4781550" y="142875"/>
                </a:cubicBezTo>
                <a:cubicBezTo>
                  <a:pt x="4781550" y="170493"/>
                  <a:pt x="4798341" y="194189"/>
                  <a:pt x="4822272" y="204311"/>
                </a:cubicBezTo>
                <a:lnTo>
                  <a:pt x="4838700" y="207627"/>
                </a:lnTo>
                <a:lnTo>
                  <a:pt x="4838700" y="287197"/>
                </a:lnTo>
                <a:lnTo>
                  <a:pt x="4822272" y="290514"/>
                </a:lnTo>
                <a:cubicBezTo>
                  <a:pt x="4798341" y="300635"/>
                  <a:pt x="4781550" y="324331"/>
                  <a:pt x="4781550" y="351949"/>
                </a:cubicBezTo>
                <a:cubicBezTo>
                  <a:pt x="4781550" y="379567"/>
                  <a:pt x="4798341" y="403263"/>
                  <a:pt x="4822272" y="413385"/>
                </a:cubicBezTo>
                <a:lnTo>
                  <a:pt x="4838700" y="416701"/>
                </a:lnTo>
                <a:lnTo>
                  <a:pt x="4838700" y="496271"/>
                </a:lnTo>
                <a:lnTo>
                  <a:pt x="4822272" y="499588"/>
                </a:lnTo>
                <a:cubicBezTo>
                  <a:pt x="4798341" y="509709"/>
                  <a:pt x="4781550" y="533405"/>
                  <a:pt x="4781550" y="561023"/>
                </a:cubicBezTo>
                <a:cubicBezTo>
                  <a:pt x="4781550" y="588641"/>
                  <a:pt x="4798341" y="612337"/>
                  <a:pt x="4822272" y="622459"/>
                </a:cubicBezTo>
                <a:lnTo>
                  <a:pt x="4838700" y="625775"/>
                </a:lnTo>
                <a:lnTo>
                  <a:pt x="4838700" y="705345"/>
                </a:lnTo>
                <a:lnTo>
                  <a:pt x="4822272" y="708662"/>
                </a:lnTo>
                <a:cubicBezTo>
                  <a:pt x="4798341" y="718783"/>
                  <a:pt x="4781550" y="742479"/>
                  <a:pt x="4781550" y="770097"/>
                </a:cubicBezTo>
                <a:cubicBezTo>
                  <a:pt x="4781550" y="797715"/>
                  <a:pt x="4798341" y="821411"/>
                  <a:pt x="4822272" y="831533"/>
                </a:cubicBezTo>
                <a:lnTo>
                  <a:pt x="4838700" y="834849"/>
                </a:lnTo>
                <a:lnTo>
                  <a:pt x="4838700" y="914419"/>
                </a:lnTo>
                <a:lnTo>
                  <a:pt x="4822272" y="917736"/>
                </a:lnTo>
                <a:cubicBezTo>
                  <a:pt x="4798341" y="927857"/>
                  <a:pt x="4781550" y="951553"/>
                  <a:pt x="4781550" y="979171"/>
                </a:cubicBezTo>
                <a:cubicBezTo>
                  <a:pt x="4781550" y="1006789"/>
                  <a:pt x="4798341" y="1030485"/>
                  <a:pt x="4822272" y="1040607"/>
                </a:cubicBezTo>
                <a:lnTo>
                  <a:pt x="4838700" y="1043923"/>
                </a:lnTo>
                <a:lnTo>
                  <a:pt x="4838700" y="1123491"/>
                </a:lnTo>
                <a:lnTo>
                  <a:pt x="4822272" y="1126808"/>
                </a:lnTo>
                <a:cubicBezTo>
                  <a:pt x="4798341" y="1136929"/>
                  <a:pt x="4781550" y="1160625"/>
                  <a:pt x="4781550" y="1188243"/>
                </a:cubicBezTo>
                <a:cubicBezTo>
                  <a:pt x="4781550" y="1215861"/>
                  <a:pt x="4798341" y="1239557"/>
                  <a:pt x="4822272" y="1249679"/>
                </a:cubicBezTo>
                <a:lnTo>
                  <a:pt x="4838700" y="1252995"/>
                </a:lnTo>
                <a:lnTo>
                  <a:pt x="4838700" y="1323975"/>
                </a:lnTo>
                <a:lnTo>
                  <a:pt x="0" y="1323975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032744" y="4952820"/>
            <a:ext cx="2421732" cy="860426"/>
          </a:xfrm>
          <a:prstGeom prst="rect">
            <a:avLst/>
          </a:prstGeom>
          <a:noFill/>
          <a:ln w="174625" cap="sq" cmpd="thinThick">
            <a:noFill/>
            <a:miter lim="800000"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2400" dirty="0" err="1">
                <a:solidFill>
                  <a:srgbClr val="FFFFFF"/>
                </a:solidFill>
              </a:rPr>
              <a:t>Наши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юные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посетители</a:t>
            </a:r>
            <a:endParaRPr lang="en-US" sz="2400" dirty="0" err="1">
              <a:solidFill>
                <a:srgbClr val="FFFFFF"/>
              </a:solidFill>
            </a:endParaRPr>
          </a:p>
        </p:txBody>
      </p:sp>
      <p:cxnSp>
        <p:nvCxnSpPr>
          <p:cNvPr id="20" name="Straight Connector 19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-1" y="4876801"/>
            <a:ext cx="3593592" cy="3175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-1" y="5969001"/>
            <a:ext cx="3593592" cy="3175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Изображение выглядит как текст, человек, женщина, толпа&#10;&#10;Автоматически созданное описание"/>
          <p:cNvPicPr>
            <a:picLocks noGrp="1" noChangeAspect="1"/>
          </p:cNvPicPr>
          <p:nvPr>
            <p:ph idx="1"/>
          </p:nvPr>
        </p:nvPicPr>
        <p:blipFill rotWithShape="1">
          <a:blip r:embed="rId1" cstate="print"/>
          <a:srcRect t="12162" b="12838"/>
          <a:stretch>
            <a:fillRect/>
          </a:stretch>
        </p:blipFill>
        <p:spPr>
          <a:xfrm>
            <a:off x="-312420" y="0"/>
            <a:ext cx="10904855" cy="6858000"/>
          </a:xfrm>
          <a:prstGeom prst="rect">
            <a:avLst/>
          </a:prstGeom>
        </p:spPr>
      </p:pic>
      <p:sp>
        <p:nvSpPr>
          <p:cNvPr id="40" name="Rectangle 3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5320143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70" y="5241925"/>
            <a:ext cx="9130030" cy="967105"/>
          </a:xfrm>
          <a:solidFill>
            <a:schemeClr val="tx1">
              <a:lumMod val="65000"/>
              <a:lumOff val="3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В </a:t>
            </a:r>
            <a:r>
              <a:rPr lang="en-US" sz="3600" dirty="0" err="1">
                <a:solidFill>
                  <a:schemeClr val="bg1"/>
                </a:solidFill>
              </a:rPr>
              <a:t>нашем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музее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вам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все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объяснят</a:t>
            </a:r>
            <a:r>
              <a:rPr lang="en-US" sz="3600" dirty="0">
                <a:solidFill>
                  <a:schemeClr val="bg1"/>
                </a:solidFill>
              </a:rPr>
              <a:t> и </a:t>
            </a:r>
            <a:r>
              <a:rPr lang="en-US" sz="3600" dirty="0" err="1">
                <a:solidFill>
                  <a:schemeClr val="bg1"/>
                </a:solidFill>
              </a:rPr>
              <a:t>покажут</a:t>
            </a:r>
            <a:endParaRPr lang="en-US" sz="3600" dirty="0" err="1">
              <a:solidFill>
                <a:schemeClr val="bg1"/>
              </a:solidFill>
              <a:cs typeface="Calibri Light" panose="020F0302020204030204"/>
            </a:endParaRPr>
          </a:p>
        </p:txBody>
      </p:sp>
      <p:cxnSp>
        <p:nvCxnSpPr>
          <p:cNvPr id="42" name="Straight Connector 41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err="1" smtClean="0">
                <a:solidFill>
                  <a:srgbClr val="C00000"/>
                </a:solidFill>
              </a:rPr>
              <a:t>сотрудники</a:t>
            </a:r>
            <a:r>
              <a:rPr lang="ru-RU" dirty="0" smtClean="0">
                <a:solidFill>
                  <a:srgbClr val="C00000"/>
                </a:solidFill>
              </a:rPr>
              <a:t> школы и библиотеки на мероприятии в музее.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2050" name="Picture 2" descr="E:\WhatsApp Image 2024-02-12 at 09.34.45.jpe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08005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Текстовое поле 1"/>
          <p:cNvSpPr txBox="1"/>
          <p:nvPr/>
        </p:nvSpPr>
        <p:spPr>
          <a:xfrm>
            <a:off x="1403350" y="2348865"/>
            <a:ext cx="646938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4400">
                <a:solidFill>
                  <a:srgbClr val="C00000"/>
                </a:solidFill>
              </a:rPr>
              <a:t>СПАСИБО ЗА</a:t>
            </a:r>
            <a:r>
              <a:rPr lang="ru-RU" altLang="en-US" sz="4400"/>
              <a:t> </a:t>
            </a:r>
            <a:r>
              <a:rPr lang="ru-RU" altLang="en-US" sz="4400">
                <a:solidFill>
                  <a:srgbClr val="C00000"/>
                </a:solidFill>
              </a:rPr>
              <a:t>ВНИМАНИЕ</a:t>
            </a:r>
            <a:endParaRPr lang="ru-RU" altLang="en-US" sz="440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3144</Words>
  <Application>WPS Presentation</Application>
  <PresentationFormat>Экран (4:3)</PresentationFormat>
  <Paragraphs>53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Arial</vt:lpstr>
      <vt:lpstr>SimSun</vt:lpstr>
      <vt:lpstr>Wingdings</vt:lpstr>
      <vt:lpstr>Wingdings 2</vt:lpstr>
      <vt:lpstr>Times New Roman</vt:lpstr>
      <vt:lpstr>Calibri Light</vt:lpstr>
      <vt:lpstr>Franklin Gothic Book</vt:lpstr>
      <vt:lpstr>Microsoft YaHei</vt:lpstr>
      <vt:lpstr>Arial Unicode MS</vt:lpstr>
      <vt:lpstr>Franklin Gothic Medium</vt:lpstr>
      <vt:lpstr>Calibri</vt:lpstr>
      <vt:lpstr>Трек</vt:lpstr>
      <vt:lpstr>Презентация музея имени «И.Цея»</vt:lpstr>
      <vt:lpstr>PowerPoint 演示文稿</vt:lpstr>
      <vt:lpstr>Наш школьный музей.</vt:lpstr>
      <vt:lpstr>Рост деятельности музея.  Юные гости.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«Предметы старины».  Экспозиция представлена предметами быта и житейской утвари: утюги, подкова, кувшины, прялка, коромысла, ступа, ухват и др.</vt:lpstr>
      <vt:lpstr>Наши юные посетители</vt:lpstr>
      <vt:lpstr>В нашем музее вам все объяснят и покажут</vt:lpstr>
      <vt:lpstr>Сотрудники сотрудники школы и библиотеки на мероприятии в музее.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музея имени «И.Цея»</dc:title>
  <dc:creator/>
  <cp:lastModifiedBy>Дамир Татлок</cp:lastModifiedBy>
  <cp:revision>14</cp:revision>
  <dcterms:created xsi:type="dcterms:W3CDTF">2025-03-21T04:12:00Z</dcterms:created>
  <dcterms:modified xsi:type="dcterms:W3CDTF">2026-04-22T18:11:30Z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F17E8C72E957462FB4EA619799F2E878_12</vt:lpwstr>
  </property>
  <property fmtid="{D5CDD505-2E9C-101B-9397-08002B2CF9AE}" pid="3" name="KSOProductBuildVer">
    <vt:lpwstr>1049-12.2.0.23196</vt:lpwstr>
  </property>
</Properties>
</file>