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1"/>
  </p:notesMasterIdLst>
  <p:sldIdLst>
    <p:sldId id="257" r:id="rId2"/>
    <p:sldId id="258" r:id="rId3"/>
    <p:sldId id="259" r:id="rId4"/>
    <p:sldId id="288" r:id="rId5"/>
    <p:sldId id="289" r:id="rId6"/>
    <p:sldId id="290" r:id="rId7"/>
    <p:sldId id="291" r:id="rId8"/>
    <p:sldId id="264" r:id="rId9"/>
    <p:sldId id="295" r:id="rId10"/>
    <p:sldId id="294" r:id="rId11"/>
    <p:sldId id="293" r:id="rId12"/>
    <p:sldId id="292" r:id="rId13"/>
    <p:sldId id="269" r:id="rId14"/>
    <p:sldId id="296" r:id="rId15"/>
    <p:sldId id="297" r:id="rId16"/>
    <p:sldId id="299" r:id="rId17"/>
    <p:sldId id="298" r:id="rId18"/>
    <p:sldId id="274" r:id="rId19"/>
    <p:sldId id="300" r:id="rId20"/>
    <p:sldId id="301" r:id="rId21"/>
    <p:sldId id="303" r:id="rId22"/>
    <p:sldId id="302" r:id="rId23"/>
    <p:sldId id="279" r:id="rId24"/>
    <p:sldId id="307" r:id="rId25"/>
    <p:sldId id="306" r:id="rId26"/>
    <p:sldId id="305" r:id="rId27"/>
    <p:sldId id="304" r:id="rId28"/>
    <p:sldId id="284" r:id="rId29"/>
    <p:sldId id="308" r:id="rId3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24900"/>
    <a:srgbClr val="004200"/>
    <a:srgbClr val="2A65AC"/>
    <a:srgbClr val="FAFBF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963BEF-93B8-46E2-9E17-1E082CCA5161}" type="datetimeFigureOut">
              <a:rPr lang="ru-RU" smtClean="0"/>
              <a:pPr/>
              <a:t>14.02.2024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A6637E2-DC3F-4D12-BC14-6992AC1D160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1747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dirty="0" smtClean="0"/>
          </a:p>
        </p:txBody>
      </p:sp>
      <p:sp>
        <p:nvSpPr>
          <p:cNvPr id="31748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29413D5-C178-4D2A-87C4-B25D6DF7E349}" type="slidenum">
              <a:rPr lang="ru-RU" smtClean="0"/>
              <a:pPr/>
              <a:t>1</a:t>
            </a:fld>
            <a:endParaRPr 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D415503-F96C-444A-9BF1-735A2AC34F68}" type="slidenum">
              <a:rPr lang="ru-RU" smtClean="0"/>
              <a:pPr/>
              <a:t>2</a:t>
            </a:fld>
            <a:endParaRPr lang="ru-RU" smtClean="0"/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A2526F-BE36-4581-9756-F70F302A8DAD}" type="slidenum">
              <a:rPr lang="ru-RU" smtClean="0"/>
              <a:pPr/>
              <a:t>3</a:t>
            </a:fld>
            <a:endParaRPr lang="ru-RU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A2526F-BE36-4581-9756-F70F302A8DAD}" type="slidenum">
              <a:rPr lang="ru-RU" smtClean="0"/>
              <a:pPr/>
              <a:t>4</a:t>
            </a:fld>
            <a:endParaRPr lang="ru-RU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A2526F-BE36-4581-9756-F70F302A8DAD}" type="slidenum">
              <a:rPr lang="ru-RU" smtClean="0"/>
              <a:pPr/>
              <a:t>5</a:t>
            </a:fld>
            <a:endParaRPr lang="ru-RU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A2526F-BE36-4581-9756-F70F302A8DAD}" type="slidenum">
              <a:rPr lang="ru-RU" smtClean="0"/>
              <a:pPr/>
              <a:t>6</a:t>
            </a:fld>
            <a:endParaRPr lang="ru-RU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A2526F-BE36-4581-9756-F70F302A8DAD}" type="slidenum">
              <a:rPr lang="ru-RU" smtClean="0"/>
              <a:pPr/>
              <a:t>7</a:t>
            </a:fld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32C04-C30A-4CC7-ACC3-8D07A76C134E}" type="datetimeFigureOut">
              <a:rPr lang="ru-RU" smtClean="0"/>
              <a:pPr/>
              <a:t>14.02.2024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E5691-7073-43DA-AF96-D340738EE2D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32C04-C30A-4CC7-ACC3-8D07A76C134E}" type="datetimeFigureOut">
              <a:rPr lang="ru-RU" smtClean="0"/>
              <a:pPr/>
              <a:t>14.02.2024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E5691-7073-43DA-AF96-D340738EE2D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32C04-C30A-4CC7-ACC3-8D07A76C134E}" type="datetimeFigureOut">
              <a:rPr lang="ru-RU" smtClean="0"/>
              <a:pPr/>
              <a:t>14.02.2024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E5691-7073-43DA-AF96-D340738EE2D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32C04-C30A-4CC7-ACC3-8D07A76C134E}" type="datetimeFigureOut">
              <a:rPr lang="ru-RU" smtClean="0"/>
              <a:pPr/>
              <a:t>14.02.2024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E5691-7073-43DA-AF96-D340738EE2D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32C04-C30A-4CC7-ACC3-8D07A76C134E}" type="datetimeFigureOut">
              <a:rPr lang="ru-RU" smtClean="0"/>
              <a:pPr/>
              <a:t>14.02.2024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E5691-7073-43DA-AF96-D340738EE2D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32C04-C30A-4CC7-ACC3-8D07A76C134E}" type="datetimeFigureOut">
              <a:rPr lang="ru-RU" smtClean="0"/>
              <a:pPr/>
              <a:t>14.02.2024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E5691-7073-43DA-AF96-D340738EE2D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32C04-C30A-4CC7-ACC3-8D07A76C134E}" type="datetimeFigureOut">
              <a:rPr lang="ru-RU" smtClean="0"/>
              <a:pPr/>
              <a:t>14.02.2024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E5691-7073-43DA-AF96-D340738EE2D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32C04-C30A-4CC7-ACC3-8D07A76C134E}" type="datetimeFigureOut">
              <a:rPr lang="ru-RU" smtClean="0"/>
              <a:pPr/>
              <a:t>14.02.2024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E5691-7073-43DA-AF96-D340738EE2D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32C04-C30A-4CC7-ACC3-8D07A76C134E}" type="datetimeFigureOut">
              <a:rPr lang="ru-RU" smtClean="0"/>
              <a:pPr/>
              <a:t>14.02.2024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E5691-7073-43DA-AF96-D340738EE2D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32C04-C30A-4CC7-ACC3-8D07A76C134E}" type="datetimeFigureOut">
              <a:rPr lang="ru-RU" smtClean="0"/>
              <a:pPr/>
              <a:t>14.02.2024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E5691-7073-43DA-AF96-D340738EE2D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32C04-C30A-4CC7-ACC3-8D07A76C134E}" type="datetimeFigureOut">
              <a:rPr lang="ru-RU" smtClean="0"/>
              <a:pPr/>
              <a:t>14.02.2024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E5691-7073-43DA-AF96-D340738EE2D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032C04-C30A-4CC7-ACC3-8D07A76C134E}" type="datetimeFigureOut">
              <a:rPr lang="ru-RU" smtClean="0"/>
              <a:pPr/>
              <a:t>14.02.2024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5E5691-7073-43DA-AF96-D340738EE2D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" Target="slide2.xml"/><Relationship Id="rId3" Type="http://schemas.openxmlformats.org/officeDocument/2006/relationships/image" Target="../media/image2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slide" Target="slide28.xml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7.xml"/><Relationship Id="rId13" Type="http://schemas.openxmlformats.org/officeDocument/2006/relationships/slide" Target="slide12.xml"/><Relationship Id="rId18" Type="http://schemas.openxmlformats.org/officeDocument/2006/relationships/slide" Target="slide17.xml"/><Relationship Id="rId26" Type="http://schemas.openxmlformats.org/officeDocument/2006/relationships/slide" Target="slide25.xml"/><Relationship Id="rId3" Type="http://schemas.openxmlformats.org/officeDocument/2006/relationships/image" Target="../media/image7.jpeg"/><Relationship Id="rId21" Type="http://schemas.openxmlformats.org/officeDocument/2006/relationships/slide" Target="slide20.xml"/><Relationship Id="rId7" Type="http://schemas.openxmlformats.org/officeDocument/2006/relationships/slide" Target="slide6.xml"/><Relationship Id="rId12" Type="http://schemas.openxmlformats.org/officeDocument/2006/relationships/slide" Target="slide11.xml"/><Relationship Id="rId17" Type="http://schemas.openxmlformats.org/officeDocument/2006/relationships/slide" Target="slide16.xml"/><Relationship Id="rId25" Type="http://schemas.openxmlformats.org/officeDocument/2006/relationships/slide" Target="slide24.xml"/><Relationship Id="rId2" Type="http://schemas.openxmlformats.org/officeDocument/2006/relationships/notesSlide" Target="../notesSlides/notesSlide2.xml"/><Relationship Id="rId16" Type="http://schemas.openxmlformats.org/officeDocument/2006/relationships/slide" Target="slide15.xml"/><Relationship Id="rId20" Type="http://schemas.openxmlformats.org/officeDocument/2006/relationships/slide" Target="slide19.xml"/><Relationship Id="rId29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slide" Target="slide5.xml"/><Relationship Id="rId11" Type="http://schemas.openxmlformats.org/officeDocument/2006/relationships/slide" Target="slide10.xml"/><Relationship Id="rId24" Type="http://schemas.openxmlformats.org/officeDocument/2006/relationships/slide" Target="slide23.xml"/><Relationship Id="rId5" Type="http://schemas.openxmlformats.org/officeDocument/2006/relationships/slide" Target="slide4.xml"/><Relationship Id="rId15" Type="http://schemas.openxmlformats.org/officeDocument/2006/relationships/slide" Target="slide14.xml"/><Relationship Id="rId23" Type="http://schemas.openxmlformats.org/officeDocument/2006/relationships/slide" Target="slide22.xml"/><Relationship Id="rId28" Type="http://schemas.openxmlformats.org/officeDocument/2006/relationships/slide" Target="slide27.xml"/><Relationship Id="rId10" Type="http://schemas.openxmlformats.org/officeDocument/2006/relationships/slide" Target="slide9.xml"/><Relationship Id="rId19" Type="http://schemas.openxmlformats.org/officeDocument/2006/relationships/slide" Target="slide18.xml"/><Relationship Id="rId4" Type="http://schemas.openxmlformats.org/officeDocument/2006/relationships/slide" Target="slide3.xml"/><Relationship Id="rId9" Type="http://schemas.openxmlformats.org/officeDocument/2006/relationships/slide" Target="slide8.xml"/><Relationship Id="rId14" Type="http://schemas.openxmlformats.org/officeDocument/2006/relationships/slide" Target="slide13.xml"/><Relationship Id="rId22" Type="http://schemas.openxmlformats.org/officeDocument/2006/relationships/slide" Target="slide21.xml"/><Relationship Id="rId27" Type="http://schemas.openxmlformats.org/officeDocument/2006/relationships/slide" Target="slide26.xml"/><Relationship Id="rId30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design-web.com.ua/wp-content/uploads/2012/11/owl.jpg" TargetMode="External"/><Relationship Id="rId5" Type="http://schemas.openxmlformats.org/officeDocument/2006/relationships/hyperlink" Target="http://gatet.files.wordpress.com/2010/06/me.jpg" TargetMode="External"/><Relationship Id="rId4" Type="http://schemas.openxmlformats.org/officeDocument/2006/relationships/hyperlink" Target="http://www.hereisfree.com/content1/pic/zip/201122421113324977801.jpg" TargetMode="Externa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://elenaranko.ucoz.ru/" TargetMode="External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285720" y="5214950"/>
            <a:ext cx="8568952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ru-RU" sz="2800" b="1" i="1" dirty="0" smtClean="0">
                <a:solidFill>
                  <a:srgbClr val="C00000"/>
                </a:solidFill>
                <a:latin typeface="Times New Roman" pitchFamily="18" charset="0"/>
              </a:rPr>
              <a:t>( По книге «Семилетний стрелок из лука»)</a:t>
            </a:r>
          </a:p>
          <a:p>
            <a:pPr algn="ctr"/>
            <a:r>
              <a:rPr lang="ru-RU" b="1" i="1" dirty="0" smtClean="0">
                <a:latin typeface="Times New Roman" pitchFamily="18" charset="0"/>
              </a:rPr>
              <a:t>Автор: Яковлева Н.Н., учитель начальных классов МБОУ СОШ №8</a:t>
            </a:r>
          </a:p>
          <a:p>
            <a:pPr algn="ctr"/>
            <a:r>
              <a:rPr lang="ru-RU" b="1" i="1" dirty="0" smtClean="0">
                <a:latin typeface="Times New Roman" pitchFamily="18" charset="0"/>
              </a:rPr>
              <a:t> г. Мончегорска  Мурманской области</a:t>
            </a:r>
            <a:endParaRPr lang="ru-RU" b="1" i="1" dirty="0">
              <a:latin typeface="Times New Roman" pitchFamily="18" charset="0"/>
            </a:endParaRPr>
          </a:p>
        </p:txBody>
      </p:sp>
      <p:pic>
        <p:nvPicPr>
          <p:cNvPr id="9" name="Рисунок 8" descr="Рисунок16.png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714348" y="1643050"/>
            <a:ext cx="7560841" cy="1449717"/>
          </a:xfrm>
          <a:prstGeom prst="rect">
            <a:avLst/>
          </a:prstGeom>
        </p:spPr>
      </p:pic>
      <p:pic>
        <p:nvPicPr>
          <p:cNvPr id="10" name="Рисунок 9" descr="Рисунок17.png"/>
          <p:cNvPicPr>
            <a:picLocks noChangeAspect="1"/>
          </p:cNvPicPr>
          <p:nvPr/>
        </p:nvPicPr>
        <p:blipFill>
          <a:blip r:embed="rId5" cstate="screen"/>
          <a:srcRect/>
          <a:stretch>
            <a:fillRect/>
          </a:stretch>
        </p:blipFill>
        <p:spPr>
          <a:xfrm>
            <a:off x="827584" y="332658"/>
            <a:ext cx="7416824" cy="650226"/>
          </a:xfrm>
          <a:prstGeom prst="rect">
            <a:avLst/>
          </a:prstGeom>
        </p:spPr>
      </p:pic>
      <p:pic>
        <p:nvPicPr>
          <p:cNvPr id="11" name="Рисунок 10" descr="Рисунок18.png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 cstate="screen"/>
          <a:srcRect/>
          <a:stretch>
            <a:fillRect/>
          </a:stretch>
        </p:blipFill>
        <p:spPr>
          <a:xfrm>
            <a:off x="395536" y="6165304"/>
            <a:ext cx="1606332" cy="360040"/>
          </a:xfrm>
          <a:prstGeom prst="rect">
            <a:avLst/>
          </a:prstGeom>
        </p:spPr>
      </p:pic>
      <p:pic>
        <p:nvPicPr>
          <p:cNvPr id="12" name="Рисунок 11" descr="Рисунок19.png">
            <a:hlinkClick r:id="rId8" action="ppaction://hlinksldjump"/>
          </p:cNvPr>
          <p:cNvPicPr>
            <a:picLocks noChangeAspect="1"/>
          </p:cNvPicPr>
          <p:nvPr/>
        </p:nvPicPr>
        <p:blipFill>
          <a:blip r:embed="rId9" cstate="screen"/>
          <a:srcRect/>
          <a:stretch>
            <a:fillRect/>
          </a:stretch>
        </p:blipFill>
        <p:spPr>
          <a:xfrm>
            <a:off x="6084168" y="6165304"/>
            <a:ext cx="2700300" cy="360040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9" name="AutoShape 47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3997969" y="1700734"/>
            <a:ext cx="719138" cy="719138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bg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997199">
                <a:alpha val="50000"/>
              </a:srgbClr>
            </a:prstShdw>
          </a:effectLst>
        </p:spPr>
        <p:txBody>
          <a:bodyPr wrap="none" anchor="ctr"/>
          <a:lstStyle/>
          <a:p>
            <a:pPr algn="ctr">
              <a:defRPr/>
            </a:pPr>
            <a:r>
              <a:rPr lang="ru-RU" sz="3200" b="1"/>
              <a:t>10</a:t>
            </a:r>
          </a:p>
        </p:txBody>
      </p:sp>
      <p:sp>
        <p:nvSpPr>
          <p:cNvPr id="3121" name="AutoShape 49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4933007" y="1700734"/>
            <a:ext cx="719137" cy="719138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bg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997199">
                <a:alpha val="50000"/>
              </a:srgbClr>
            </a:prstShdw>
          </a:effectLst>
        </p:spPr>
        <p:txBody>
          <a:bodyPr wrap="none" anchor="ctr"/>
          <a:lstStyle/>
          <a:p>
            <a:pPr algn="ctr">
              <a:defRPr/>
            </a:pPr>
            <a:r>
              <a:rPr lang="ru-RU" sz="3200" b="1" dirty="0"/>
              <a:t>20</a:t>
            </a:r>
          </a:p>
        </p:txBody>
      </p:sp>
      <p:sp>
        <p:nvSpPr>
          <p:cNvPr id="3122" name="AutoShape 50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5869632" y="1700734"/>
            <a:ext cx="719137" cy="719138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bg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997199">
                <a:alpha val="50000"/>
              </a:srgbClr>
            </a:prstShdw>
          </a:effectLst>
        </p:spPr>
        <p:txBody>
          <a:bodyPr wrap="none" anchor="ctr"/>
          <a:lstStyle/>
          <a:p>
            <a:pPr algn="ctr">
              <a:defRPr/>
            </a:pPr>
            <a:r>
              <a:rPr lang="ru-RU" sz="3200" b="1"/>
              <a:t>30</a:t>
            </a:r>
          </a:p>
        </p:txBody>
      </p:sp>
      <p:sp>
        <p:nvSpPr>
          <p:cNvPr id="3123" name="AutoShape 51">
            <a:hlinkClick r:id="rId7" action="ppaction://hlinksldjump"/>
          </p:cNvPr>
          <p:cNvSpPr>
            <a:spLocks noChangeArrowheads="1"/>
          </p:cNvSpPr>
          <p:nvPr/>
        </p:nvSpPr>
        <p:spPr bwMode="auto">
          <a:xfrm>
            <a:off x="6806257" y="1700734"/>
            <a:ext cx="719137" cy="719138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bg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997199">
                <a:alpha val="50000"/>
              </a:srgbClr>
            </a:prstShdw>
          </a:effectLst>
        </p:spPr>
        <p:txBody>
          <a:bodyPr wrap="none" anchor="ctr"/>
          <a:lstStyle/>
          <a:p>
            <a:pPr algn="ctr">
              <a:defRPr/>
            </a:pPr>
            <a:r>
              <a:rPr lang="ru-RU" sz="3200" b="1" dirty="0"/>
              <a:t>40</a:t>
            </a:r>
          </a:p>
        </p:txBody>
      </p:sp>
      <p:sp>
        <p:nvSpPr>
          <p:cNvPr id="3124" name="AutoShape 52">
            <a:hlinkClick r:id="rId8" action="ppaction://hlinksldjump"/>
          </p:cNvPr>
          <p:cNvSpPr>
            <a:spLocks noChangeArrowheads="1"/>
          </p:cNvSpPr>
          <p:nvPr/>
        </p:nvSpPr>
        <p:spPr bwMode="auto">
          <a:xfrm>
            <a:off x="7741294" y="1700734"/>
            <a:ext cx="719138" cy="719138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bg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997199">
                <a:alpha val="50000"/>
              </a:srgbClr>
            </a:prstShdw>
          </a:effectLst>
        </p:spPr>
        <p:txBody>
          <a:bodyPr wrap="none" anchor="ctr"/>
          <a:lstStyle/>
          <a:p>
            <a:pPr algn="ctr">
              <a:defRPr/>
            </a:pPr>
            <a:r>
              <a:rPr lang="ru-RU" sz="3200" b="1"/>
              <a:t>50</a:t>
            </a:r>
          </a:p>
        </p:txBody>
      </p:sp>
      <p:sp>
        <p:nvSpPr>
          <p:cNvPr id="3125" name="AutoShape 53">
            <a:hlinkClick r:id="rId9" action="ppaction://hlinksldjump"/>
          </p:cNvPr>
          <p:cNvSpPr>
            <a:spLocks noChangeArrowheads="1"/>
          </p:cNvSpPr>
          <p:nvPr/>
        </p:nvSpPr>
        <p:spPr bwMode="auto">
          <a:xfrm>
            <a:off x="3997969" y="2564830"/>
            <a:ext cx="719138" cy="719138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3">
                  <a:lumMod val="60000"/>
                  <a:lumOff val="40000"/>
                </a:schemeClr>
              </a:gs>
              <a:gs pos="50000">
                <a:schemeClr val="bg1"/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779674">
                <a:alpha val="50000"/>
              </a:srgbClr>
            </a:prstShdw>
          </a:effectLst>
        </p:spPr>
        <p:txBody>
          <a:bodyPr wrap="none" anchor="ctr"/>
          <a:lstStyle/>
          <a:p>
            <a:pPr algn="ctr">
              <a:defRPr/>
            </a:pPr>
            <a:r>
              <a:rPr lang="ru-RU" sz="3200" b="1" dirty="0"/>
              <a:t>6</a:t>
            </a:r>
            <a:r>
              <a:rPr lang="ru-RU" sz="3200" b="1" dirty="0" smtClean="0"/>
              <a:t>0</a:t>
            </a:r>
            <a:endParaRPr lang="ru-RU" sz="3200" b="1" dirty="0"/>
          </a:p>
        </p:txBody>
      </p:sp>
      <p:sp>
        <p:nvSpPr>
          <p:cNvPr id="3126" name="AutoShape 54">
            <a:hlinkClick r:id="rId10" action="ppaction://hlinksldjump"/>
          </p:cNvPr>
          <p:cNvSpPr>
            <a:spLocks noChangeArrowheads="1"/>
          </p:cNvSpPr>
          <p:nvPr/>
        </p:nvSpPr>
        <p:spPr bwMode="auto">
          <a:xfrm>
            <a:off x="4933007" y="2564830"/>
            <a:ext cx="719137" cy="719138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3">
                  <a:lumMod val="60000"/>
                  <a:lumOff val="40000"/>
                </a:schemeClr>
              </a:gs>
              <a:gs pos="50000">
                <a:schemeClr val="bg1"/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779674">
                <a:alpha val="50000"/>
              </a:srgbClr>
            </a:prstShdw>
          </a:effectLst>
        </p:spPr>
        <p:txBody>
          <a:bodyPr wrap="none" anchor="ctr"/>
          <a:lstStyle/>
          <a:p>
            <a:pPr algn="ctr">
              <a:defRPr/>
            </a:pPr>
            <a:r>
              <a:rPr lang="ru-RU" sz="3200" b="1" dirty="0"/>
              <a:t>7</a:t>
            </a:r>
            <a:r>
              <a:rPr lang="ru-RU" sz="3200" b="1" dirty="0" smtClean="0"/>
              <a:t>0</a:t>
            </a:r>
            <a:endParaRPr lang="ru-RU" sz="3200" b="1" dirty="0"/>
          </a:p>
        </p:txBody>
      </p:sp>
      <p:sp>
        <p:nvSpPr>
          <p:cNvPr id="3127" name="AutoShape 55">
            <a:hlinkClick r:id="rId11" action="ppaction://hlinksldjump"/>
          </p:cNvPr>
          <p:cNvSpPr>
            <a:spLocks noChangeArrowheads="1"/>
          </p:cNvSpPr>
          <p:nvPr/>
        </p:nvSpPr>
        <p:spPr bwMode="auto">
          <a:xfrm>
            <a:off x="5869632" y="2564830"/>
            <a:ext cx="719137" cy="719138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3">
                  <a:lumMod val="60000"/>
                  <a:lumOff val="40000"/>
                </a:schemeClr>
              </a:gs>
              <a:gs pos="50000">
                <a:schemeClr val="bg1"/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779674">
                <a:alpha val="50000"/>
              </a:srgbClr>
            </a:prstShdw>
          </a:effectLst>
        </p:spPr>
        <p:txBody>
          <a:bodyPr wrap="none" anchor="ctr"/>
          <a:lstStyle/>
          <a:p>
            <a:pPr algn="ctr">
              <a:defRPr/>
            </a:pPr>
            <a:r>
              <a:rPr lang="ru-RU" sz="3200" b="1" dirty="0"/>
              <a:t>8</a:t>
            </a:r>
            <a:r>
              <a:rPr lang="ru-RU" sz="3200" b="1" dirty="0" smtClean="0"/>
              <a:t>0</a:t>
            </a:r>
            <a:endParaRPr lang="ru-RU" sz="3200" b="1" dirty="0"/>
          </a:p>
        </p:txBody>
      </p:sp>
      <p:sp>
        <p:nvSpPr>
          <p:cNvPr id="3128" name="AutoShape 56">
            <a:hlinkClick r:id="rId12" action="ppaction://hlinksldjump"/>
          </p:cNvPr>
          <p:cNvSpPr>
            <a:spLocks noChangeArrowheads="1"/>
          </p:cNvSpPr>
          <p:nvPr/>
        </p:nvSpPr>
        <p:spPr bwMode="auto">
          <a:xfrm>
            <a:off x="6806257" y="2564830"/>
            <a:ext cx="719137" cy="719138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3">
                  <a:lumMod val="60000"/>
                  <a:lumOff val="40000"/>
                </a:schemeClr>
              </a:gs>
              <a:gs pos="50000">
                <a:schemeClr val="bg1"/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779674">
                <a:alpha val="50000"/>
              </a:srgbClr>
            </a:prstShdw>
          </a:effectLst>
        </p:spPr>
        <p:txBody>
          <a:bodyPr wrap="none" anchor="ctr"/>
          <a:lstStyle/>
          <a:p>
            <a:pPr algn="ctr">
              <a:defRPr/>
            </a:pPr>
            <a:r>
              <a:rPr lang="ru-RU" sz="3200" b="1" dirty="0"/>
              <a:t>9</a:t>
            </a:r>
            <a:r>
              <a:rPr lang="ru-RU" sz="3200" b="1" dirty="0" smtClean="0"/>
              <a:t>0</a:t>
            </a:r>
            <a:endParaRPr lang="ru-RU" sz="3200" b="1" dirty="0"/>
          </a:p>
        </p:txBody>
      </p:sp>
      <p:sp>
        <p:nvSpPr>
          <p:cNvPr id="3129" name="AutoShape 57">
            <a:hlinkClick r:id="rId13" action="ppaction://hlinksldjump"/>
          </p:cNvPr>
          <p:cNvSpPr>
            <a:spLocks noChangeArrowheads="1"/>
          </p:cNvSpPr>
          <p:nvPr/>
        </p:nvSpPr>
        <p:spPr bwMode="auto">
          <a:xfrm>
            <a:off x="7741294" y="2564830"/>
            <a:ext cx="719138" cy="719138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3">
                  <a:lumMod val="60000"/>
                  <a:lumOff val="40000"/>
                </a:schemeClr>
              </a:gs>
              <a:gs pos="50000">
                <a:schemeClr val="bg1"/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779674">
                <a:alpha val="50000"/>
              </a:srgbClr>
            </a:prstShdw>
          </a:effectLst>
        </p:spPr>
        <p:txBody>
          <a:bodyPr wrap="none" anchor="ctr"/>
          <a:lstStyle/>
          <a:p>
            <a:pPr algn="ctr">
              <a:defRPr/>
            </a:pPr>
            <a:r>
              <a:rPr lang="ru-RU" sz="3200" b="1" dirty="0" smtClean="0"/>
              <a:t>100</a:t>
            </a:r>
            <a:endParaRPr lang="ru-RU" sz="3200" b="1" dirty="0"/>
          </a:p>
        </p:txBody>
      </p:sp>
      <p:sp>
        <p:nvSpPr>
          <p:cNvPr id="3130" name="AutoShape 58">
            <a:hlinkClick r:id="rId14" action="ppaction://hlinksldjump"/>
          </p:cNvPr>
          <p:cNvSpPr>
            <a:spLocks noChangeArrowheads="1"/>
          </p:cNvSpPr>
          <p:nvPr/>
        </p:nvSpPr>
        <p:spPr bwMode="auto">
          <a:xfrm>
            <a:off x="3997969" y="3428926"/>
            <a:ext cx="719138" cy="719137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2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accent2">
                  <a:lumMod val="40000"/>
                  <a:lumOff val="60000"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996969">
                <a:alpha val="50000"/>
              </a:srgbClr>
            </a:prstShdw>
          </a:effectLst>
        </p:spPr>
        <p:txBody>
          <a:bodyPr wrap="none" anchor="ctr"/>
          <a:lstStyle/>
          <a:p>
            <a:pPr algn="ctr">
              <a:defRPr/>
            </a:pPr>
            <a:r>
              <a:rPr lang="ru-RU" sz="3200" b="1"/>
              <a:t>10</a:t>
            </a:r>
          </a:p>
        </p:txBody>
      </p:sp>
      <p:sp>
        <p:nvSpPr>
          <p:cNvPr id="3131" name="AutoShape 59">
            <a:hlinkClick r:id="rId15" action="ppaction://hlinksldjump"/>
          </p:cNvPr>
          <p:cNvSpPr>
            <a:spLocks noChangeArrowheads="1"/>
          </p:cNvSpPr>
          <p:nvPr/>
        </p:nvSpPr>
        <p:spPr bwMode="auto">
          <a:xfrm>
            <a:off x="4933007" y="3428926"/>
            <a:ext cx="719137" cy="719137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2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accent2">
                  <a:lumMod val="40000"/>
                  <a:lumOff val="60000"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996969">
                <a:alpha val="50000"/>
              </a:srgbClr>
            </a:prstShdw>
          </a:effectLst>
        </p:spPr>
        <p:txBody>
          <a:bodyPr wrap="none" anchor="ctr"/>
          <a:lstStyle/>
          <a:p>
            <a:pPr algn="ctr">
              <a:defRPr/>
            </a:pPr>
            <a:r>
              <a:rPr lang="ru-RU" sz="3200" b="1"/>
              <a:t>20</a:t>
            </a:r>
          </a:p>
        </p:txBody>
      </p:sp>
      <p:sp>
        <p:nvSpPr>
          <p:cNvPr id="3132" name="AutoShape 60">
            <a:hlinkClick r:id="rId16" action="ppaction://hlinksldjump"/>
          </p:cNvPr>
          <p:cNvSpPr>
            <a:spLocks noChangeArrowheads="1"/>
          </p:cNvSpPr>
          <p:nvPr/>
        </p:nvSpPr>
        <p:spPr bwMode="auto">
          <a:xfrm>
            <a:off x="5869632" y="3428926"/>
            <a:ext cx="719137" cy="719137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2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accent2">
                  <a:lumMod val="40000"/>
                  <a:lumOff val="60000"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996969">
                <a:alpha val="50000"/>
              </a:srgbClr>
            </a:prstShdw>
          </a:effectLst>
        </p:spPr>
        <p:txBody>
          <a:bodyPr wrap="none" anchor="ctr"/>
          <a:lstStyle/>
          <a:p>
            <a:pPr algn="ctr">
              <a:defRPr/>
            </a:pPr>
            <a:r>
              <a:rPr lang="ru-RU" sz="3200" b="1"/>
              <a:t>30</a:t>
            </a:r>
          </a:p>
        </p:txBody>
      </p:sp>
      <p:sp>
        <p:nvSpPr>
          <p:cNvPr id="3133" name="AutoShape 61">
            <a:hlinkClick r:id="rId17" action="ppaction://hlinksldjump"/>
          </p:cNvPr>
          <p:cNvSpPr>
            <a:spLocks noChangeArrowheads="1"/>
          </p:cNvSpPr>
          <p:nvPr/>
        </p:nvSpPr>
        <p:spPr bwMode="auto">
          <a:xfrm>
            <a:off x="6806257" y="3428926"/>
            <a:ext cx="719137" cy="719137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2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accent2">
                  <a:lumMod val="40000"/>
                  <a:lumOff val="60000"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996969">
                <a:alpha val="50000"/>
              </a:srgbClr>
            </a:prstShdw>
          </a:effectLst>
        </p:spPr>
        <p:txBody>
          <a:bodyPr wrap="none" anchor="ctr"/>
          <a:lstStyle/>
          <a:p>
            <a:pPr algn="ctr">
              <a:defRPr/>
            </a:pPr>
            <a:r>
              <a:rPr lang="ru-RU" sz="3200" b="1"/>
              <a:t>40</a:t>
            </a:r>
          </a:p>
        </p:txBody>
      </p:sp>
      <p:sp>
        <p:nvSpPr>
          <p:cNvPr id="3134" name="AutoShape 62">
            <a:hlinkClick r:id="rId18" action="ppaction://hlinksldjump"/>
          </p:cNvPr>
          <p:cNvSpPr>
            <a:spLocks noChangeArrowheads="1"/>
          </p:cNvSpPr>
          <p:nvPr/>
        </p:nvSpPr>
        <p:spPr bwMode="auto">
          <a:xfrm>
            <a:off x="7741294" y="3428926"/>
            <a:ext cx="719138" cy="719137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2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accent2">
                  <a:lumMod val="40000"/>
                  <a:lumOff val="60000"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996969">
                <a:alpha val="50000"/>
              </a:srgbClr>
            </a:prstShdw>
          </a:effectLst>
        </p:spPr>
        <p:txBody>
          <a:bodyPr wrap="none" anchor="ctr"/>
          <a:lstStyle/>
          <a:p>
            <a:pPr algn="ctr">
              <a:defRPr/>
            </a:pPr>
            <a:r>
              <a:rPr lang="ru-RU" sz="3200" b="1"/>
              <a:t>50</a:t>
            </a:r>
          </a:p>
        </p:txBody>
      </p:sp>
      <p:sp>
        <p:nvSpPr>
          <p:cNvPr id="3135" name="AutoShape 63">
            <a:hlinkClick r:id="rId19" action="ppaction://hlinksldjump"/>
          </p:cNvPr>
          <p:cNvSpPr>
            <a:spLocks noChangeArrowheads="1"/>
          </p:cNvSpPr>
          <p:nvPr/>
        </p:nvSpPr>
        <p:spPr bwMode="auto">
          <a:xfrm>
            <a:off x="3997969" y="4293022"/>
            <a:ext cx="719138" cy="719137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rgbClr val="C6FAC2"/>
              </a:gs>
              <a:gs pos="50000">
                <a:schemeClr val="bg1"/>
              </a:gs>
              <a:gs pos="100000">
                <a:srgbClr val="C6FAC2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99995D">
                <a:alpha val="50000"/>
              </a:srgbClr>
            </a:prstShdw>
          </a:effectLst>
        </p:spPr>
        <p:txBody>
          <a:bodyPr wrap="none" anchor="ctr"/>
          <a:lstStyle/>
          <a:p>
            <a:pPr algn="ctr">
              <a:defRPr/>
            </a:pPr>
            <a:r>
              <a:rPr lang="ru-RU" sz="3200" b="1" dirty="0"/>
              <a:t>1</a:t>
            </a:r>
            <a:r>
              <a:rPr lang="ru-RU" sz="3200" b="1" dirty="0" smtClean="0"/>
              <a:t>0</a:t>
            </a:r>
            <a:endParaRPr lang="ru-RU" sz="3200" b="1" dirty="0"/>
          </a:p>
        </p:txBody>
      </p:sp>
      <p:sp>
        <p:nvSpPr>
          <p:cNvPr id="3136" name="AutoShape 64">
            <a:hlinkClick r:id="rId20" action="ppaction://hlinksldjump"/>
          </p:cNvPr>
          <p:cNvSpPr>
            <a:spLocks noChangeArrowheads="1"/>
          </p:cNvSpPr>
          <p:nvPr/>
        </p:nvSpPr>
        <p:spPr bwMode="auto">
          <a:xfrm>
            <a:off x="4933007" y="4293022"/>
            <a:ext cx="719137" cy="719137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rgbClr val="C6FAC2"/>
              </a:gs>
              <a:gs pos="50000">
                <a:schemeClr val="bg1"/>
              </a:gs>
              <a:gs pos="100000">
                <a:srgbClr val="C6FAC2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99995D">
                <a:alpha val="50000"/>
              </a:srgbClr>
            </a:prstShdw>
          </a:effectLst>
        </p:spPr>
        <p:txBody>
          <a:bodyPr wrap="none" anchor="ctr"/>
          <a:lstStyle/>
          <a:p>
            <a:pPr algn="ctr">
              <a:defRPr/>
            </a:pPr>
            <a:r>
              <a:rPr lang="ru-RU" sz="3200" b="1" dirty="0"/>
              <a:t>2</a:t>
            </a:r>
            <a:r>
              <a:rPr lang="ru-RU" sz="3200" b="1" dirty="0" smtClean="0"/>
              <a:t>0</a:t>
            </a:r>
            <a:endParaRPr lang="ru-RU" sz="3200" b="1" dirty="0"/>
          </a:p>
        </p:txBody>
      </p:sp>
      <p:sp>
        <p:nvSpPr>
          <p:cNvPr id="3137" name="AutoShape 65">
            <a:hlinkClick r:id="rId21" action="ppaction://hlinksldjump"/>
          </p:cNvPr>
          <p:cNvSpPr>
            <a:spLocks noChangeArrowheads="1"/>
          </p:cNvSpPr>
          <p:nvPr/>
        </p:nvSpPr>
        <p:spPr bwMode="auto">
          <a:xfrm>
            <a:off x="5869632" y="4293022"/>
            <a:ext cx="719137" cy="719137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rgbClr val="C6FAC2"/>
              </a:gs>
              <a:gs pos="50000">
                <a:schemeClr val="bg1"/>
              </a:gs>
              <a:gs pos="100000">
                <a:srgbClr val="C6FAC2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99995D">
                <a:alpha val="50000"/>
              </a:srgbClr>
            </a:prstShdw>
          </a:effectLst>
        </p:spPr>
        <p:txBody>
          <a:bodyPr wrap="none" anchor="ctr"/>
          <a:lstStyle/>
          <a:p>
            <a:pPr algn="ctr">
              <a:defRPr/>
            </a:pPr>
            <a:r>
              <a:rPr lang="ru-RU" sz="3200" b="1" dirty="0"/>
              <a:t>3</a:t>
            </a:r>
            <a:r>
              <a:rPr lang="ru-RU" sz="3200" b="1" dirty="0" smtClean="0"/>
              <a:t>0</a:t>
            </a:r>
            <a:endParaRPr lang="ru-RU" sz="3200" b="1" dirty="0"/>
          </a:p>
        </p:txBody>
      </p:sp>
      <p:sp>
        <p:nvSpPr>
          <p:cNvPr id="3138" name="AutoShape 66">
            <a:hlinkClick r:id="rId22" action="ppaction://hlinksldjump"/>
          </p:cNvPr>
          <p:cNvSpPr>
            <a:spLocks noChangeArrowheads="1"/>
          </p:cNvSpPr>
          <p:nvPr/>
        </p:nvSpPr>
        <p:spPr bwMode="auto">
          <a:xfrm>
            <a:off x="6877694" y="4293022"/>
            <a:ext cx="719138" cy="719137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rgbClr val="C6FAC2"/>
              </a:gs>
              <a:gs pos="50000">
                <a:schemeClr val="bg1"/>
              </a:gs>
              <a:gs pos="100000">
                <a:srgbClr val="C6FAC2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99995D">
                <a:alpha val="50000"/>
              </a:srgbClr>
            </a:prstShdw>
          </a:effectLst>
        </p:spPr>
        <p:txBody>
          <a:bodyPr wrap="none" anchor="ctr"/>
          <a:lstStyle/>
          <a:p>
            <a:pPr algn="ctr">
              <a:defRPr/>
            </a:pPr>
            <a:r>
              <a:rPr lang="ru-RU" sz="3200" b="1" dirty="0"/>
              <a:t>4</a:t>
            </a:r>
            <a:r>
              <a:rPr lang="ru-RU" sz="3200" b="1" dirty="0" smtClean="0"/>
              <a:t>0</a:t>
            </a:r>
            <a:endParaRPr lang="ru-RU" sz="3200" b="1" dirty="0"/>
          </a:p>
        </p:txBody>
      </p:sp>
      <p:sp>
        <p:nvSpPr>
          <p:cNvPr id="3139" name="AutoShape 67">
            <a:hlinkClick r:id="rId23" action="ppaction://hlinksldjump"/>
          </p:cNvPr>
          <p:cNvSpPr>
            <a:spLocks noChangeArrowheads="1"/>
          </p:cNvSpPr>
          <p:nvPr/>
        </p:nvSpPr>
        <p:spPr bwMode="auto">
          <a:xfrm>
            <a:off x="7741294" y="4293022"/>
            <a:ext cx="719138" cy="719137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rgbClr val="C6FAC2"/>
              </a:gs>
              <a:gs pos="50000">
                <a:schemeClr val="bg1"/>
              </a:gs>
              <a:gs pos="100000">
                <a:srgbClr val="C6FAC2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99995D">
                <a:alpha val="50000"/>
              </a:srgbClr>
            </a:prstShdw>
          </a:effectLst>
        </p:spPr>
        <p:txBody>
          <a:bodyPr wrap="none" anchor="ctr"/>
          <a:lstStyle/>
          <a:p>
            <a:pPr algn="ctr">
              <a:defRPr/>
            </a:pPr>
            <a:r>
              <a:rPr lang="ru-RU" sz="3200" b="1" dirty="0" smtClean="0"/>
              <a:t>50</a:t>
            </a:r>
            <a:endParaRPr lang="ru-RU" sz="3200" b="1" dirty="0"/>
          </a:p>
        </p:txBody>
      </p:sp>
      <p:sp>
        <p:nvSpPr>
          <p:cNvPr id="3140" name="AutoShape 68">
            <a:hlinkClick r:id="rId24" action="ppaction://hlinksldjump"/>
          </p:cNvPr>
          <p:cNvSpPr>
            <a:spLocks noChangeArrowheads="1"/>
          </p:cNvSpPr>
          <p:nvPr/>
        </p:nvSpPr>
        <p:spPr bwMode="auto">
          <a:xfrm>
            <a:off x="3997969" y="5157118"/>
            <a:ext cx="719138" cy="719137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bg1"/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768E99">
                <a:alpha val="50000"/>
              </a:srgbClr>
            </a:prstShdw>
          </a:effectLst>
        </p:spPr>
        <p:txBody>
          <a:bodyPr wrap="none" anchor="ctr"/>
          <a:lstStyle/>
          <a:p>
            <a:pPr algn="ctr">
              <a:defRPr/>
            </a:pPr>
            <a:r>
              <a:rPr lang="ru-RU" sz="3200" b="1" dirty="0"/>
              <a:t>10</a:t>
            </a:r>
          </a:p>
        </p:txBody>
      </p:sp>
      <p:sp>
        <p:nvSpPr>
          <p:cNvPr id="3142" name="AutoShape 70">
            <a:hlinkClick r:id="rId25" action="ppaction://hlinksldjump"/>
          </p:cNvPr>
          <p:cNvSpPr>
            <a:spLocks noChangeArrowheads="1"/>
          </p:cNvSpPr>
          <p:nvPr/>
        </p:nvSpPr>
        <p:spPr bwMode="auto">
          <a:xfrm>
            <a:off x="4933007" y="5157118"/>
            <a:ext cx="719137" cy="719137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bg1"/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768E99">
                <a:alpha val="50000"/>
              </a:srgbClr>
            </a:prstShdw>
          </a:effectLst>
        </p:spPr>
        <p:txBody>
          <a:bodyPr wrap="none" anchor="ctr"/>
          <a:lstStyle/>
          <a:p>
            <a:pPr algn="ctr">
              <a:defRPr/>
            </a:pPr>
            <a:r>
              <a:rPr lang="ru-RU" sz="3200" b="1"/>
              <a:t>20</a:t>
            </a:r>
          </a:p>
        </p:txBody>
      </p:sp>
      <p:sp>
        <p:nvSpPr>
          <p:cNvPr id="3143" name="AutoShape 71">
            <a:hlinkClick r:id="rId26" action="ppaction://hlinksldjump"/>
          </p:cNvPr>
          <p:cNvSpPr>
            <a:spLocks noChangeArrowheads="1"/>
          </p:cNvSpPr>
          <p:nvPr/>
        </p:nvSpPr>
        <p:spPr bwMode="auto">
          <a:xfrm>
            <a:off x="5941069" y="5157118"/>
            <a:ext cx="719138" cy="719137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bg1"/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768E99">
                <a:alpha val="50000"/>
              </a:srgbClr>
            </a:prstShdw>
          </a:effectLst>
        </p:spPr>
        <p:txBody>
          <a:bodyPr wrap="none" anchor="ctr"/>
          <a:lstStyle/>
          <a:p>
            <a:pPr algn="ctr">
              <a:defRPr/>
            </a:pPr>
            <a:r>
              <a:rPr lang="ru-RU" sz="3200" b="1"/>
              <a:t>30</a:t>
            </a:r>
          </a:p>
        </p:txBody>
      </p:sp>
      <p:sp>
        <p:nvSpPr>
          <p:cNvPr id="3144" name="AutoShape 72">
            <a:hlinkClick r:id="rId27" action="ppaction://hlinksldjump"/>
          </p:cNvPr>
          <p:cNvSpPr>
            <a:spLocks noChangeArrowheads="1"/>
          </p:cNvSpPr>
          <p:nvPr/>
        </p:nvSpPr>
        <p:spPr bwMode="auto">
          <a:xfrm>
            <a:off x="6877694" y="5157118"/>
            <a:ext cx="719138" cy="719137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bg1"/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768E99">
                <a:alpha val="50000"/>
              </a:srgbClr>
            </a:prstShdw>
          </a:effectLst>
        </p:spPr>
        <p:txBody>
          <a:bodyPr wrap="none" anchor="ctr"/>
          <a:lstStyle/>
          <a:p>
            <a:pPr algn="ctr">
              <a:defRPr/>
            </a:pPr>
            <a:r>
              <a:rPr lang="ru-RU" sz="3200" b="1"/>
              <a:t>40</a:t>
            </a:r>
          </a:p>
        </p:txBody>
      </p:sp>
      <p:sp>
        <p:nvSpPr>
          <p:cNvPr id="3145" name="AutoShape 73">
            <a:hlinkClick r:id="rId28" action="ppaction://hlinksldjump"/>
          </p:cNvPr>
          <p:cNvSpPr>
            <a:spLocks noChangeArrowheads="1"/>
          </p:cNvSpPr>
          <p:nvPr/>
        </p:nvSpPr>
        <p:spPr bwMode="auto">
          <a:xfrm>
            <a:off x="7741294" y="5157118"/>
            <a:ext cx="719138" cy="719137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bg1"/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768E99">
                <a:alpha val="50000"/>
              </a:srgbClr>
            </a:prstShdw>
          </a:effectLst>
        </p:spPr>
        <p:txBody>
          <a:bodyPr wrap="none" anchor="ctr"/>
          <a:lstStyle/>
          <a:p>
            <a:pPr algn="ctr">
              <a:defRPr/>
            </a:pPr>
            <a:r>
              <a:rPr lang="ru-RU" sz="3200" b="1"/>
              <a:t>50</a:t>
            </a:r>
          </a:p>
        </p:txBody>
      </p:sp>
      <p:sp>
        <p:nvSpPr>
          <p:cNvPr id="2" name="AutoShape 47"/>
          <p:cNvSpPr>
            <a:spLocks noChangeArrowheads="1"/>
          </p:cNvSpPr>
          <p:nvPr/>
        </p:nvSpPr>
        <p:spPr bwMode="auto">
          <a:xfrm>
            <a:off x="323528" y="1700734"/>
            <a:ext cx="3312368" cy="719138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bg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997199">
                <a:alpha val="50000"/>
              </a:srgbClr>
            </a:prstShdw>
          </a:effectLst>
        </p:spPr>
        <p:txBody>
          <a:bodyPr wrap="none" anchor="ctr"/>
          <a:lstStyle/>
          <a:p>
            <a:pPr algn="ctr"/>
            <a:r>
              <a:rPr lang="ru-RU" b="1" cap="all" dirty="0" smtClean="0">
                <a:latin typeface="Georgia" pitchFamily="18" charset="0"/>
              </a:rPr>
              <a:t>По дорогам саамских</a:t>
            </a:r>
          </a:p>
          <a:p>
            <a:pPr algn="ctr"/>
            <a:r>
              <a:rPr lang="ru-RU" b="1" cap="all" dirty="0" smtClean="0">
                <a:latin typeface="Georgia" pitchFamily="18" charset="0"/>
              </a:rPr>
              <a:t> сказок</a:t>
            </a:r>
          </a:p>
        </p:txBody>
      </p:sp>
      <p:sp>
        <p:nvSpPr>
          <p:cNvPr id="3" name="AutoShape 68"/>
          <p:cNvSpPr>
            <a:spLocks noChangeArrowheads="1"/>
          </p:cNvSpPr>
          <p:nvPr/>
        </p:nvSpPr>
        <p:spPr bwMode="auto">
          <a:xfrm>
            <a:off x="395536" y="5157118"/>
            <a:ext cx="3240360" cy="792162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bg1"/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768E99">
                <a:alpha val="50000"/>
              </a:srgbClr>
            </a:prstShdw>
          </a:effectLst>
        </p:spPr>
        <p:txBody>
          <a:bodyPr wrap="none" anchor="ctr"/>
          <a:lstStyle/>
          <a:p>
            <a:pPr algn="ctr"/>
            <a:r>
              <a:rPr lang="ru-RU" b="1" cap="all" dirty="0" smtClean="0">
                <a:latin typeface="Georgia" pitchFamily="18" charset="0"/>
              </a:rPr>
              <a:t>Сказочные существа</a:t>
            </a:r>
            <a:r>
              <a:rPr lang="ru-RU" sz="2400" b="1" cap="all" dirty="0" smtClean="0">
                <a:latin typeface="Georgia" pitchFamily="18" charset="0"/>
              </a:rPr>
              <a:t> </a:t>
            </a:r>
          </a:p>
        </p:txBody>
      </p:sp>
      <p:sp>
        <p:nvSpPr>
          <p:cNvPr id="4" name="AutoShape 47"/>
          <p:cNvSpPr>
            <a:spLocks noChangeArrowheads="1"/>
          </p:cNvSpPr>
          <p:nvPr/>
        </p:nvSpPr>
        <p:spPr bwMode="auto">
          <a:xfrm>
            <a:off x="395536" y="4293022"/>
            <a:ext cx="3240360" cy="719137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rgbClr val="C6FAC2"/>
              </a:gs>
              <a:gs pos="50000">
                <a:schemeClr val="bg1"/>
              </a:gs>
              <a:gs pos="100000">
                <a:srgbClr val="C6FAC2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997199">
                <a:alpha val="50000"/>
              </a:srgbClr>
            </a:prstShdw>
          </a:effectLst>
        </p:spPr>
        <p:txBody>
          <a:bodyPr wrap="none" anchor="ctr"/>
          <a:lstStyle/>
          <a:p>
            <a:pPr algn="ctr"/>
            <a:r>
              <a:rPr lang="ru-RU" b="1" cap="all" dirty="0" smtClean="0">
                <a:latin typeface="Georgia" pitchFamily="18" charset="0"/>
              </a:rPr>
              <a:t>Жилище саамов</a:t>
            </a:r>
          </a:p>
        </p:txBody>
      </p:sp>
      <p:sp>
        <p:nvSpPr>
          <p:cNvPr id="5" name="AutoShape 47"/>
          <p:cNvSpPr>
            <a:spLocks noChangeArrowheads="1"/>
          </p:cNvSpPr>
          <p:nvPr/>
        </p:nvSpPr>
        <p:spPr bwMode="auto">
          <a:xfrm>
            <a:off x="323528" y="2564830"/>
            <a:ext cx="3312368" cy="719138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3">
                  <a:lumMod val="60000"/>
                  <a:lumOff val="40000"/>
                </a:schemeClr>
              </a:gs>
              <a:gs pos="50000">
                <a:srgbClr val="FAFBF7"/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997199">
                <a:alpha val="50000"/>
              </a:srgbClr>
            </a:prstShdw>
          </a:effectLst>
        </p:spPr>
        <p:txBody>
          <a:bodyPr wrap="none" anchor="ctr"/>
          <a:lstStyle/>
          <a:p>
            <a:pPr algn="ctr"/>
            <a:r>
              <a:rPr lang="ru-RU" b="1" cap="all" dirty="0" smtClean="0">
                <a:latin typeface="Georgia" pitchFamily="18" charset="0"/>
              </a:rPr>
              <a:t>По дорогам саамских </a:t>
            </a:r>
          </a:p>
          <a:p>
            <a:pPr algn="ctr"/>
            <a:r>
              <a:rPr lang="ru-RU" b="1" cap="all" dirty="0" smtClean="0">
                <a:latin typeface="Georgia" pitchFamily="18" charset="0"/>
              </a:rPr>
              <a:t>сказок</a:t>
            </a:r>
          </a:p>
        </p:txBody>
      </p:sp>
      <p:sp>
        <p:nvSpPr>
          <p:cNvPr id="6" name="AutoShape 47"/>
          <p:cNvSpPr>
            <a:spLocks noChangeArrowheads="1"/>
          </p:cNvSpPr>
          <p:nvPr/>
        </p:nvSpPr>
        <p:spPr bwMode="auto">
          <a:xfrm>
            <a:off x="323528" y="3428926"/>
            <a:ext cx="3312368" cy="719137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2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accent2">
                  <a:lumMod val="40000"/>
                  <a:lumOff val="60000"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997199">
                <a:alpha val="50000"/>
              </a:srgbClr>
            </a:prstShdw>
          </a:effectLst>
        </p:spPr>
        <p:txBody>
          <a:bodyPr wrap="none" anchor="ctr"/>
          <a:lstStyle/>
          <a:p>
            <a:pPr algn="ctr"/>
            <a:r>
              <a:rPr lang="ru-RU" b="1" cap="all" dirty="0" smtClean="0">
                <a:latin typeface="Georgia" pitchFamily="18" charset="0"/>
              </a:rPr>
              <a:t>Одежда  саамов</a:t>
            </a:r>
          </a:p>
        </p:txBody>
      </p:sp>
      <p:pic>
        <p:nvPicPr>
          <p:cNvPr id="37" name="Рисунок 36" descr="Рисунок36.png"/>
          <p:cNvPicPr>
            <a:picLocks noChangeAspect="1"/>
          </p:cNvPicPr>
          <p:nvPr/>
        </p:nvPicPr>
        <p:blipFill>
          <a:blip r:embed="rId29" cstate="screen"/>
          <a:srcRect/>
          <a:stretch>
            <a:fillRect/>
          </a:stretch>
        </p:blipFill>
        <p:spPr>
          <a:xfrm>
            <a:off x="1475656" y="260648"/>
            <a:ext cx="6891166" cy="792088"/>
          </a:xfrm>
          <a:prstGeom prst="rect">
            <a:avLst/>
          </a:prstGeom>
        </p:spPr>
      </p:pic>
      <p:pic>
        <p:nvPicPr>
          <p:cNvPr id="38" name="Рисунок 37" descr="Рисунок40.png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30" cstate="screen"/>
          <a:srcRect/>
          <a:stretch>
            <a:fillRect/>
          </a:stretch>
        </p:blipFill>
        <p:spPr>
          <a:xfrm>
            <a:off x="7308304" y="6237312"/>
            <a:ext cx="1152128" cy="300800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1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19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1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" dur="indefinite"/>
                                        <p:tgtEl>
                                          <p:spTgt spid="31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3" dur="indefinite"/>
                                        <p:tgtEl>
                                          <p:spTgt spid="3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21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1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8" dur="indefinite"/>
                                        <p:tgtEl>
                                          <p:spTgt spid="31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9" dur="indefinite"/>
                                        <p:tgtEl>
                                          <p:spTgt spid="3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2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1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4" dur="indefinite"/>
                                        <p:tgtEl>
                                          <p:spTgt spid="31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25" dur="indefinite"/>
                                        <p:tgtEl>
                                          <p:spTgt spid="3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23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1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0" dur="indefinite"/>
                                        <p:tgtEl>
                                          <p:spTgt spid="31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31" dur="indefinite"/>
                                        <p:tgtEl>
                                          <p:spTgt spid="3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24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1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6" dur="indefinite"/>
                                        <p:tgtEl>
                                          <p:spTgt spid="31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37" dur="indefinite"/>
                                        <p:tgtEl>
                                          <p:spTgt spid="3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25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31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2" dur="indefinite"/>
                                        <p:tgtEl>
                                          <p:spTgt spid="31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43" dur="indefinite"/>
                                        <p:tgtEl>
                                          <p:spTgt spid="3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26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31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8" dur="indefinite"/>
                                        <p:tgtEl>
                                          <p:spTgt spid="31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49" dur="indefinite"/>
                                        <p:tgtEl>
                                          <p:spTgt spid="3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27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31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54" dur="indefinite"/>
                                        <p:tgtEl>
                                          <p:spTgt spid="31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55" dur="indefinite"/>
                                        <p:tgtEl>
                                          <p:spTgt spid="3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28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31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0" dur="indefinite"/>
                                        <p:tgtEl>
                                          <p:spTgt spid="31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61" dur="indefinite"/>
                                        <p:tgtEl>
                                          <p:spTgt spid="3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29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31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6" dur="indefinite"/>
                                        <p:tgtEl>
                                          <p:spTgt spid="31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67" dur="indefinite"/>
                                        <p:tgtEl>
                                          <p:spTgt spid="3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30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31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72" dur="indefinite"/>
                                        <p:tgtEl>
                                          <p:spTgt spid="31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3" dur="indefinite"/>
                                        <p:tgtEl>
                                          <p:spTgt spid="3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31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31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78" dur="indefinite"/>
                                        <p:tgtEl>
                                          <p:spTgt spid="31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9" dur="indefinite"/>
                                        <p:tgtEl>
                                          <p:spTgt spid="3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32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31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84" dur="indefinite"/>
                                        <p:tgtEl>
                                          <p:spTgt spid="31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85" dur="indefinite"/>
                                        <p:tgtEl>
                                          <p:spTgt spid="3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33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31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0" dur="indefinite"/>
                                        <p:tgtEl>
                                          <p:spTgt spid="313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91" dur="indefinite"/>
                                        <p:tgtEl>
                                          <p:spTgt spid="3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34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31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6" dur="indefinite"/>
                                        <p:tgtEl>
                                          <p:spTgt spid="31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97" dur="indefinite"/>
                                        <p:tgtEl>
                                          <p:spTgt spid="3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35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31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2" dur="indefinite"/>
                                        <p:tgtEl>
                                          <p:spTgt spid="313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03" dur="indefinite"/>
                                        <p:tgtEl>
                                          <p:spTgt spid="3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36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31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8" dur="indefinite"/>
                                        <p:tgtEl>
                                          <p:spTgt spid="31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09" dur="indefinite"/>
                                        <p:tgtEl>
                                          <p:spTgt spid="3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37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31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14" dur="indefinite"/>
                                        <p:tgtEl>
                                          <p:spTgt spid="313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15" dur="indefinite"/>
                                        <p:tgtEl>
                                          <p:spTgt spid="3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38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31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0" dur="indefinite"/>
                                        <p:tgtEl>
                                          <p:spTgt spid="31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21" dur="indefinite"/>
                                        <p:tgtEl>
                                          <p:spTgt spid="3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39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31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6" dur="indefinite"/>
                                        <p:tgtEl>
                                          <p:spTgt spid="314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27" dur="indefinite"/>
                                        <p:tgtEl>
                                          <p:spTgt spid="3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40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31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32" dur="indefinite"/>
                                        <p:tgtEl>
                                          <p:spTgt spid="314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33" dur="indefinite"/>
                                        <p:tgtEl>
                                          <p:spTgt spid="3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42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31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>
                      <p:stCondLst>
                        <p:cond delay="0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38" dur="indefinite"/>
                                        <p:tgtEl>
                                          <p:spTgt spid="314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39" dur="indefinite"/>
                                        <p:tgtEl>
                                          <p:spTgt spid="3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43"/>
                  </p:tgtEl>
                </p:cond>
              </p:nextCondLst>
            </p:seq>
            <p:seq concurrent="1" nextAc="seek">
              <p:cTn id="140" restart="whenNotActive" fill="hold" evtFilter="cancelBubble" nodeType="interactiveSeq">
                <p:stCondLst>
                  <p:cond evt="onClick" delay="0">
                    <p:tgtEl>
                      <p:spTgt spid="31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1" fill="hold">
                      <p:stCondLst>
                        <p:cond delay="0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4" dur="indefinite"/>
                                        <p:tgtEl>
                                          <p:spTgt spid="314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45" dur="indefinite"/>
                                        <p:tgtEl>
                                          <p:spTgt spid="3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44"/>
                  </p:tgtEl>
                </p:cond>
              </p:nextCondLst>
            </p:seq>
            <p:seq concurrent="1" nextAc="seek">
              <p:cTn id="146" restart="whenNotActive" fill="hold" evtFilter="cancelBubble" nodeType="interactiveSeq">
                <p:stCondLst>
                  <p:cond evt="onClick" delay="0">
                    <p:tgtEl>
                      <p:spTgt spid="31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7" fill="hold">
                      <p:stCondLst>
                        <p:cond delay="0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50" dur="indefinite"/>
                                        <p:tgtEl>
                                          <p:spTgt spid="314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51" dur="indefinite"/>
                                        <p:tgtEl>
                                          <p:spTgt spid="3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45"/>
                  </p:tgtEl>
                </p:cond>
              </p:nextCondLst>
            </p:seq>
          </p:childTnLst>
        </p:cTn>
      </p:par>
    </p:tnLst>
    <p:bldLst>
      <p:bldP spid="3119" grpId="0" animBg="1"/>
      <p:bldP spid="3121" grpId="0" animBg="1"/>
      <p:bldP spid="3122" grpId="0" animBg="1"/>
      <p:bldP spid="3123" grpId="0" animBg="1"/>
      <p:bldP spid="3124" grpId="0" animBg="1"/>
      <p:bldP spid="3125" grpId="0" animBg="1"/>
      <p:bldP spid="3126" grpId="0" animBg="1"/>
      <p:bldP spid="3127" grpId="0" animBg="1"/>
      <p:bldP spid="3128" grpId="0" animBg="1"/>
      <p:bldP spid="3129" grpId="0" animBg="1"/>
      <p:bldP spid="3130" grpId="0" animBg="1"/>
      <p:bldP spid="3131" grpId="0" animBg="1"/>
      <p:bldP spid="3132" grpId="0" animBg="1"/>
      <p:bldP spid="3133" grpId="0" animBg="1"/>
      <p:bldP spid="3134" grpId="0" animBg="1"/>
      <p:bldP spid="3135" grpId="0" animBg="1"/>
      <p:bldP spid="3136" grpId="0" animBg="1"/>
      <p:bldP spid="3137" grpId="0" animBg="1"/>
      <p:bldP spid="3138" grpId="0" animBg="1"/>
      <p:bldP spid="3139" grpId="0" animBg="1"/>
      <p:bldP spid="3140" grpId="0" animBg="1"/>
      <p:bldP spid="3142" grpId="0" animBg="1"/>
      <p:bldP spid="3143" grpId="0" animBg="1"/>
      <p:bldP spid="3144" grpId="0" animBg="1"/>
      <p:bldP spid="314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251520" y="3933056"/>
            <a:ext cx="849694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i="1" dirty="0" smtClean="0">
                <a:latin typeface="Georgia" pitchFamily="18" charset="0"/>
              </a:rPr>
              <a:t>          «Собачий сын»</a:t>
            </a: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323528" y="1628800"/>
            <a:ext cx="8496944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b="1" dirty="0" smtClean="0"/>
              <a:t>В этой сказке у бедной вдовы родился сын-зверь. Днём он на охоту ходил, а ночью звериную шкуру снимал и таким парнем красивым становился, что и описать нельзя. Как называется сказка?</a:t>
            </a:r>
            <a:endParaRPr lang="ru-RU" sz="2800" b="1" dirty="0" smtClean="0">
              <a:latin typeface="Georgia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331640" y="404664"/>
            <a:ext cx="6696744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3200" b="1" spc="50" dirty="0" smtClean="0">
                <a:ln w="11430"/>
                <a:gradFill>
                  <a:gsLst>
                    <a:gs pos="25000">
                      <a:srgbClr val="2A65AC"/>
                    </a:gs>
                    <a:gs pos="100000">
                      <a:schemeClr val="tx2">
                        <a:lumMod val="7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По дорогам саамских сказок</a:t>
            </a:r>
            <a:endParaRPr lang="ru-RU" sz="3200" b="1" spc="50" dirty="0">
              <a:ln w="11430"/>
              <a:gradFill>
                <a:gsLst>
                  <a:gs pos="25000">
                    <a:srgbClr val="2A65AC"/>
                  </a:gs>
                  <a:gs pos="100000">
                    <a:schemeClr val="tx2">
                      <a:lumMod val="7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812360" y="332656"/>
            <a:ext cx="1008112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spc="50" dirty="0" smtClean="0">
                <a:ln w="11430"/>
                <a:gradFill>
                  <a:gsLst>
                    <a:gs pos="25000">
                      <a:schemeClr val="tx2">
                        <a:lumMod val="75000"/>
                      </a:schemeClr>
                    </a:gs>
                    <a:gs pos="100000">
                      <a:srgbClr val="2A65AC"/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10</a:t>
            </a:r>
            <a:endParaRPr lang="ru-RU" sz="4400" b="1" spc="50" dirty="0">
              <a:ln w="11430"/>
              <a:gradFill>
                <a:gsLst>
                  <a:gs pos="25000">
                    <a:schemeClr val="tx2">
                      <a:lumMod val="75000"/>
                    </a:schemeClr>
                  </a:gs>
                  <a:gs pos="100000">
                    <a:srgbClr val="2A65AC"/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" name="Рисунок 16" descr="дом-6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8193756" y="5949280"/>
            <a:ext cx="770731" cy="671196"/>
          </a:xfrm>
          <a:prstGeom prst="rect">
            <a:avLst/>
          </a:prstGeom>
        </p:spPr>
      </p:pic>
      <p:pic>
        <p:nvPicPr>
          <p:cNvPr id="25" name="Рисунок 24" descr="Рисунок30.png"/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>
            <a:off x="3851920" y="4077072"/>
            <a:ext cx="1512168" cy="2337309"/>
          </a:xfrm>
          <a:prstGeom prst="rect">
            <a:avLst/>
          </a:prstGeom>
        </p:spPr>
      </p:pic>
      <p:pic>
        <p:nvPicPr>
          <p:cNvPr id="32770" name="Picture 2" descr="https://child.monlib.ru/wordpress/wp-content/uploads/2023/04/1-217x30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868144" y="3429000"/>
            <a:ext cx="2066925" cy="2857500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251520" y="4797152"/>
            <a:ext cx="417646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i="1" dirty="0" smtClean="0">
                <a:latin typeface="Georgia" pitchFamily="18" charset="0"/>
              </a:rPr>
              <a:t>«Красивая Катерина»</a:t>
            </a: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323528" y="1412776"/>
            <a:ext cx="8496944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fontAlgn="base"/>
            <a:r>
              <a:rPr lang="ru-RU" sz="2800" b="1" dirty="0" smtClean="0"/>
              <a:t>В какой сказке саамская девушка пела эту печальную песню:</a:t>
            </a:r>
          </a:p>
          <a:p>
            <a:pPr fontAlgn="base"/>
            <a:r>
              <a:rPr lang="ru-RU" sz="2800" b="1" dirty="0" smtClean="0"/>
              <a:t>Увез меня купец – кривые ноги, острое сердце.</a:t>
            </a:r>
            <a:br>
              <a:rPr lang="ru-RU" sz="2800" b="1" dirty="0" smtClean="0"/>
            </a:br>
            <a:r>
              <a:rPr lang="ru-RU" sz="2800" b="1" dirty="0" smtClean="0"/>
              <a:t>Но не сумел отнять у меня моих любимых.</a:t>
            </a:r>
            <a:br>
              <a:rPr lang="ru-RU" sz="2800" b="1" dirty="0" smtClean="0"/>
            </a:br>
            <a:r>
              <a:rPr lang="ru-RU" sz="2800" b="1" dirty="0" smtClean="0"/>
              <a:t>Разбилось в разлуке мое сердце.</a:t>
            </a:r>
            <a:br>
              <a:rPr lang="ru-RU" sz="2800" b="1" dirty="0" smtClean="0"/>
            </a:br>
            <a:r>
              <a:rPr lang="ru-RU" sz="2800" b="1" dirty="0" smtClean="0"/>
              <a:t>Плаваю я теперь у родных берегов девою морскою.</a:t>
            </a:r>
            <a:endParaRPr lang="ru-RU" sz="28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1331640" y="404664"/>
            <a:ext cx="6624736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3200" b="1" spc="50" dirty="0" smtClean="0">
                <a:ln w="11430"/>
                <a:gradFill>
                  <a:gsLst>
                    <a:gs pos="25000">
                      <a:srgbClr val="2A65AC"/>
                    </a:gs>
                    <a:gs pos="100000">
                      <a:schemeClr val="tx2">
                        <a:lumMod val="7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По дорогам саамских сказок</a:t>
            </a:r>
            <a:endParaRPr lang="ru-RU" sz="3200" b="1" spc="50" dirty="0">
              <a:ln w="11430"/>
              <a:gradFill>
                <a:gsLst>
                  <a:gs pos="25000">
                    <a:srgbClr val="2A65AC"/>
                  </a:gs>
                  <a:gs pos="100000">
                    <a:schemeClr val="tx2">
                      <a:lumMod val="7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812360" y="332656"/>
            <a:ext cx="1008112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spc="50" dirty="0" smtClean="0">
                <a:ln w="11430"/>
                <a:gradFill>
                  <a:gsLst>
                    <a:gs pos="25000">
                      <a:schemeClr val="tx2">
                        <a:lumMod val="75000"/>
                      </a:schemeClr>
                    </a:gs>
                    <a:gs pos="100000">
                      <a:srgbClr val="2A65AC"/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</a:t>
            </a:r>
            <a:endParaRPr lang="ru-RU" sz="4400" b="1" spc="50" dirty="0">
              <a:ln w="11430"/>
              <a:gradFill>
                <a:gsLst>
                  <a:gs pos="25000">
                    <a:schemeClr val="tx2">
                      <a:lumMod val="75000"/>
                    </a:schemeClr>
                  </a:gs>
                  <a:gs pos="100000">
                    <a:srgbClr val="2A65AC"/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" name="Рисунок 16" descr="дом-6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8193756" y="5949280"/>
            <a:ext cx="770731" cy="671196"/>
          </a:xfrm>
          <a:prstGeom prst="rect">
            <a:avLst/>
          </a:prstGeom>
        </p:spPr>
      </p:pic>
      <p:pic>
        <p:nvPicPr>
          <p:cNvPr id="25" name="Рисунок 24" descr="Рисунок30.png"/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>
            <a:off x="3851920" y="4077072"/>
            <a:ext cx="1512168" cy="2337309"/>
          </a:xfrm>
          <a:prstGeom prst="rect">
            <a:avLst/>
          </a:prstGeom>
        </p:spPr>
      </p:pic>
      <p:pic>
        <p:nvPicPr>
          <p:cNvPr id="30722" name="Picture 2" descr="https://child.monlib.ru/wordpress/wp-content/uploads/2023/04/2-215x30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940151" y="4176497"/>
            <a:ext cx="1683339" cy="2348847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323528" y="3429000"/>
            <a:ext cx="388843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i="1" dirty="0" smtClean="0">
                <a:latin typeface="Georgia" pitchFamily="18" charset="0"/>
              </a:rPr>
              <a:t>  «Морская бабушка»</a:t>
            </a: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323528" y="1628800"/>
            <a:ext cx="8496944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b="1" dirty="0" smtClean="0"/>
              <a:t>Как называется сказка, в которой старушка </a:t>
            </a:r>
            <a:r>
              <a:rPr lang="ru-RU" sz="2800" b="1" dirty="0" err="1" smtClean="0"/>
              <a:t>Моресь-аканчь</a:t>
            </a:r>
            <a:r>
              <a:rPr lang="ru-RU" sz="2800" b="1" dirty="0" smtClean="0"/>
              <a:t> спасла саамов от непогоды, превратившись в камень?</a:t>
            </a:r>
            <a:endParaRPr lang="ru-RU" sz="2800" b="1" dirty="0" smtClean="0">
              <a:latin typeface="Georgia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331640" y="404664"/>
            <a:ext cx="6624736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3200" b="1" spc="50" dirty="0" smtClean="0">
                <a:ln w="11430"/>
                <a:gradFill>
                  <a:gsLst>
                    <a:gs pos="25000">
                      <a:srgbClr val="2A65AC"/>
                    </a:gs>
                    <a:gs pos="100000">
                      <a:schemeClr val="tx2">
                        <a:lumMod val="7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По дорогам саамских сказок</a:t>
            </a:r>
            <a:endParaRPr lang="ru-RU" sz="3200" b="1" spc="50" dirty="0">
              <a:ln w="11430"/>
              <a:gradFill>
                <a:gsLst>
                  <a:gs pos="25000">
                    <a:srgbClr val="2A65AC"/>
                  </a:gs>
                  <a:gs pos="100000">
                    <a:schemeClr val="tx2">
                      <a:lumMod val="7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812360" y="332656"/>
            <a:ext cx="1008112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spc="50" dirty="0" smtClean="0">
                <a:ln w="11430"/>
                <a:gradFill>
                  <a:gsLst>
                    <a:gs pos="25000">
                      <a:schemeClr val="tx2">
                        <a:lumMod val="75000"/>
                      </a:schemeClr>
                    </a:gs>
                    <a:gs pos="100000">
                      <a:srgbClr val="2A65AC"/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30</a:t>
            </a:r>
            <a:endParaRPr lang="ru-RU" sz="4400" b="1" spc="50" dirty="0">
              <a:ln w="11430"/>
              <a:gradFill>
                <a:gsLst>
                  <a:gs pos="25000">
                    <a:schemeClr val="tx2">
                      <a:lumMod val="75000"/>
                    </a:schemeClr>
                  </a:gs>
                  <a:gs pos="100000">
                    <a:srgbClr val="2A65AC"/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" name="Рисунок 16" descr="дом-6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8193756" y="5949280"/>
            <a:ext cx="770731" cy="671196"/>
          </a:xfrm>
          <a:prstGeom prst="rect">
            <a:avLst/>
          </a:prstGeom>
        </p:spPr>
      </p:pic>
      <p:pic>
        <p:nvPicPr>
          <p:cNvPr id="25" name="Рисунок 24" descr="Рисунок30.png"/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>
            <a:off x="3851920" y="4077072"/>
            <a:ext cx="1512168" cy="2337309"/>
          </a:xfrm>
          <a:prstGeom prst="rect">
            <a:avLst/>
          </a:prstGeom>
        </p:spPr>
      </p:pic>
      <p:pic>
        <p:nvPicPr>
          <p:cNvPr id="28674" name="Picture 2" descr="https://child.monlib.ru/wordpress/wp-content/uploads/2023/04/3-213x30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868144" y="3068960"/>
            <a:ext cx="2028825" cy="2857500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323528" y="3429000"/>
            <a:ext cx="316835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i="1" dirty="0" smtClean="0">
                <a:latin typeface="Georgia" pitchFamily="18" charset="0"/>
              </a:rPr>
              <a:t>«Детский царь»</a:t>
            </a: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323528" y="1628800"/>
            <a:ext cx="8496944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b="1" dirty="0" smtClean="0"/>
              <a:t>В какой сказке рассказывается о смышлёном мальчике, к которому за справедливым советом ходили не только дети, но даже взрослые?</a:t>
            </a:r>
            <a:endParaRPr lang="ru-RU" sz="2800" b="1" dirty="0" smtClean="0">
              <a:latin typeface="Georgia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331640" y="404664"/>
            <a:ext cx="6624736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spc="50" dirty="0" smtClean="0">
                <a:ln w="11430"/>
                <a:gradFill>
                  <a:gsLst>
                    <a:gs pos="25000">
                      <a:srgbClr val="2A65AC"/>
                    </a:gs>
                    <a:gs pos="100000">
                      <a:schemeClr val="tx2">
                        <a:lumMod val="7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По дорогам саамских сказок </a:t>
            </a:r>
            <a:endParaRPr lang="ru-RU" sz="3200" b="1" spc="50" dirty="0">
              <a:ln w="11430"/>
              <a:gradFill>
                <a:gsLst>
                  <a:gs pos="25000">
                    <a:srgbClr val="2A65AC"/>
                  </a:gs>
                  <a:gs pos="100000">
                    <a:schemeClr val="tx2">
                      <a:lumMod val="7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812360" y="332656"/>
            <a:ext cx="1008112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spc="50" dirty="0" smtClean="0">
                <a:ln w="11430"/>
                <a:gradFill>
                  <a:gsLst>
                    <a:gs pos="25000">
                      <a:schemeClr val="tx2">
                        <a:lumMod val="75000"/>
                      </a:schemeClr>
                    </a:gs>
                    <a:gs pos="100000">
                      <a:srgbClr val="2A65AC"/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40</a:t>
            </a:r>
            <a:endParaRPr lang="ru-RU" sz="4400" b="1" spc="50" dirty="0">
              <a:ln w="11430"/>
              <a:gradFill>
                <a:gsLst>
                  <a:gs pos="25000">
                    <a:schemeClr val="tx2">
                      <a:lumMod val="75000"/>
                    </a:schemeClr>
                  </a:gs>
                  <a:gs pos="100000">
                    <a:srgbClr val="2A65AC"/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" name="Рисунок 16" descr="дом-6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8193756" y="5949280"/>
            <a:ext cx="770731" cy="671196"/>
          </a:xfrm>
          <a:prstGeom prst="rect">
            <a:avLst/>
          </a:prstGeom>
        </p:spPr>
      </p:pic>
      <p:pic>
        <p:nvPicPr>
          <p:cNvPr id="25" name="Рисунок 24" descr="Рисунок30.png"/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>
            <a:off x="3851920" y="4077072"/>
            <a:ext cx="1512168" cy="2337309"/>
          </a:xfrm>
          <a:prstGeom prst="rect">
            <a:avLst/>
          </a:prstGeom>
        </p:spPr>
      </p:pic>
      <p:pic>
        <p:nvPicPr>
          <p:cNvPr id="26626" name="Picture 2" descr="https://child.monlib.ru/wordpress/wp-content/uploads/2023/04/4-218x30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96136" y="3068960"/>
            <a:ext cx="2076450" cy="2857500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395536" y="4077072"/>
            <a:ext cx="3168352" cy="10402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i="1" dirty="0" smtClean="0">
                <a:latin typeface="Georgia" pitchFamily="18" charset="0"/>
              </a:rPr>
              <a:t> «Семилетний </a:t>
            </a:r>
          </a:p>
          <a:p>
            <a:pPr>
              <a:spcBef>
                <a:spcPct val="20000"/>
              </a:spcBef>
            </a:pPr>
            <a:r>
              <a:rPr lang="ru-RU" sz="2800" i="1" dirty="0" smtClean="0">
                <a:latin typeface="Georgia" pitchFamily="18" charset="0"/>
              </a:rPr>
              <a:t>стрелок из лука»</a:t>
            </a: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323528" y="1628800"/>
            <a:ext cx="8496944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b="1" dirty="0" smtClean="0"/>
              <a:t>В какой сказке из-за лени мальчика, бросившего охапку стружек в озеро, саамский погост  чуть не пострадал от чуди ?</a:t>
            </a:r>
            <a:endParaRPr lang="ru-RU" sz="2800" b="1" dirty="0" smtClean="0">
              <a:latin typeface="Georgia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331640" y="404664"/>
            <a:ext cx="6696744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spc="50" dirty="0" smtClean="0">
                <a:ln w="11430"/>
                <a:gradFill>
                  <a:gsLst>
                    <a:gs pos="25000">
                      <a:srgbClr val="2A65AC"/>
                    </a:gs>
                    <a:gs pos="100000">
                      <a:schemeClr val="tx2">
                        <a:lumMod val="7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По дорогам саамских сказок </a:t>
            </a:r>
            <a:endParaRPr lang="ru-RU" sz="3200" b="1" spc="50" dirty="0">
              <a:ln w="11430"/>
              <a:gradFill>
                <a:gsLst>
                  <a:gs pos="25000">
                    <a:srgbClr val="2A65AC"/>
                  </a:gs>
                  <a:gs pos="100000">
                    <a:schemeClr val="tx2">
                      <a:lumMod val="7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812360" y="332656"/>
            <a:ext cx="1008112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spc="50" dirty="0" smtClean="0">
                <a:ln w="11430"/>
                <a:gradFill>
                  <a:gsLst>
                    <a:gs pos="25000">
                      <a:schemeClr val="tx2">
                        <a:lumMod val="75000"/>
                      </a:schemeClr>
                    </a:gs>
                    <a:gs pos="100000">
                      <a:srgbClr val="2A65AC"/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50</a:t>
            </a:r>
            <a:endParaRPr lang="ru-RU" sz="4400" b="1" spc="50" dirty="0">
              <a:ln w="11430"/>
              <a:gradFill>
                <a:gsLst>
                  <a:gs pos="25000">
                    <a:schemeClr val="tx2">
                      <a:lumMod val="75000"/>
                    </a:schemeClr>
                  </a:gs>
                  <a:gs pos="100000">
                    <a:srgbClr val="2A65AC"/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" name="Рисунок 16" descr="дом-6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8193756" y="5949280"/>
            <a:ext cx="770731" cy="671196"/>
          </a:xfrm>
          <a:prstGeom prst="rect">
            <a:avLst/>
          </a:prstGeom>
        </p:spPr>
      </p:pic>
      <p:pic>
        <p:nvPicPr>
          <p:cNvPr id="25" name="Рисунок 24" descr="Рисунок30.png"/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>
            <a:off x="3851920" y="4077072"/>
            <a:ext cx="1512168" cy="2337309"/>
          </a:xfrm>
          <a:prstGeom prst="rect">
            <a:avLst/>
          </a:prstGeom>
        </p:spPr>
      </p:pic>
      <p:pic>
        <p:nvPicPr>
          <p:cNvPr id="24578" name="Picture 2" descr="https://child.monlib.ru/wordpress/wp-content/uploads/2023/04/5-214x30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868144" y="3284984"/>
            <a:ext cx="2038350" cy="2857500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 descr="дом-1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8172400" y="5949280"/>
            <a:ext cx="770400" cy="670908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331640" y="404664"/>
            <a:ext cx="6624736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spc="50" dirty="0" smtClean="0">
                <a:ln w="11430"/>
                <a:gradFill>
                  <a:gsLst>
                    <a:gs pos="25000">
                      <a:schemeClr val="accent3">
                        <a:lumMod val="50000"/>
                      </a:schemeClr>
                    </a:gs>
                    <a:gs pos="100000">
                      <a:schemeClr val="accent3">
                        <a:lumMod val="50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По дорогам саамских сказок</a:t>
            </a:r>
            <a:endParaRPr lang="ru-RU" sz="3200" b="1" spc="50" dirty="0">
              <a:ln w="11430"/>
              <a:gradFill>
                <a:gsLst>
                  <a:gs pos="25000">
                    <a:schemeClr val="accent3">
                      <a:lumMod val="50000"/>
                    </a:schemeClr>
                  </a:gs>
                  <a:gs pos="100000">
                    <a:schemeClr val="accent3">
                      <a:lumMod val="50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itchFamily="18" charset="0"/>
              <a:cs typeface="Times New Roman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812360" y="332656"/>
            <a:ext cx="1008112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spc="50" dirty="0" smtClean="0">
                <a:ln w="11430"/>
                <a:gradFill>
                  <a:gsLst>
                    <a:gs pos="25000">
                      <a:schemeClr val="accent3">
                        <a:lumMod val="50000"/>
                      </a:schemeClr>
                    </a:gs>
                    <a:gs pos="100000">
                      <a:schemeClr val="accent3">
                        <a:lumMod val="7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60</a:t>
            </a:r>
            <a:endParaRPr lang="ru-RU" sz="4400" b="1" spc="50" dirty="0">
              <a:ln w="11430"/>
              <a:gradFill>
                <a:gsLst>
                  <a:gs pos="25000">
                    <a:schemeClr val="accent3">
                      <a:lumMod val="50000"/>
                    </a:schemeClr>
                  </a:gs>
                  <a:gs pos="100000">
                    <a:schemeClr val="accent3">
                      <a:lumMod val="7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2" name="Рисунок 21" descr="Рисунок31.png"/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>
            <a:off x="3851920" y="4077072"/>
            <a:ext cx="1512168" cy="2337309"/>
          </a:xfrm>
          <a:prstGeom prst="rect">
            <a:avLst/>
          </a:prstGeom>
        </p:spPr>
      </p:pic>
      <p:sp>
        <p:nvSpPr>
          <p:cNvPr id="23" name="Text Box 5"/>
          <p:cNvSpPr txBox="1">
            <a:spLocks noChangeArrowheads="1"/>
          </p:cNvSpPr>
          <p:nvPr/>
        </p:nvSpPr>
        <p:spPr bwMode="auto">
          <a:xfrm>
            <a:off x="467544" y="4581128"/>
            <a:ext cx="288032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i="1" dirty="0" smtClean="0">
                <a:latin typeface="Georgia" pitchFamily="18" charset="0"/>
              </a:rPr>
              <a:t>«Дочь солнца»</a:t>
            </a:r>
          </a:p>
        </p:txBody>
      </p:sp>
      <p:sp>
        <p:nvSpPr>
          <p:cNvPr id="24" name="Text Box 5"/>
          <p:cNvSpPr txBox="1">
            <a:spLocks noChangeArrowheads="1"/>
          </p:cNvSpPr>
          <p:nvPr/>
        </p:nvSpPr>
        <p:spPr bwMode="auto">
          <a:xfrm>
            <a:off x="323528" y="1628800"/>
            <a:ext cx="8496944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b="1" dirty="0" smtClean="0"/>
              <a:t>В какой сказке муж за свою красавицу — жену должен был отработать год на ее отца, управляя небесной </a:t>
            </a:r>
            <a:r>
              <a:rPr lang="ru-RU" sz="2800" b="1" dirty="0" err="1" smtClean="0"/>
              <a:t>керёжей</a:t>
            </a:r>
            <a:r>
              <a:rPr lang="ru-RU" sz="2800" b="1" dirty="0" smtClean="0"/>
              <a:t> (</a:t>
            </a:r>
            <a:r>
              <a:rPr lang="ru-RU" sz="2800" b="1" dirty="0" err="1" smtClean="0"/>
              <a:t>керёжи</a:t>
            </a:r>
            <a:r>
              <a:rPr lang="ru-RU" sz="2800" b="1" dirty="0" smtClean="0"/>
              <a:t> — древние саамские сани в виде лодки). После окончания положенного срока муж получил в подарок от отца жены много оленей.</a:t>
            </a:r>
            <a:endParaRPr lang="ru-RU" sz="2800" b="1" dirty="0" smtClean="0">
              <a:latin typeface="Georgia" pitchFamily="18" charset="0"/>
            </a:endParaRPr>
          </a:p>
        </p:txBody>
      </p:sp>
      <p:pic>
        <p:nvPicPr>
          <p:cNvPr id="22530" name="Picture 2" descr="https://child.monlib.ru/wordpress/wp-content/uploads/2023/04/6-215x30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84168" y="3933056"/>
            <a:ext cx="1686635" cy="2353444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 descr="дом-1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8172400" y="5949280"/>
            <a:ext cx="770400" cy="670908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331640" y="404664"/>
            <a:ext cx="6624736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spc="50" dirty="0" smtClean="0">
                <a:ln w="11430"/>
                <a:gradFill>
                  <a:gsLst>
                    <a:gs pos="25000">
                      <a:schemeClr val="accent3">
                        <a:lumMod val="50000"/>
                      </a:schemeClr>
                    </a:gs>
                    <a:gs pos="100000">
                      <a:schemeClr val="accent3">
                        <a:lumMod val="50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По дорогам саамских сказок</a:t>
            </a:r>
            <a:endParaRPr lang="ru-RU" sz="3200" b="1" spc="50" dirty="0">
              <a:ln w="11430"/>
              <a:gradFill>
                <a:gsLst>
                  <a:gs pos="25000">
                    <a:schemeClr val="accent3">
                      <a:lumMod val="50000"/>
                    </a:schemeClr>
                  </a:gs>
                  <a:gs pos="100000">
                    <a:schemeClr val="accent3">
                      <a:lumMod val="50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itchFamily="18" charset="0"/>
              <a:cs typeface="Times New Roman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812360" y="332656"/>
            <a:ext cx="1008112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spc="50" dirty="0" smtClean="0">
                <a:ln w="11430"/>
                <a:gradFill>
                  <a:gsLst>
                    <a:gs pos="25000">
                      <a:schemeClr val="accent3">
                        <a:lumMod val="50000"/>
                      </a:schemeClr>
                    </a:gs>
                    <a:gs pos="100000">
                      <a:schemeClr val="accent3">
                        <a:lumMod val="7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70</a:t>
            </a:r>
            <a:endParaRPr lang="ru-RU" sz="4400" b="1" spc="50" dirty="0">
              <a:ln w="11430"/>
              <a:gradFill>
                <a:gsLst>
                  <a:gs pos="25000">
                    <a:schemeClr val="accent3">
                      <a:lumMod val="50000"/>
                    </a:schemeClr>
                  </a:gs>
                  <a:gs pos="100000">
                    <a:schemeClr val="accent3">
                      <a:lumMod val="7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2" name="Рисунок 21" descr="Рисунок31.png"/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>
            <a:off x="3851920" y="4077072"/>
            <a:ext cx="1512168" cy="2337309"/>
          </a:xfrm>
          <a:prstGeom prst="rect">
            <a:avLst/>
          </a:prstGeom>
        </p:spPr>
      </p:pic>
      <p:sp>
        <p:nvSpPr>
          <p:cNvPr id="23" name="Text Box 5"/>
          <p:cNvSpPr txBox="1">
            <a:spLocks noChangeArrowheads="1"/>
          </p:cNvSpPr>
          <p:nvPr/>
        </p:nvSpPr>
        <p:spPr bwMode="auto">
          <a:xfrm>
            <a:off x="323528" y="3429000"/>
            <a:ext cx="338437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i="1" dirty="0" smtClean="0">
                <a:latin typeface="Georgia" pitchFamily="18" charset="0"/>
              </a:rPr>
              <a:t>«Гирвас – озеро»</a:t>
            </a:r>
          </a:p>
        </p:txBody>
      </p:sp>
      <p:sp>
        <p:nvSpPr>
          <p:cNvPr id="24" name="Text Box 5"/>
          <p:cNvSpPr txBox="1">
            <a:spLocks noChangeArrowheads="1"/>
          </p:cNvSpPr>
          <p:nvPr/>
        </p:nvSpPr>
        <p:spPr bwMode="auto">
          <a:xfrm>
            <a:off x="323528" y="1628800"/>
            <a:ext cx="8496944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b="1" dirty="0" smtClean="0"/>
              <a:t>В какой сказке сыновья убили оленя, нарушив наказ отца: «Всякого оленя стрелять можно, но только не троньте оленя — вожака»?</a:t>
            </a:r>
            <a:endParaRPr lang="ru-RU" sz="2800" b="1" dirty="0" smtClean="0">
              <a:latin typeface="Georgia" pitchFamily="18" charset="0"/>
            </a:endParaRPr>
          </a:p>
        </p:txBody>
      </p:sp>
      <p:pic>
        <p:nvPicPr>
          <p:cNvPr id="21506" name="Picture 2" descr="https://child.monlib.ru/wordpress/wp-content/uploads/2023/04/7-214x30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868144" y="2996952"/>
            <a:ext cx="2038350" cy="2857500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 descr="дом-1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8172400" y="5949280"/>
            <a:ext cx="770400" cy="670908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331640" y="404664"/>
            <a:ext cx="6624736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spc="50" dirty="0" smtClean="0">
                <a:ln w="11430"/>
                <a:gradFill>
                  <a:gsLst>
                    <a:gs pos="25000">
                      <a:schemeClr val="accent3">
                        <a:lumMod val="50000"/>
                      </a:schemeClr>
                    </a:gs>
                    <a:gs pos="100000">
                      <a:schemeClr val="accent3">
                        <a:lumMod val="50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По дорогам саамских сказок</a:t>
            </a:r>
            <a:endParaRPr lang="ru-RU" sz="3200" b="1" spc="50" dirty="0">
              <a:ln w="11430"/>
              <a:gradFill>
                <a:gsLst>
                  <a:gs pos="25000">
                    <a:schemeClr val="accent3">
                      <a:lumMod val="50000"/>
                    </a:schemeClr>
                  </a:gs>
                  <a:gs pos="100000">
                    <a:schemeClr val="accent3">
                      <a:lumMod val="50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itchFamily="18" charset="0"/>
              <a:cs typeface="Times New Roman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812360" y="332656"/>
            <a:ext cx="1008112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spc="50" dirty="0" smtClean="0">
                <a:ln w="11430"/>
                <a:gradFill>
                  <a:gsLst>
                    <a:gs pos="25000">
                      <a:schemeClr val="accent3">
                        <a:lumMod val="50000"/>
                      </a:schemeClr>
                    </a:gs>
                    <a:gs pos="100000">
                      <a:schemeClr val="accent3">
                        <a:lumMod val="7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80</a:t>
            </a:r>
            <a:endParaRPr lang="ru-RU" sz="4400" b="1" spc="50" dirty="0">
              <a:ln w="11430"/>
              <a:gradFill>
                <a:gsLst>
                  <a:gs pos="25000">
                    <a:schemeClr val="accent3">
                      <a:lumMod val="50000"/>
                    </a:schemeClr>
                  </a:gs>
                  <a:gs pos="100000">
                    <a:schemeClr val="accent3">
                      <a:lumMod val="7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2" name="Рисунок 21" descr="Рисунок31.png"/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>
            <a:off x="3851920" y="4077072"/>
            <a:ext cx="1512168" cy="2337309"/>
          </a:xfrm>
          <a:prstGeom prst="rect">
            <a:avLst/>
          </a:prstGeom>
        </p:spPr>
      </p:pic>
      <p:sp>
        <p:nvSpPr>
          <p:cNvPr id="23" name="Text Box 5"/>
          <p:cNvSpPr txBox="1">
            <a:spLocks noChangeArrowheads="1"/>
          </p:cNvSpPr>
          <p:nvPr/>
        </p:nvSpPr>
        <p:spPr bwMode="auto">
          <a:xfrm>
            <a:off x="395536" y="5373216"/>
            <a:ext cx="3816424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i="1" dirty="0" err="1" smtClean="0">
                <a:latin typeface="Georgia" pitchFamily="18" charset="0"/>
              </a:rPr>
              <a:t>Чахкли</a:t>
            </a:r>
            <a:r>
              <a:rPr lang="ru-RU" sz="2800" i="1" dirty="0" smtClean="0">
                <a:latin typeface="Georgia" pitchFamily="18" charset="0"/>
              </a:rPr>
              <a:t> – сказочные человечки</a:t>
            </a:r>
          </a:p>
        </p:txBody>
      </p:sp>
      <p:sp>
        <p:nvSpPr>
          <p:cNvPr id="24" name="Text Box 5"/>
          <p:cNvSpPr txBox="1">
            <a:spLocks noChangeArrowheads="1"/>
          </p:cNvSpPr>
          <p:nvPr/>
        </p:nvSpPr>
        <p:spPr bwMode="auto">
          <a:xfrm>
            <a:off x="323528" y="1628800"/>
            <a:ext cx="8496944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400" b="1" dirty="0" smtClean="0"/>
              <a:t>«…Сказывают, что добрее них в целом свете никого не было. Жили они под землей и владели всеми ее богатствами. А сами скромно жили. У них даже одежды никакой не было. Ростом они маленькие, меньше ребенка годовалого. И олени у них маленькие. В память о них на земле карликовые березы остались. Такие когда-то у них в лесах подземных росли…»</a:t>
            </a:r>
            <a:br>
              <a:rPr lang="ru-RU" sz="2400" b="1" dirty="0" smtClean="0"/>
            </a:br>
            <a:r>
              <a:rPr lang="ru-RU" sz="2400" b="1" dirty="0" smtClean="0"/>
              <a:t>Угадайте, о каком сказочном персонаже идет речь?</a:t>
            </a:r>
            <a:endParaRPr lang="ru-RU" sz="2400" b="1" dirty="0" smtClean="0">
              <a:latin typeface="Georgia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 descr="дом-1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8172400" y="5949280"/>
            <a:ext cx="770400" cy="670908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331640" y="404664"/>
            <a:ext cx="6624736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spc="50" dirty="0" smtClean="0">
                <a:ln w="11430"/>
                <a:gradFill>
                  <a:gsLst>
                    <a:gs pos="25000">
                      <a:schemeClr val="accent3">
                        <a:lumMod val="50000"/>
                      </a:schemeClr>
                    </a:gs>
                    <a:gs pos="100000">
                      <a:schemeClr val="accent3">
                        <a:lumMod val="50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По дорогам саамских сказок</a:t>
            </a:r>
            <a:endParaRPr lang="ru-RU" sz="3200" b="1" spc="50" dirty="0">
              <a:ln w="11430"/>
              <a:gradFill>
                <a:gsLst>
                  <a:gs pos="25000">
                    <a:schemeClr val="accent3">
                      <a:lumMod val="50000"/>
                    </a:schemeClr>
                  </a:gs>
                  <a:gs pos="100000">
                    <a:schemeClr val="accent3">
                      <a:lumMod val="50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itchFamily="18" charset="0"/>
              <a:cs typeface="Times New Roman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812360" y="332656"/>
            <a:ext cx="1008112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spc="50" dirty="0" smtClean="0">
                <a:ln w="11430"/>
                <a:gradFill>
                  <a:gsLst>
                    <a:gs pos="25000">
                      <a:schemeClr val="accent3">
                        <a:lumMod val="50000"/>
                      </a:schemeClr>
                    </a:gs>
                    <a:gs pos="100000">
                      <a:schemeClr val="accent3">
                        <a:lumMod val="7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90</a:t>
            </a:r>
            <a:endParaRPr lang="ru-RU" sz="4400" b="1" spc="50" dirty="0">
              <a:ln w="11430"/>
              <a:gradFill>
                <a:gsLst>
                  <a:gs pos="25000">
                    <a:schemeClr val="accent3">
                      <a:lumMod val="50000"/>
                    </a:schemeClr>
                  </a:gs>
                  <a:gs pos="100000">
                    <a:schemeClr val="accent3">
                      <a:lumMod val="7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2" name="Рисунок 21" descr="Рисунок31.png"/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>
            <a:off x="3851920" y="4077072"/>
            <a:ext cx="1512168" cy="2337309"/>
          </a:xfrm>
          <a:prstGeom prst="rect">
            <a:avLst/>
          </a:prstGeom>
        </p:spPr>
      </p:pic>
      <p:sp>
        <p:nvSpPr>
          <p:cNvPr id="23" name="Text Box 5"/>
          <p:cNvSpPr txBox="1">
            <a:spLocks noChangeArrowheads="1"/>
          </p:cNvSpPr>
          <p:nvPr/>
        </p:nvSpPr>
        <p:spPr bwMode="auto">
          <a:xfrm>
            <a:off x="323528" y="5517232"/>
            <a:ext cx="388843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i="1" dirty="0" smtClean="0">
                <a:latin typeface="Georgia" pitchFamily="18" charset="0"/>
              </a:rPr>
              <a:t>«Волшебный котел»</a:t>
            </a:r>
          </a:p>
        </p:txBody>
      </p:sp>
      <p:sp>
        <p:nvSpPr>
          <p:cNvPr id="24" name="Text Box 5"/>
          <p:cNvSpPr txBox="1">
            <a:spLocks noChangeArrowheads="1"/>
          </p:cNvSpPr>
          <p:nvPr/>
        </p:nvSpPr>
        <p:spPr bwMode="auto">
          <a:xfrm>
            <a:off x="323528" y="1628800"/>
            <a:ext cx="8496944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b="1" dirty="0" smtClean="0"/>
              <a:t>В какой сказке этот металлический сосуд округлой формы помог старику со старухой развеселить дочь? Этому предмету в любой саамской веже оказывается особый почёт и уважение. Саамы используют его для варки пищи, кипячения, а также для окраски рыболовных сетей.</a:t>
            </a:r>
            <a:endParaRPr lang="ru-RU" sz="2800" b="1" dirty="0" smtClean="0">
              <a:latin typeface="Georgia" pitchFamily="18" charset="0"/>
            </a:endParaRPr>
          </a:p>
        </p:txBody>
      </p:sp>
      <p:pic>
        <p:nvPicPr>
          <p:cNvPr id="19458" name="Picture 2" descr="https://child.monlib.ru/wordpress/wp-content/uploads/2023/04/9-219x30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228184" y="4005064"/>
            <a:ext cx="1656184" cy="2268745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 descr="дом-1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8172400" y="5949280"/>
            <a:ext cx="770400" cy="670908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331640" y="404664"/>
            <a:ext cx="6624736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spc="50" dirty="0" smtClean="0">
                <a:ln w="11430"/>
                <a:gradFill>
                  <a:gsLst>
                    <a:gs pos="25000">
                      <a:schemeClr val="accent3">
                        <a:lumMod val="50000"/>
                      </a:schemeClr>
                    </a:gs>
                    <a:gs pos="100000">
                      <a:schemeClr val="accent3">
                        <a:lumMod val="50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По дорогам саамских сказок </a:t>
            </a:r>
            <a:endParaRPr lang="ru-RU" sz="3200" b="1" spc="50" dirty="0">
              <a:ln w="11430"/>
              <a:gradFill>
                <a:gsLst>
                  <a:gs pos="25000">
                    <a:schemeClr val="accent3">
                      <a:lumMod val="50000"/>
                    </a:schemeClr>
                  </a:gs>
                  <a:gs pos="100000">
                    <a:schemeClr val="accent3">
                      <a:lumMod val="50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itchFamily="18" charset="0"/>
              <a:cs typeface="Times New Roman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812360" y="332656"/>
            <a:ext cx="1152128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spc="50" dirty="0" smtClean="0">
                <a:ln w="11430"/>
                <a:gradFill>
                  <a:gsLst>
                    <a:gs pos="25000">
                      <a:schemeClr val="accent3">
                        <a:lumMod val="50000"/>
                      </a:schemeClr>
                    </a:gs>
                    <a:gs pos="100000">
                      <a:schemeClr val="accent3">
                        <a:lumMod val="7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100</a:t>
            </a:r>
            <a:endParaRPr lang="ru-RU" sz="4400" b="1" spc="50" dirty="0">
              <a:ln w="11430"/>
              <a:gradFill>
                <a:gsLst>
                  <a:gs pos="25000">
                    <a:schemeClr val="accent3">
                      <a:lumMod val="50000"/>
                    </a:schemeClr>
                  </a:gs>
                  <a:gs pos="100000">
                    <a:schemeClr val="accent3">
                      <a:lumMod val="7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2" name="Рисунок 21" descr="Рисунок31.png"/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>
            <a:off x="3851920" y="4077072"/>
            <a:ext cx="1512168" cy="2337309"/>
          </a:xfrm>
          <a:prstGeom prst="rect">
            <a:avLst/>
          </a:prstGeom>
        </p:spPr>
      </p:pic>
      <p:sp>
        <p:nvSpPr>
          <p:cNvPr id="23" name="Text Box 5"/>
          <p:cNvSpPr txBox="1">
            <a:spLocks noChangeArrowheads="1"/>
          </p:cNvSpPr>
          <p:nvPr/>
        </p:nvSpPr>
        <p:spPr bwMode="auto">
          <a:xfrm>
            <a:off x="323528" y="4365104"/>
            <a:ext cx="352839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i="1" dirty="0" smtClean="0">
                <a:latin typeface="Georgia" pitchFamily="18" charset="0"/>
              </a:rPr>
              <a:t>«Как саам на небо ходил».</a:t>
            </a:r>
          </a:p>
        </p:txBody>
      </p:sp>
      <p:sp>
        <p:nvSpPr>
          <p:cNvPr id="24" name="Text Box 5"/>
          <p:cNvSpPr txBox="1">
            <a:spLocks noChangeArrowheads="1"/>
          </p:cNvSpPr>
          <p:nvPr/>
        </p:nvSpPr>
        <p:spPr bwMode="auto">
          <a:xfrm>
            <a:off x="323528" y="1628800"/>
            <a:ext cx="8496944" cy="20128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400" b="1" dirty="0" smtClean="0">
                <a:latin typeface="Georgia" pitchFamily="18" charset="0"/>
              </a:rPr>
              <a:t>Из какой сказки этот отрывок?</a:t>
            </a:r>
          </a:p>
          <a:p>
            <a:pPr>
              <a:spcBef>
                <a:spcPct val="20000"/>
              </a:spcBef>
            </a:pPr>
            <a:r>
              <a:rPr lang="ru-RU" sz="2400" b="1" dirty="0" smtClean="0">
                <a:latin typeface="Georgia" pitchFamily="18" charset="0"/>
              </a:rPr>
              <a:t>«Жил в одном погосте бедный саам. Чудной такой! Мужчины на охоту идут, а ему все некогда. У детей одежда старая, </a:t>
            </a:r>
            <a:r>
              <a:rPr lang="ru-RU" sz="2400" b="1" dirty="0" err="1" smtClean="0">
                <a:latin typeface="Georgia" pitchFamily="18" charset="0"/>
              </a:rPr>
              <a:t>каньги</a:t>
            </a:r>
            <a:r>
              <a:rPr lang="ru-RU" sz="2400" b="1" dirty="0" smtClean="0">
                <a:latin typeface="Georgia" pitchFamily="18" charset="0"/>
              </a:rPr>
              <a:t> прохудились, а он все забавы какие-то придумывает.»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 descr="дом-1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8172400" y="5949280"/>
            <a:ext cx="770400" cy="670908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331640" y="404664"/>
            <a:ext cx="6624736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600" b="1" spc="50" dirty="0" smtClean="0">
                <a:ln w="11430"/>
                <a:gradFill>
                  <a:gsLst>
                    <a:gs pos="25000">
                      <a:schemeClr val="accent2">
                        <a:lumMod val="50000"/>
                      </a:schemeClr>
                    </a:gs>
                    <a:gs pos="100000">
                      <a:schemeClr val="accent2">
                        <a:lumMod val="7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Одежда саамов</a:t>
            </a:r>
            <a:endParaRPr lang="ru-RU" sz="3600" b="1" spc="50" dirty="0">
              <a:ln w="11430"/>
              <a:gradFill>
                <a:gsLst>
                  <a:gs pos="25000">
                    <a:schemeClr val="accent2">
                      <a:lumMod val="50000"/>
                    </a:schemeClr>
                  </a:gs>
                  <a:gs pos="100000">
                    <a:schemeClr val="accent2">
                      <a:lumMod val="7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itchFamily="18" charset="0"/>
              <a:cs typeface="Times New Roman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812360" y="332656"/>
            <a:ext cx="1008112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spc="50" dirty="0" smtClean="0">
                <a:ln w="11430"/>
                <a:gradFill>
                  <a:gsLst>
                    <a:gs pos="25000">
                      <a:schemeClr val="accent2">
                        <a:lumMod val="50000"/>
                      </a:schemeClr>
                    </a:gs>
                    <a:gs pos="100000">
                      <a:schemeClr val="accent2">
                        <a:lumMod val="7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10</a:t>
            </a:r>
            <a:endParaRPr lang="ru-RU" sz="4400" b="1" spc="50" dirty="0">
              <a:ln w="11430"/>
              <a:gradFill>
                <a:gsLst>
                  <a:gs pos="25000">
                    <a:schemeClr val="accent2">
                      <a:lumMod val="50000"/>
                    </a:schemeClr>
                  </a:gs>
                  <a:gs pos="100000">
                    <a:schemeClr val="accent2">
                      <a:lumMod val="7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 Box 5"/>
          <p:cNvSpPr txBox="1">
            <a:spLocks noChangeArrowheads="1"/>
          </p:cNvSpPr>
          <p:nvPr/>
        </p:nvSpPr>
        <p:spPr bwMode="auto">
          <a:xfrm>
            <a:off x="323528" y="3429000"/>
            <a:ext cx="266429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i="1" dirty="0" smtClean="0">
                <a:latin typeface="Georgia" pitchFamily="18" charset="0"/>
              </a:rPr>
              <a:t>  </a:t>
            </a:r>
            <a:r>
              <a:rPr lang="ru-RU" sz="2800" i="1" dirty="0" err="1" smtClean="0">
                <a:latin typeface="Georgia" pitchFamily="18" charset="0"/>
              </a:rPr>
              <a:t>Печок</a:t>
            </a:r>
            <a:endParaRPr lang="ru-RU" sz="2800" i="1" dirty="0" smtClean="0">
              <a:latin typeface="Georgia" pitchFamily="18" charset="0"/>
            </a:endParaRPr>
          </a:p>
        </p:txBody>
      </p:sp>
      <p:sp>
        <p:nvSpPr>
          <p:cNvPr id="22" name="Text Box 5"/>
          <p:cNvSpPr txBox="1">
            <a:spLocks noChangeArrowheads="1"/>
          </p:cNvSpPr>
          <p:nvPr/>
        </p:nvSpPr>
        <p:spPr bwMode="auto">
          <a:xfrm>
            <a:off x="323528" y="1628800"/>
            <a:ext cx="8496944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b="1" dirty="0" smtClean="0"/>
              <a:t>Верхняя одежда глухого покроя, длиной ниже колен, сшитой мехом наружу, со стоячим воротником и прорезью для головы и рук.</a:t>
            </a:r>
            <a:endParaRPr lang="ru-RU" sz="2800" b="1" dirty="0" smtClean="0">
              <a:latin typeface="Georgia" pitchFamily="18" charset="0"/>
            </a:endParaRPr>
          </a:p>
        </p:txBody>
      </p:sp>
      <p:pic>
        <p:nvPicPr>
          <p:cNvPr id="24" name="Рисунок 23" descr="32.png"/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>
            <a:off x="3851920" y="4077072"/>
            <a:ext cx="1512168" cy="2337309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 descr="дом-1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8172400" y="5949280"/>
            <a:ext cx="770400" cy="670908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331640" y="404664"/>
            <a:ext cx="6480720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600" b="1" spc="50" dirty="0" smtClean="0">
                <a:ln w="11430"/>
                <a:gradFill>
                  <a:gsLst>
                    <a:gs pos="25000">
                      <a:schemeClr val="accent2">
                        <a:lumMod val="50000"/>
                      </a:schemeClr>
                    </a:gs>
                    <a:gs pos="100000">
                      <a:schemeClr val="accent2">
                        <a:lumMod val="7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Одежда саамов</a:t>
            </a:r>
            <a:endParaRPr lang="ru-RU" sz="3600" b="1" spc="50" dirty="0">
              <a:ln w="11430"/>
              <a:gradFill>
                <a:gsLst>
                  <a:gs pos="25000">
                    <a:schemeClr val="accent2">
                      <a:lumMod val="50000"/>
                    </a:schemeClr>
                  </a:gs>
                  <a:gs pos="100000">
                    <a:schemeClr val="accent2">
                      <a:lumMod val="7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itchFamily="18" charset="0"/>
              <a:cs typeface="Times New Roman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812360" y="332656"/>
            <a:ext cx="1008112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spc="50" dirty="0" smtClean="0">
                <a:ln w="11430"/>
                <a:gradFill>
                  <a:gsLst>
                    <a:gs pos="25000">
                      <a:schemeClr val="accent2">
                        <a:lumMod val="50000"/>
                      </a:schemeClr>
                    </a:gs>
                    <a:gs pos="100000">
                      <a:schemeClr val="accent2">
                        <a:lumMod val="7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</a:t>
            </a:r>
            <a:endParaRPr lang="ru-RU" sz="4400" b="1" spc="50" dirty="0">
              <a:ln w="11430"/>
              <a:gradFill>
                <a:gsLst>
                  <a:gs pos="25000">
                    <a:schemeClr val="accent2">
                      <a:lumMod val="50000"/>
                    </a:schemeClr>
                  </a:gs>
                  <a:gs pos="100000">
                    <a:schemeClr val="accent2">
                      <a:lumMod val="7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 Box 5"/>
          <p:cNvSpPr txBox="1">
            <a:spLocks noChangeArrowheads="1"/>
          </p:cNvSpPr>
          <p:nvPr/>
        </p:nvSpPr>
        <p:spPr bwMode="auto">
          <a:xfrm>
            <a:off x="323528" y="4077072"/>
            <a:ext cx="252028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i="1" dirty="0" smtClean="0">
                <a:latin typeface="Georgia" pitchFamily="18" charset="0"/>
              </a:rPr>
              <a:t>Малица</a:t>
            </a:r>
          </a:p>
        </p:txBody>
      </p:sp>
      <p:sp>
        <p:nvSpPr>
          <p:cNvPr id="22" name="Text Box 5"/>
          <p:cNvSpPr txBox="1">
            <a:spLocks noChangeArrowheads="1"/>
          </p:cNvSpPr>
          <p:nvPr/>
        </p:nvSpPr>
        <p:spPr bwMode="auto">
          <a:xfrm>
            <a:off x="323528" y="1628800"/>
            <a:ext cx="8496944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b="1" dirty="0" smtClean="0"/>
              <a:t>Зимняя одежда с капюшоном, шьется мехом внутрь, немного расширяющаяся книзу. (Пришла на смену печку, благодаря целостности покроя, она хорошо защищала от ветра.)</a:t>
            </a:r>
            <a:endParaRPr lang="ru-RU" sz="2800" b="1" dirty="0" smtClean="0">
              <a:latin typeface="Georgia" pitchFamily="18" charset="0"/>
            </a:endParaRPr>
          </a:p>
        </p:txBody>
      </p:sp>
      <p:pic>
        <p:nvPicPr>
          <p:cNvPr id="24" name="Рисунок 23" descr="32.png"/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>
            <a:off x="3851920" y="4077072"/>
            <a:ext cx="1512168" cy="2337309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 descr="дом-1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8172400" y="5949280"/>
            <a:ext cx="770400" cy="670908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331640" y="404664"/>
            <a:ext cx="6480720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600" b="1" spc="50" dirty="0" smtClean="0">
                <a:ln w="11430"/>
                <a:gradFill>
                  <a:gsLst>
                    <a:gs pos="25000">
                      <a:schemeClr val="accent2">
                        <a:lumMod val="50000"/>
                      </a:schemeClr>
                    </a:gs>
                    <a:gs pos="100000">
                      <a:schemeClr val="accent2">
                        <a:lumMod val="7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Одежда саамов</a:t>
            </a:r>
            <a:endParaRPr lang="ru-RU" sz="3600" b="1" spc="50" dirty="0">
              <a:ln w="11430"/>
              <a:gradFill>
                <a:gsLst>
                  <a:gs pos="25000">
                    <a:schemeClr val="accent2">
                      <a:lumMod val="50000"/>
                    </a:schemeClr>
                  </a:gs>
                  <a:gs pos="100000">
                    <a:schemeClr val="accent2">
                      <a:lumMod val="7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itchFamily="18" charset="0"/>
              <a:cs typeface="Times New Roman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812360" y="332656"/>
            <a:ext cx="1008112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spc="50" dirty="0" smtClean="0">
                <a:ln w="11430"/>
                <a:gradFill>
                  <a:gsLst>
                    <a:gs pos="25000">
                      <a:schemeClr val="accent2">
                        <a:lumMod val="50000"/>
                      </a:schemeClr>
                    </a:gs>
                    <a:gs pos="100000">
                      <a:schemeClr val="accent2">
                        <a:lumMod val="7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30</a:t>
            </a:r>
            <a:endParaRPr lang="ru-RU" sz="4400" b="1" spc="50" dirty="0">
              <a:ln w="11430"/>
              <a:gradFill>
                <a:gsLst>
                  <a:gs pos="25000">
                    <a:schemeClr val="accent2">
                      <a:lumMod val="50000"/>
                    </a:schemeClr>
                  </a:gs>
                  <a:gs pos="100000">
                    <a:schemeClr val="accent2">
                      <a:lumMod val="7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 Box 5"/>
          <p:cNvSpPr txBox="1">
            <a:spLocks noChangeArrowheads="1"/>
          </p:cNvSpPr>
          <p:nvPr/>
        </p:nvSpPr>
        <p:spPr bwMode="auto">
          <a:xfrm>
            <a:off x="827584" y="3429000"/>
            <a:ext cx="151216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i="1" dirty="0" smtClean="0">
                <a:latin typeface="Georgia" pitchFamily="18" charset="0"/>
              </a:rPr>
              <a:t> Яры</a:t>
            </a:r>
          </a:p>
        </p:txBody>
      </p:sp>
      <p:sp>
        <p:nvSpPr>
          <p:cNvPr id="22" name="Text Box 5"/>
          <p:cNvSpPr txBox="1">
            <a:spLocks noChangeArrowheads="1"/>
          </p:cNvSpPr>
          <p:nvPr/>
        </p:nvSpPr>
        <p:spPr bwMode="auto">
          <a:xfrm>
            <a:off x="323528" y="1628800"/>
            <a:ext cx="8496944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b="1" dirty="0" smtClean="0"/>
              <a:t>Длинные (выше колен) меховые сапоги, сшитые из чередующихся полосок светлого и тёмного оленьего меха. Украшались полосками цветного сукна.</a:t>
            </a:r>
            <a:endParaRPr lang="ru-RU" sz="2800" b="1" dirty="0" smtClean="0">
              <a:latin typeface="Georgia" pitchFamily="18" charset="0"/>
            </a:endParaRPr>
          </a:p>
        </p:txBody>
      </p:sp>
      <p:pic>
        <p:nvPicPr>
          <p:cNvPr id="24" name="Рисунок 23" descr="32.png"/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>
            <a:off x="3851920" y="4077072"/>
            <a:ext cx="1512168" cy="2337309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 descr="дом-1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8172400" y="5949280"/>
            <a:ext cx="770400" cy="670908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331640" y="404664"/>
            <a:ext cx="6480720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600" b="1" spc="50" dirty="0" smtClean="0">
                <a:ln w="11430"/>
                <a:gradFill>
                  <a:gsLst>
                    <a:gs pos="25000">
                      <a:schemeClr val="accent2">
                        <a:lumMod val="50000"/>
                      </a:schemeClr>
                    </a:gs>
                    <a:gs pos="100000">
                      <a:schemeClr val="accent2">
                        <a:lumMod val="7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Одежда саамов</a:t>
            </a:r>
            <a:endParaRPr lang="ru-RU" sz="3600" b="1" spc="50" dirty="0">
              <a:ln w="11430"/>
              <a:gradFill>
                <a:gsLst>
                  <a:gs pos="25000">
                    <a:schemeClr val="accent2">
                      <a:lumMod val="50000"/>
                    </a:schemeClr>
                  </a:gs>
                  <a:gs pos="100000">
                    <a:schemeClr val="accent2">
                      <a:lumMod val="7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itchFamily="18" charset="0"/>
              <a:cs typeface="Times New Roman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812360" y="332656"/>
            <a:ext cx="1008112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spc="50" dirty="0" smtClean="0">
                <a:ln w="11430"/>
                <a:gradFill>
                  <a:gsLst>
                    <a:gs pos="25000">
                      <a:schemeClr val="accent2">
                        <a:lumMod val="50000"/>
                      </a:schemeClr>
                    </a:gs>
                    <a:gs pos="100000">
                      <a:schemeClr val="accent2">
                        <a:lumMod val="7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40</a:t>
            </a:r>
            <a:endParaRPr lang="ru-RU" sz="4400" b="1" spc="50" dirty="0">
              <a:ln w="11430"/>
              <a:gradFill>
                <a:gsLst>
                  <a:gs pos="25000">
                    <a:schemeClr val="accent2">
                      <a:lumMod val="50000"/>
                    </a:schemeClr>
                  </a:gs>
                  <a:gs pos="100000">
                    <a:schemeClr val="accent2">
                      <a:lumMod val="7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 Box 5"/>
          <p:cNvSpPr txBox="1">
            <a:spLocks noChangeArrowheads="1"/>
          </p:cNvSpPr>
          <p:nvPr/>
        </p:nvSpPr>
        <p:spPr bwMode="auto">
          <a:xfrm>
            <a:off x="323528" y="4149080"/>
            <a:ext cx="324036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i="1" dirty="0" smtClean="0">
                <a:latin typeface="Georgia" pitchFamily="18" charset="0"/>
              </a:rPr>
              <a:t>  </a:t>
            </a:r>
            <a:r>
              <a:rPr lang="ru-RU" sz="2800" i="1" dirty="0" err="1" smtClean="0">
                <a:latin typeface="Georgia" pitchFamily="18" charset="0"/>
              </a:rPr>
              <a:t>Каньги</a:t>
            </a:r>
            <a:endParaRPr lang="ru-RU" sz="2800" i="1" dirty="0" smtClean="0">
              <a:latin typeface="Georgia" pitchFamily="18" charset="0"/>
            </a:endParaRPr>
          </a:p>
        </p:txBody>
      </p:sp>
      <p:sp>
        <p:nvSpPr>
          <p:cNvPr id="22" name="Text Box 5"/>
          <p:cNvSpPr txBox="1">
            <a:spLocks noChangeArrowheads="1"/>
          </p:cNvSpPr>
          <p:nvPr/>
        </p:nvSpPr>
        <p:spPr bwMode="auto">
          <a:xfrm>
            <a:off x="323528" y="1628800"/>
            <a:ext cx="8496944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dirty="0" smtClean="0"/>
              <a:t>Короткие полусапожки с длинными завязками, оборами спереди. Зимние - из меха, летние – из дублёной кожи, </a:t>
            </a:r>
            <a:r>
              <a:rPr lang="ru-RU" sz="2800" dirty="0" smtClean="0"/>
              <a:t>особенностью </a:t>
            </a:r>
            <a:r>
              <a:rPr lang="ru-RU" sz="2800" dirty="0" smtClean="0"/>
              <a:t>всей саамской обуви был загнутый кверху носок.</a:t>
            </a:r>
            <a:endParaRPr lang="ru-RU" sz="2800" dirty="0" smtClean="0">
              <a:latin typeface="Georgia" pitchFamily="18" charset="0"/>
            </a:endParaRPr>
          </a:p>
        </p:txBody>
      </p:sp>
      <p:pic>
        <p:nvPicPr>
          <p:cNvPr id="24" name="Рисунок 23" descr="32.png"/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>
            <a:off x="3851920" y="4077072"/>
            <a:ext cx="1512168" cy="2337309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 descr="дом-1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8172400" y="5949280"/>
            <a:ext cx="770400" cy="670908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331640" y="404664"/>
            <a:ext cx="6480720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600" b="1" spc="50" dirty="0" smtClean="0">
                <a:ln w="11430"/>
                <a:gradFill>
                  <a:gsLst>
                    <a:gs pos="25000">
                      <a:schemeClr val="accent2">
                        <a:lumMod val="50000"/>
                      </a:schemeClr>
                    </a:gs>
                    <a:gs pos="100000">
                      <a:schemeClr val="accent2">
                        <a:lumMod val="7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Одежда саамов</a:t>
            </a:r>
            <a:endParaRPr lang="ru-RU" sz="3600" b="1" spc="50" dirty="0">
              <a:ln w="11430"/>
              <a:gradFill>
                <a:gsLst>
                  <a:gs pos="25000">
                    <a:schemeClr val="accent2">
                      <a:lumMod val="50000"/>
                    </a:schemeClr>
                  </a:gs>
                  <a:gs pos="100000">
                    <a:schemeClr val="accent2">
                      <a:lumMod val="7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itchFamily="18" charset="0"/>
              <a:cs typeface="Times New Roman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812360" y="332656"/>
            <a:ext cx="1008112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spc="50" dirty="0" smtClean="0">
                <a:ln w="11430"/>
                <a:gradFill>
                  <a:gsLst>
                    <a:gs pos="25000">
                      <a:schemeClr val="accent2">
                        <a:lumMod val="50000"/>
                      </a:schemeClr>
                    </a:gs>
                    <a:gs pos="100000">
                      <a:schemeClr val="accent2">
                        <a:lumMod val="7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50</a:t>
            </a:r>
            <a:endParaRPr lang="ru-RU" sz="4400" b="1" spc="50" dirty="0">
              <a:ln w="11430"/>
              <a:gradFill>
                <a:gsLst>
                  <a:gs pos="25000">
                    <a:schemeClr val="accent2">
                      <a:lumMod val="50000"/>
                    </a:schemeClr>
                  </a:gs>
                  <a:gs pos="100000">
                    <a:schemeClr val="accent2">
                      <a:lumMod val="7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 Box 5"/>
          <p:cNvSpPr txBox="1">
            <a:spLocks noChangeArrowheads="1"/>
          </p:cNvSpPr>
          <p:nvPr/>
        </p:nvSpPr>
        <p:spPr bwMode="auto">
          <a:xfrm>
            <a:off x="323528" y="3429000"/>
            <a:ext cx="194421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i="1" dirty="0" smtClean="0">
                <a:latin typeface="Georgia" pitchFamily="18" charset="0"/>
              </a:rPr>
              <a:t>   Обора</a:t>
            </a:r>
          </a:p>
        </p:txBody>
      </p:sp>
      <p:sp>
        <p:nvSpPr>
          <p:cNvPr id="22" name="Text Box 5"/>
          <p:cNvSpPr txBox="1">
            <a:spLocks noChangeArrowheads="1"/>
          </p:cNvSpPr>
          <p:nvPr/>
        </p:nvSpPr>
        <p:spPr bwMode="auto">
          <a:xfrm>
            <a:off x="323528" y="1628800"/>
            <a:ext cx="849694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dirty="0" smtClean="0">
                <a:latin typeface="Georgia" pitchFamily="18" charset="0"/>
              </a:rPr>
              <a:t>Обмотка для ног, типа портянки.</a:t>
            </a:r>
          </a:p>
        </p:txBody>
      </p:sp>
      <p:pic>
        <p:nvPicPr>
          <p:cNvPr id="24" name="Рисунок 23" descr="32.png"/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>
            <a:off x="3851920" y="4077072"/>
            <a:ext cx="1512168" cy="2337309"/>
          </a:xfrm>
          <a:prstGeom prst="rect">
            <a:avLst/>
          </a:prstGeom>
        </p:spPr>
      </p:pic>
      <p:cxnSp>
        <p:nvCxnSpPr>
          <p:cNvPr id="9" name="Прямая соединительная линия 8"/>
          <p:cNvCxnSpPr/>
          <p:nvPr/>
        </p:nvCxnSpPr>
        <p:spPr>
          <a:xfrm flipH="1">
            <a:off x="1259632" y="3356992"/>
            <a:ext cx="72008" cy="2160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 descr="Рисунок12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8194330" y="5949280"/>
            <a:ext cx="770053" cy="668285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1331640" y="404664"/>
            <a:ext cx="6480720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600" b="1" spc="50" dirty="0" smtClean="0">
                <a:ln w="11430"/>
                <a:gradFill>
                  <a:gsLst>
                    <a:gs pos="25000">
                      <a:srgbClr val="004200"/>
                    </a:gs>
                    <a:gs pos="100000">
                      <a:schemeClr val="accent3">
                        <a:lumMod val="50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Жилище </a:t>
            </a:r>
            <a:r>
              <a:rPr lang="ru-RU" sz="3600" b="1" spc="50" dirty="0" smtClean="0">
                <a:ln w="11430"/>
                <a:gradFill>
                  <a:gsLst>
                    <a:gs pos="25000">
                      <a:srgbClr val="004200"/>
                    </a:gs>
                    <a:gs pos="100000">
                      <a:schemeClr val="accent3">
                        <a:lumMod val="50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саамов</a:t>
            </a:r>
            <a:endParaRPr lang="ru-RU" sz="3600" b="1" spc="50" dirty="0">
              <a:ln w="11430"/>
              <a:gradFill>
                <a:gsLst>
                  <a:gs pos="25000">
                    <a:srgbClr val="004200"/>
                  </a:gs>
                  <a:gs pos="100000">
                    <a:schemeClr val="accent3">
                      <a:lumMod val="50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itchFamily="18" charset="0"/>
              <a:cs typeface="Times New Roman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812360" y="332656"/>
            <a:ext cx="1008112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spc="50" dirty="0" smtClean="0">
                <a:ln w="11430"/>
                <a:gradFill>
                  <a:gsLst>
                    <a:gs pos="25000">
                      <a:srgbClr val="004200"/>
                    </a:gs>
                    <a:gs pos="100000">
                      <a:schemeClr val="accent3">
                        <a:lumMod val="50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10</a:t>
            </a:r>
            <a:endParaRPr lang="ru-RU" sz="4400" b="1" spc="50" dirty="0">
              <a:ln w="11430"/>
              <a:gradFill>
                <a:gsLst>
                  <a:gs pos="25000">
                    <a:srgbClr val="004200"/>
                  </a:gs>
                  <a:gs pos="100000">
                    <a:schemeClr val="accent3">
                      <a:lumMod val="50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5" name="Рисунок 24" descr="Рисунок33.png"/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>
            <a:off x="3851920" y="4075204"/>
            <a:ext cx="1512168" cy="2337310"/>
          </a:xfrm>
          <a:prstGeom prst="rect">
            <a:avLst/>
          </a:prstGeom>
        </p:spPr>
      </p:pic>
      <p:sp>
        <p:nvSpPr>
          <p:cNvPr id="26" name="Text Box 5"/>
          <p:cNvSpPr txBox="1">
            <a:spLocks noChangeArrowheads="1"/>
          </p:cNvSpPr>
          <p:nvPr/>
        </p:nvSpPr>
        <p:spPr bwMode="auto">
          <a:xfrm>
            <a:off x="323528" y="4293096"/>
            <a:ext cx="849694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i="1" dirty="0" smtClean="0">
                <a:latin typeface="Georgia" pitchFamily="18" charset="0"/>
              </a:rPr>
              <a:t>  </a:t>
            </a:r>
            <a:r>
              <a:rPr lang="ru-RU" sz="2800" i="1" dirty="0" err="1" smtClean="0">
                <a:latin typeface="Georgia" pitchFamily="18" charset="0"/>
              </a:rPr>
              <a:t>Кувакса</a:t>
            </a:r>
            <a:endParaRPr lang="ru-RU" sz="2800" i="1" dirty="0" smtClean="0">
              <a:latin typeface="Georgia" pitchFamily="18" charset="0"/>
            </a:endParaRPr>
          </a:p>
        </p:txBody>
      </p:sp>
      <p:sp>
        <p:nvSpPr>
          <p:cNvPr id="27" name="Text Box 5"/>
          <p:cNvSpPr txBox="1">
            <a:spLocks noChangeArrowheads="1"/>
          </p:cNvSpPr>
          <p:nvPr/>
        </p:nvSpPr>
        <p:spPr bwMode="auto">
          <a:xfrm>
            <a:off x="323528" y="1628800"/>
            <a:ext cx="8496944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spcBef>
                <a:spcPct val="20000"/>
              </a:spcBef>
            </a:pPr>
            <a:r>
              <a:rPr lang="ru-RU" sz="2800" b="1" dirty="0" smtClean="0"/>
              <a:t>Жилищем служил разборный чум , который представлял собой несколько шестов, крытых оленьими шкурами зимой и берестой летом. В центре  разжигали костер.</a:t>
            </a:r>
            <a:endParaRPr lang="ru-RU" sz="2800" b="1" dirty="0" smtClean="0">
              <a:latin typeface="Georgia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2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 descr="Рисунок12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8194330" y="5949280"/>
            <a:ext cx="770053" cy="668285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1331640" y="404664"/>
            <a:ext cx="6480720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600" b="1" spc="50" dirty="0" smtClean="0">
                <a:ln w="11430"/>
                <a:gradFill>
                  <a:gsLst>
                    <a:gs pos="25000">
                      <a:srgbClr val="004200"/>
                    </a:gs>
                    <a:gs pos="100000">
                      <a:schemeClr val="accent3">
                        <a:lumMod val="50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Жилище </a:t>
            </a:r>
            <a:r>
              <a:rPr lang="ru-RU" sz="3600" b="1" spc="50" dirty="0" smtClean="0">
                <a:ln w="11430"/>
                <a:gradFill>
                  <a:gsLst>
                    <a:gs pos="25000">
                      <a:srgbClr val="004200"/>
                    </a:gs>
                    <a:gs pos="100000">
                      <a:schemeClr val="accent3">
                        <a:lumMod val="50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саамов</a:t>
            </a:r>
            <a:endParaRPr lang="ru-RU" sz="3600" b="1" spc="50" dirty="0">
              <a:ln w="11430"/>
              <a:gradFill>
                <a:gsLst>
                  <a:gs pos="25000">
                    <a:srgbClr val="004200"/>
                  </a:gs>
                  <a:gs pos="100000">
                    <a:schemeClr val="accent3">
                      <a:lumMod val="50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itchFamily="18" charset="0"/>
              <a:cs typeface="Times New Roman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812360" y="332656"/>
            <a:ext cx="1008112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spc="50" dirty="0" smtClean="0">
                <a:ln w="11430"/>
                <a:gradFill>
                  <a:gsLst>
                    <a:gs pos="25000">
                      <a:srgbClr val="004200"/>
                    </a:gs>
                    <a:gs pos="100000">
                      <a:schemeClr val="accent3">
                        <a:lumMod val="50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</a:t>
            </a:r>
            <a:endParaRPr lang="ru-RU" sz="4400" b="1" spc="50" dirty="0">
              <a:ln w="11430"/>
              <a:gradFill>
                <a:gsLst>
                  <a:gs pos="25000">
                    <a:srgbClr val="004200"/>
                  </a:gs>
                  <a:gs pos="100000">
                    <a:schemeClr val="accent3">
                      <a:lumMod val="50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5" name="Рисунок 24" descr="Рисунок33.png"/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>
            <a:off x="3851920" y="4075204"/>
            <a:ext cx="1512168" cy="2337310"/>
          </a:xfrm>
          <a:prstGeom prst="rect">
            <a:avLst/>
          </a:prstGeom>
        </p:spPr>
      </p:pic>
      <p:sp>
        <p:nvSpPr>
          <p:cNvPr id="26" name="Text Box 5"/>
          <p:cNvSpPr txBox="1">
            <a:spLocks noChangeArrowheads="1"/>
          </p:cNvSpPr>
          <p:nvPr/>
        </p:nvSpPr>
        <p:spPr bwMode="auto">
          <a:xfrm>
            <a:off x="323528" y="5301208"/>
            <a:ext cx="849694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i="1" dirty="0" smtClean="0">
                <a:latin typeface="Georgia" pitchFamily="18" charset="0"/>
              </a:rPr>
              <a:t>  Вежа</a:t>
            </a:r>
          </a:p>
        </p:txBody>
      </p:sp>
      <p:sp>
        <p:nvSpPr>
          <p:cNvPr id="27" name="Text Box 5"/>
          <p:cNvSpPr txBox="1">
            <a:spLocks noChangeArrowheads="1"/>
          </p:cNvSpPr>
          <p:nvPr/>
        </p:nvSpPr>
        <p:spPr bwMode="auto">
          <a:xfrm>
            <a:off x="323528" y="1628800"/>
            <a:ext cx="8496944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400" b="1" dirty="0" smtClean="0"/>
              <a:t>Позднее стали строить зимнее жилище . Оно имело форму пирамиды высотой до 2.5 метров. Собирали  из брёвен. Крышу покрывали хворостом, дерном и древесной корой, оставляя отверстие для выхода дыма. Дверь «смотрела» на юг. На противоположной стороне находилось окно, его затягивали рыбьим пузырём или слюдой. В центре  был очаг из камней. Основное пространство  покрывали ветками деревьев и застилали оленьими шкурами. Здесь спали, ели, занимались делами.</a:t>
            </a:r>
            <a:endParaRPr lang="ru-RU" sz="2400" b="1" dirty="0" smtClean="0">
              <a:latin typeface="Georgia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2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 descr="Рисунок12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8194330" y="5949280"/>
            <a:ext cx="770053" cy="668285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1331640" y="404664"/>
            <a:ext cx="6480720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600" b="1" spc="50" dirty="0" smtClean="0">
                <a:ln w="11430"/>
                <a:gradFill>
                  <a:gsLst>
                    <a:gs pos="25000">
                      <a:srgbClr val="004200"/>
                    </a:gs>
                    <a:gs pos="100000">
                      <a:schemeClr val="accent3">
                        <a:lumMod val="50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Жилище </a:t>
            </a:r>
            <a:r>
              <a:rPr lang="ru-RU" sz="3600" b="1" spc="50" dirty="0" smtClean="0">
                <a:ln w="11430"/>
                <a:gradFill>
                  <a:gsLst>
                    <a:gs pos="25000">
                      <a:srgbClr val="004200"/>
                    </a:gs>
                    <a:gs pos="100000">
                      <a:schemeClr val="accent3">
                        <a:lumMod val="50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саамов</a:t>
            </a:r>
            <a:endParaRPr lang="ru-RU" sz="3600" b="1" spc="50" dirty="0">
              <a:ln w="11430"/>
              <a:gradFill>
                <a:gsLst>
                  <a:gs pos="25000">
                    <a:srgbClr val="004200"/>
                  </a:gs>
                  <a:gs pos="100000">
                    <a:schemeClr val="accent3">
                      <a:lumMod val="50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itchFamily="18" charset="0"/>
              <a:cs typeface="Times New Roman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812360" y="332656"/>
            <a:ext cx="1008112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spc="50" dirty="0" smtClean="0">
                <a:ln w="11430"/>
                <a:gradFill>
                  <a:gsLst>
                    <a:gs pos="25000">
                      <a:srgbClr val="004200"/>
                    </a:gs>
                    <a:gs pos="100000">
                      <a:schemeClr val="accent3">
                        <a:lumMod val="50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30</a:t>
            </a:r>
            <a:endParaRPr lang="ru-RU" sz="4400" b="1" spc="50" dirty="0">
              <a:ln w="11430"/>
              <a:gradFill>
                <a:gsLst>
                  <a:gs pos="25000">
                    <a:srgbClr val="004200"/>
                  </a:gs>
                  <a:gs pos="100000">
                    <a:schemeClr val="accent3">
                      <a:lumMod val="50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5" name="Рисунок 24" descr="Рисунок33.png"/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>
            <a:off x="3851920" y="4075204"/>
            <a:ext cx="1512168" cy="2337310"/>
          </a:xfrm>
          <a:prstGeom prst="rect">
            <a:avLst/>
          </a:prstGeom>
        </p:spPr>
      </p:pic>
      <p:sp>
        <p:nvSpPr>
          <p:cNvPr id="26" name="Text Box 5"/>
          <p:cNvSpPr txBox="1">
            <a:spLocks noChangeArrowheads="1"/>
          </p:cNvSpPr>
          <p:nvPr/>
        </p:nvSpPr>
        <p:spPr bwMode="auto">
          <a:xfrm>
            <a:off x="323528" y="5157192"/>
            <a:ext cx="165618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i="1" dirty="0" smtClean="0">
                <a:latin typeface="Georgia" pitchFamily="18" charset="0"/>
              </a:rPr>
              <a:t>   Тупа</a:t>
            </a:r>
          </a:p>
        </p:txBody>
      </p:sp>
      <p:sp>
        <p:nvSpPr>
          <p:cNvPr id="27" name="Text Box 5"/>
          <p:cNvSpPr txBox="1">
            <a:spLocks noChangeArrowheads="1"/>
          </p:cNvSpPr>
          <p:nvPr/>
        </p:nvSpPr>
        <p:spPr bwMode="auto">
          <a:xfrm>
            <a:off x="323528" y="1628800"/>
            <a:ext cx="8496944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b="1" dirty="0" smtClean="0"/>
              <a:t>Низенькая бревенчатая избушка, высотой чуть больше 2-х метров. Крышу  делали плоской, насыпали на неё землю и укладывали дерн. Очаг устраивали из камней, обмазанных глиной. Жилище имело одно или два небольших окна . </a:t>
            </a:r>
            <a:endParaRPr lang="ru-RU" sz="2800" b="1" dirty="0" smtClean="0">
              <a:latin typeface="Georgia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2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 descr="Рисунок12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8194330" y="5949280"/>
            <a:ext cx="770053" cy="668285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1331640" y="404664"/>
            <a:ext cx="6480720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600" b="1" spc="50" dirty="0" smtClean="0">
                <a:ln w="11430"/>
                <a:gradFill>
                  <a:gsLst>
                    <a:gs pos="25000">
                      <a:srgbClr val="004200"/>
                    </a:gs>
                    <a:gs pos="100000">
                      <a:schemeClr val="accent3">
                        <a:lumMod val="50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Жилище </a:t>
            </a:r>
            <a:r>
              <a:rPr lang="ru-RU" sz="3600" b="1" spc="50" dirty="0" smtClean="0">
                <a:ln w="11430"/>
                <a:gradFill>
                  <a:gsLst>
                    <a:gs pos="25000">
                      <a:srgbClr val="004200"/>
                    </a:gs>
                    <a:gs pos="100000">
                      <a:schemeClr val="accent3">
                        <a:lumMod val="50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саамов</a:t>
            </a:r>
            <a:endParaRPr lang="ru-RU" sz="3600" b="1" spc="50" dirty="0">
              <a:ln w="11430"/>
              <a:gradFill>
                <a:gsLst>
                  <a:gs pos="25000">
                    <a:srgbClr val="004200"/>
                  </a:gs>
                  <a:gs pos="100000">
                    <a:schemeClr val="accent3">
                      <a:lumMod val="50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itchFamily="18" charset="0"/>
              <a:cs typeface="Times New Roman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812360" y="332656"/>
            <a:ext cx="1008112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spc="50" dirty="0" smtClean="0">
                <a:ln w="11430"/>
                <a:gradFill>
                  <a:gsLst>
                    <a:gs pos="25000">
                      <a:srgbClr val="004200"/>
                    </a:gs>
                    <a:gs pos="100000">
                      <a:schemeClr val="accent3">
                        <a:lumMod val="50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40</a:t>
            </a:r>
            <a:endParaRPr lang="ru-RU" sz="4400" b="1" spc="50" dirty="0">
              <a:ln w="11430"/>
              <a:gradFill>
                <a:gsLst>
                  <a:gs pos="25000">
                    <a:srgbClr val="004200"/>
                  </a:gs>
                  <a:gs pos="100000">
                    <a:schemeClr val="accent3">
                      <a:lumMod val="50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5" name="Рисунок 24" descr="Рисунок33.png"/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>
            <a:off x="3851920" y="4075204"/>
            <a:ext cx="1512168" cy="2337310"/>
          </a:xfrm>
          <a:prstGeom prst="rect">
            <a:avLst/>
          </a:prstGeom>
        </p:spPr>
      </p:pic>
      <p:sp>
        <p:nvSpPr>
          <p:cNvPr id="26" name="Text Box 5"/>
          <p:cNvSpPr txBox="1">
            <a:spLocks noChangeArrowheads="1"/>
          </p:cNvSpPr>
          <p:nvPr/>
        </p:nvSpPr>
        <p:spPr bwMode="auto">
          <a:xfrm>
            <a:off x="611560" y="3429000"/>
            <a:ext cx="216024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i="1" dirty="0" smtClean="0">
                <a:latin typeface="Georgia" pitchFamily="18" charset="0"/>
              </a:rPr>
              <a:t> </a:t>
            </a:r>
            <a:r>
              <a:rPr lang="ru-RU" sz="2800" i="1" dirty="0" err="1" smtClean="0">
                <a:latin typeface="Georgia" pitchFamily="18" charset="0"/>
              </a:rPr>
              <a:t>Кувакса</a:t>
            </a:r>
            <a:endParaRPr lang="ru-RU" sz="2800" i="1" dirty="0" smtClean="0">
              <a:latin typeface="Georgia" pitchFamily="18" charset="0"/>
            </a:endParaRPr>
          </a:p>
        </p:txBody>
      </p:sp>
      <p:sp>
        <p:nvSpPr>
          <p:cNvPr id="27" name="Text Box 5"/>
          <p:cNvSpPr txBox="1">
            <a:spLocks noChangeArrowheads="1"/>
          </p:cNvSpPr>
          <p:nvPr/>
        </p:nvSpPr>
        <p:spPr bwMode="auto">
          <a:xfrm>
            <a:off x="323528" y="1628800"/>
            <a:ext cx="8496944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b="1" dirty="0" smtClean="0">
                <a:latin typeface="Georgia" pitchFamily="18" charset="0"/>
              </a:rPr>
              <a:t>Походный шалаш из жердей, бересты или оленьих шкур.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2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 descr="Рисунок12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8194330" y="5949280"/>
            <a:ext cx="770053" cy="668285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1331640" y="404664"/>
            <a:ext cx="6480720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600" b="1" spc="50" dirty="0" smtClean="0">
                <a:ln w="11430"/>
                <a:gradFill>
                  <a:gsLst>
                    <a:gs pos="25000">
                      <a:srgbClr val="004200"/>
                    </a:gs>
                    <a:gs pos="100000">
                      <a:schemeClr val="accent3">
                        <a:lumMod val="50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Жилище </a:t>
            </a:r>
            <a:r>
              <a:rPr lang="ru-RU" sz="3600" b="1" spc="50" dirty="0" smtClean="0">
                <a:ln w="11430"/>
                <a:gradFill>
                  <a:gsLst>
                    <a:gs pos="25000">
                      <a:srgbClr val="004200"/>
                    </a:gs>
                    <a:gs pos="100000">
                      <a:schemeClr val="accent3">
                        <a:lumMod val="50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саамов</a:t>
            </a:r>
            <a:endParaRPr lang="ru-RU" sz="3600" b="1" spc="50" dirty="0">
              <a:ln w="11430"/>
              <a:gradFill>
                <a:gsLst>
                  <a:gs pos="25000">
                    <a:srgbClr val="004200"/>
                  </a:gs>
                  <a:gs pos="100000">
                    <a:schemeClr val="accent3">
                      <a:lumMod val="50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itchFamily="18" charset="0"/>
              <a:cs typeface="Times New Roman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812360" y="332656"/>
            <a:ext cx="1152128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spc="50" dirty="0" smtClean="0">
                <a:ln w="11430"/>
                <a:gradFill>
                  <a:gsLst>
                    <a:gs pos="25000">
                      <a:srgbClr val="004200"/>
                    </a:gs>
                    <a:gs pos="100000">
                      <a:schemeClr val="accent3">
                        <a:lumMod val="50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50</a:t>
            </a:r>
            <a:endParaRPr lang="ru-RU" sz="4400" b="1" spc="50" dirty="0">
              <a:ln w="11430"/>
              <a:gradFill>
                <a:gsLst>
                  <a:gs pos="25000">
                    <a:srgbClr val="004200"/>
                  </a:gs>
                  <a:gs pos="100000">
                    <a:schemeClr val="accent3">
                      <a:lumMod val="50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5" name="Рисунок 24" descr="Рисунок33.png"/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>
            <a:off x="3851920" y="4075204"/>
            <a:ext cx="1512168" cy="2337310"/>
          </a:xfrm>
          <a:prstGeom prst="rect">
            <a:avLst/>
          </a:prstGeom>
        </p:spPr>
      </p:pic>
      <p:sp>
        <p:nvSpPr>
          <p:cNvPr id="26" name="Text Box 5"/>
          <p:cNvSpPr txBox="1">
            <a:spLocks noChangeArrowheads="1"/>
          </p:cNvSpPr>
          <p:nvPr/>
        </p:nvSpPr>
        <p:spPr bwMode="auto">
          <a:xfrm>
            <a:off x="323528" y="3429000"/>
            <a:ext cx="216024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i="1" dirty="0" smtClean="0">
                <a:latin typeface="Georgia" pitchFamily="18" charset="0"/>
              </a:rPr>
              <a:t>    Погост</a:t>
            </a:r>
          </a:p>
        </p:txBody>
      </p:sp>
      <p:sp>
        <p:nvSpPr>
          <p:cNvPr id="27" name="Text Box 5"/>
          <p:cNvSpPr txBox="1">
            <a:spLocks noChangeArrowheads="1"/>
          </p:cNvSpPr>
          <p:nvPr/>
        </p:nvSpPr>
        <p:spPr bwMode="auto">
          <a:xfrm>
            <a:off x="323528" y="1628800"/>
            <a:ext cx="849694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dirty="0" smtClean="0">
                <a:latin typeface="Georgia" pitchFamily="18" charset="0"/>
              </a:rPr>
              <a:t> </a:t>
            </a:r>
            <a:r>
              <a:rPr lang="ru-RU" sz="2800" b="1" dirty="0" smtClean="0">
                <a:latin typeface="Georgia" pitchFamily="18" charset="0"/>
              </a:rPr>
              <a:t>Саамское селение.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2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 descr="Рисунок14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8172400" y="5949280"/>
            <a:ext cx="770400" cy="668586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1331640" y="404664"/>
            <a:ext cx="6480720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600" b="1" spc="50" dirty="0" smtClean="0">
                <a:ln w="11430"/>
                <a:gradFill>
                  <a:gsLst>
                    <a:gs pos="25000">
                      <a:srgbClr val="924900"/>
                    </a:gs>
                    <a:gs pos="100000">
                      <a:schemeClr val="accent6">
                        <a:lumMod val="7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Сказочные существа</a:t>
            </a:r>
            <a:endParaRPr lang="ru-RU" sz="3600" b="1" spc="50" dirty="0">
              <a:ln w="11430"/>
              <a:gradFill>
                <a:gsLst>
                  <a:gs pos="25000">
                    <a:srgbClr val="924900"/>
                  </a:gs>
                  <a:gs pos="100000">
                    <a:schemeClr val="accent6">
                      <a:lumMod val="7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itchFamily="18" charset="0"/>
              <a:cs typeface="Times New Roman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812360" y="332656"/>
            <a:ext cx="1008112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spc="50" dirty="0" smtClean="0">
                <a:ln w="11430"/>
                <a:gradFill>
                  <a:gsLst>
                    <a:gs pos="25000">
                      <a:schemeClr val="accent6">
                        <a:lumMod val="50000"/>
                      </a:schemeClr>
                    </a:gs>
                    <a:gs pos="100000">
                      <a:schemeClr val="accent6">
                        <a:lumMod val="7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10</a:t>
            </a:r>
            <a:endParaRPr lang="ru-RU" sz="4400" b="1" spc="50" dirty="0">
              <a:ln w="11430"/>
              <a:gradFill>
                <a:gsLst>
                  <a:gs pos="25000">
                    <a:schemeClr val="accent6">
                      <a:lumMod val="50000"/>
                    </a:schemeClr>
                  </a:gs>
                  <a:gs pos="100000">
                    <a:schemeClr val="accent6">
                      <a:lumMod val="7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5" name="Рисунок 24" descr="Рисунок34.png"/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>
            <a:off x="3851920" y="4077072"/>
            <a:ext cx="1512000" cy="2333508"/>
          </a:xfrm>
          <a:prstGeom prst="rect">
            <a:avLst/>
          </a:prstGeom>
        </p:spPr>
      </p:pic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899592" y="3429000"/>
            <a:ext cx="295232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i="1" dirty="0" smtClean="0">
                <a:latin typeface="Georgia" pitchFamily="18" charset="0"/>
              </a:rPr>
              <a:t> </a:t>
            </a:r>
            <a:r>
              <a:rPr lang="ru-RU" sz="2800" i="1" dirty="0" err="1" smtClean="0">
                <a:latin typeface="Georgia" pitchFamily="18" charset="0"/>
              </a:rPr>
              <a:t>Чахкли</a:t>
            </a:r>
            <a:endParaRPr lang="ru-RU" sz="2800" i="1" dirty="0" smtClean="0">
              <a:latin typeface="Georgia" pitchFamily="18" charset="0"/>
            </a:endParaRPr>
          </a:p>
        </p:txBody>
      </p:sp>
      <p:sp>
        <p:nvSpPr>
          <p:cNvPr id="29" name="Text Box 5"/>
          <p:cNvSpPr txBox="1">
            <a:spLocks noChangeArrowheads="1"/>
          </p:cNvSpPr>
          <p:nvPr/>
        </p:nvSpPr>
        <p:spPr bwMode="auto">
          <a:xfrm>
            <a:off x="323528" y="1628800"/>
            <a:ext cx="8496944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spcBef>
                <a:spcPct val="20000"/>
              </a:spcBef>
            </a:pPr>
            <a:r>
              <a:rPr lang="ru-RU" sz="2800" dirty="0" smtClean="0">
                <a:latin typeface="Georgia" pitchFamily="18" charset="0"/>
              </a:rPr>
              <a:t> </a:t>
            </a:r>
            <a:r>
              <a:rPr lang="ru-RU" sz="2800" b="1" dirty="0" smtClean="0">
                <a:latin typeface="Georgia" pitchFamily="18" charset="0"/>
              </a:rPr>
              <a:t>Сказочные существа, маленькие человечки, живущие под землёй.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 descr="Рисунок14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8172400" y="5949280"/>
            <a:ext cx="770400" cy="668586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1331640" y="404664"/>
            <a:ext cx="6480720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600" b="1" spc="50" dirty="0" smtClean="0">
                <a:ln w="11430"/>
                <a:gradFill>
                  <a:gsLst>
                    <a:gs pos="25000">
                      <a:srgbClr val="924900"/>
                    </a:gs>
                    <a:gs pos="100000">
                      <a:schemeClr val="accent6">
                        <a:lumMod val="7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Сказочные существа</a:t>
            </a:r>
            <a:endParaRPr lang="ru-RU" sz="3600" b="1" spc="50" dirty="0">
              <a:ln w="11430"/>
              <a:gradFill>
                <a:gsLst>
                  <a:gs pos="25000">
                    <a:srgbClr val="924900"/>
                  </a:gs>
                  <a:gs pos="100000">
                    <a:schemeClr val="accent6">
                      <a:lumMod val="7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itchFamily="18" charset="0"/>
              <a:cs typeface="Times New Roman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812360" y="332656"/>
            <a:ext cx="1008112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spc="50" dirty="0" smtClean="0">
                <a:ln w="11430"/>
                <a:gradFill>
                  <a:gsLst>
                    <a:gs pos="25000">
                      <a:schemeClr val="accent6">
                        <a:lumMod val="50000"/>
                      </a:schemeClr>
                    </a:gs>
                    <a:gs pos="100000">
                      <a:schemeClr val="accent6">
                        <a:lumMod val="7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</a:t>
            </a:r>
            <a:endParaRPr lang="ru-RU" sz="4400" b="1" spc="50" dirty="0">
              <a:ln w="11430"/>
              <a:gradFill>
                <a:gsLst>
                  <a:gs pos="25000">
                    <a:schemeClr val="accent6">
                      <a:lumMod val="50000"/>
                    </a:schemeClr>
                  </a:gs>
                  <a:gs pos="100000">
                    <a:schemeClr val="accent6">
                      <a:lumMod val="7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5" name="Рисунок 24" descr="Рисунок34.png"/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>
            <a:off x="3851920" y="4077072"/>
            <a:ext cx="1512000" cy="2333508"/>
          </a:xfrm>
          <a:prstGeom prst="rect">
            <a:avLst/>
          </a:prstGeom>
        </p:spPr>
      </p:pic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827584" y="3429000"/>
            <a:ext cx="208823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i="1" dirty="0" smtClean="0">
                <a:latin typeface="Georgia" pitchFamily="18" charset="0"/>
              </a:rPr>
              <a:t>  </a:t>
            </a:r>
            <a:r>
              <a:rPr lang="ru-RU" sz="2800" i="1" dirty="0" err="1" smtClean="0">
                <a:latin typeface="Georgia" pitchFamily="18" charset="0"/>
              </a:rPr>
              <a:t>Сейд</a:t>
            </a:r>
            <a:endParaRPr lang="ru-RU" sz="2800" i="1" dirty="0" smtClean="0">
              <a:latin typeface="Georgia" pitchFamily="18" charset="0"/>
            </a:endParaRPr>
          </a:p>
        </p:txBody>
      </p:sp>
      <p:sp>
        <p:nvSpPr>
          <p:cNvPr id="29" name="Text Box 5"/>
          <p:cNvSpPr txBox="1">
            <a:spLocks noChangeArrowheads="1"/>
          </p:cNvSpPr>
          <p:nvPr/>
        </p:nvSpPr>
        <p:spPr bwMode="auto">
          <a:xfrm>
            <a:off x="323528" y="1628800"/>
            <a:ext cx="856895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spcBef>
                <a:spcPct val="20000"/>
              </a:spcBef>
            </a:pPr>
            <a:r>
              <a:rPr lang="ru-RU" sz="2800" dirty="0" smtClean="0">
                <a:latin typeface="Georgia" pitchFamily="18" charset="0"/>
              </a:rPr>
              <a:t>  </a:t>
            </a:r>
            <a:r>
              <a:rPr lang="ru-RU" sz="2800" b="1" dirty="0" smtClean="0">
                <a:latin typeface="Georgia" pitchFamily="18" charset="0"/>
              </a:rPr>
              <a:t>Как назывался священный камень, божество?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 descr="Рисунок14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8172400" y="5949280"/>
            <a:ext cx="770400" cy="668586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1331640" y="404664"/>
            <a:ext cx="6480720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600" b="1" spc="50" dirty="0" smtClean="0">
                <a:ln w="11430"/>
                <a:gradFill>
                  <a:gsLst>
                    <a:gs pos="25000">
                      <a:srgbClr val="924900"/>
                    </a:gs>
                    <a:gs pos="100000">
                      <a:schemeClr val="accent6">
                        <a:lumMod val="7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Сказочные существа</a:t>
            </a:r>
            <a:endParaRPr lang="ru-RU" sz="3600" b="1" spc="50" dirty="0">
              <a:ln w="11430"/>
              <a:gradFill>
                <a:gsLst>
                  <a:gs pos="25000">
                    <a:srgbClr val="924900"/>
                  </a:gs>
                  <a:gs pos="100000">
                    <a:schemeClr val="accent6">
                      <a:lumMod val="7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itchFamily="18" charset="0"/>
              <a:cs typeface="Times New Roman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812360" y="332656"/>
            <a:ext cx="1008112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spc="50" dirty="0" smtClean="0">
                <a:ln w="11430"/>
                <a:gradFill>
                  <a:gsLst>
                    <a:gs pos="25000">
                      <a:schemeClr val="accent6">
                        <a:lumMod val="50000"/>
                      </a:schemeClr>
                    </a:gs>
                    <a:gs pos="100000">
                      <a:schemeClr val="accent6">
                        <a:lumMod val="7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30</a:t>
            </a:r>
            <a:endParaRPr lang="ru-RU" sz="4400" b="1" spc="50" dirty="0">
              <a:ln w="11430"/>
              <a:gradFill>
                <a:gsLst>
                  <a:gs pos="25000">
                    <a:schemeClr val="accent6">
                      <a:lumMod val="50000"/>
                    </a:schemeClr>
                  </a:gs>
                  <a:gs pos="100000">
                    <a:schemeClr val="accent6">
                      <a:lumMod val="7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5" name="Рисунок 24" descr="Рисунок34.png"/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>
            <a:off x="3851920" y="4077072"/>
            <a:ext cx="1512000" cy="2333508"/>
          </a:xfrm>
          <a:prstGeom prst="rect">
            <a:avLst/>
          </a:prstGeom>
        </p:spPr>
      </p:pic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323528" y="3429000"/>
            <a:ext cx="208823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i="1" dirty="0" smtClean="0">
                <a:latin typeface="Georgia" pitchFamily="18" charset="0"/>
              </a:rPr>
              <a:t>   </a:t>
            </a:r>
            <a:r>
              <a:rPr lang="ru-RU" sz="2800" i="1" dirty="0" err="1" smtClean="0">
                <a:latin typeface="Georgia" pitchFamily="18" charset="0"/>
              </a:rPr>
              <a:t>Нойд</a:t>
            </a:r>
            <a:endParaRPr lang="ru-RU" sz="2800" i="1" dirty="0" smtClean="0">
              <a:latin typeface="Georgia" pitchFamily="18" charset="0"/>
            </a:endParaRPr>
          </a:p>
        </p:txBody>
      </p:sp>
      <p:sp>
        <p:nvSpPr>
          <p:cNvPr id="29" name="Text Box 5"/>
          <p:cNvSpPr txBox="1">
            <a:spLocks noChangeArrowheads="1"/>
          </p:cNvSpPr>
          <p:nvPr/>
        </p:nvSpPr>
        <p:spPr bwMode="auto">
          <a:xfrm>
            <a:off x="323528" y="1628800"/>
            <a:ext cx="849694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dirty="0" smtClean="0">
                <a:latin typeface="Georgia" pitchFamily="18" charset="0"/>
              </a:rPr>
              <a:t> </a:t>
            </a:r>
            <a:r>
              <a:rPr lang="ru-RU" sz="2800" b="1" dirty="0" smtClean="0">
                <a:latin typeface="Georgia" pitchFamily="18" charset="0"/>
              </a:rPr>
              <a:t>Как звали колдуна или колдунью?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 descr="Рисунок14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8172400" y="5949280"/>
            <a:ext cx="770400" cy="668586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1331640" y="404664"/>
            <a:ext cx="6480720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600" b="1" spc="50" dirty="0" smtClean="0">
                <a:ln w="11430"/>
                <a:gradFill>
                  <a:gsLst>
                    <a:gs pos="25000">
                      <a:srgbClr val="924900"/>
                    </a:gs>
                    <a:gs pos="100000">
                      <a:schemeClr val="accent6">
                        <a:lumMod val="7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Сказочные существа</a:t>
            </a:r>
            <a:endParaRPr lang="ru-RU" sz="3600" b="1" spc="50" dirty="0">
              <a:ln w="11430"/>
              <a:gradFill>
                <a:gsLst>
                  <a:gs pos="25000">
                    <a:srgbClr val="924900"/>
                  </a:gs>
                  <a:gs pos="100000">
                    <a:schemeClr val="accent6">
                      <a:lumMod val="7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itchFamily="18" charset="0"/>
              <a:cs typeface="Times New Roman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812360" y="332656"/>
            <a:ext cx="1008112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spc="50" dirty="0" smtClean="0">
                <a:ln w="11430"/>
                <a:gradFill>
                  <a:gsLst>
                    <a:gs pos="25000">
                      <a:schemeClr val="accent6">
                        <a:lumMod val="50000"/>
                      </a:schemeClr>
                    </a:gs>
                    <a:gs pos="100000">
                      <a:schemeClr val="accent6">
                        <a:lumMod val="7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40</a:t>
            </a:r>
            <a:endParaRPr lang="ru-RU" sz="4400" b="1" spc="50" dirty="0">
              <a:ln w="11430"/>
              <a:gradFill>
                <a:gsLst>
                  <a:gs pos="25000">
                    <a:schemeClr val="accent6">
                      <a:lumMod val="50000"/>
                    </a:schemeClr>
                  </a:gs>
                  <a:gs pos="100000">
                    <a:schemeClr val="accent6">
                      <a:lumMod val="7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5" name="Рисунок 24" descr="Рисунок34.png"/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>
            <a:off x="3851920" y="4077072"/>
            <a:ext cx="1512000" cy="2333508"/>
          </a:xfrm>
          <a:prstGeom prst="rect">
            <a:avLst/>
          </a:prstGeom>
        </p:spPr>
      </p:pic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323528" y="3429000"/>
            <a:ext cx="849694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i="1" dirty="0" smtClean="0">
                <a:latin typeface="Georgia" pitchFamily="18" charset="0"/>
              </a:rPr>
              <a:t>   Тала</a:t>
            </a:r>
          </a:p>
        </p:txBody>
      </p:sp>
      <p:sp>
        <p:nvSpPr>
          <p:cNvPr id="29" name="Text Box 5"/>
          <p:cNvSpPr txBox="1">
            <a:spLocks noChangeArrowheads="1"/>
          </p:cNvSpPr>
          <p:nvPr/>
        </p:nvSpPr>
        <p:spPr bwMode="auto">
          <a:xfrm>
            <a:off x="323528" y="1628800"/>
            <a:ext cx="849694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b="1" dirty="0" smtClean="0">
                <a:latin typeface="Georgia" pitchFamily="18" charset="0"/>
              </a:rPr>
              <a:t>Сказочное существо, сказочный медведь.</a:t>
            </a:r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 flipH="1">
            <a:off x="1043608" y="3429000"/>
            <a:ext cx="144016" cy="1440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 descr="Рисунок14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8172400" y="5949280"/>
            <a:ext cx="770400" cy="668586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1331640" y="404664"/>
            <a:ext cx="6480720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600" b="1" spc="50" dirty="0" smtClean="0">
                <a:ln w="11430"/>
                <a:gradFill>
                  <a:gsLst>
                    <a:gs pos="25000">
                      <a:srgbClr val="924900"/>
                    </a:gs>
                    <a:gs pos="100000">
                      <a:schemeClr val="accent6">
                        <a:lumMod val="7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Сказочные существа</a:t>
            </a:r>
            <a:endParaRPr lang="ru-RU" sz="3600" b="1" spc="50" dirty="0">
              <a:ln w="11430"/>
              <a:gradFill>
                <a:gsLst>
                  <a:gs pos="25000">
                    <a:srgbClr val="924900"/>
                  </a:gs>
                  <a:gs pos="100000">
                    <a:schemeClr val="accent6">
                      <a:lumMod val="7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itchFamily="18" charset="0"/>
              <a:cs typeface="Times New Roman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812360" y="332656"/>
            <a:ext cx="1008112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spc="50" dirty="0" smtClean="0">
                <a:ln w="11430"/>
                <a:gradFill>
                  <a:gsLst>
                    <a:gs pos="25000">
                      <a:schemeClr val="accent6">
                        <a:lumMod val="50000"/>
                      </a:schemeClr>
                    </a:gs>
                    <a:gs pos="100000">
                      <a:schemeClr val="accent6">
                        <a:lumMod val="7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50</a:t>
            </a:r>
            <a:endParaRPr lang="ru-RU" sz="4400" b="1" spc="50" dirty="0">
              <a:ln w="11430"/>
              <a:gradFill>
                <a:gsLst>
                  <a:gs pos="25000">
                    <a:schemeClr val="accent6">
                      <a:lumMod val="50000"/>
                    </a:schemeClr>
                  </a:gs>
                  <a:gs pos="100000">
                    <a:schemeClr val="accent6">
                      <a:lumMod val="7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5" name="Рисунок 24" descr="Рисунок34.png"/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>
            <a:off x="3851920" y="4077072"/>
            <a:ext cx="1512000" cy="2333508"/>
          </a:xfrm>
          <a:prstGeom prst="rect">
            <a:avLst/>
          </a:prstGeom>
        </p:spPr>
      </p:pic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323528" y="3429000"/>
            <a:ext cx="223224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i="1" dirty="0" smtClean="0">
                <a:latin typeface="Georgia" pitchFamily="18" charset="0"/>
              </a:rPr>
              <a:t>     </a:t>
            </a:r>
            <a:r>
              <a:rPr lang="ru-RU" sz="2800" i="1" dirty="0" err="1" smtClean="0">
                <a:latin typeface="Georgia" pitchFamily="18" charset="0"/>
              </a:rPr>
              <a:t>Аццы</a:t>
            </a:r>
            <a:endParaRPr lang="ru-RU" sz="2800" i="1" dirty="0" smtClean="0">
              <a:latin typeface="Georgia" pitchFamily="18" charset="0"/>
            </a:endParaRPr>
          </a:p>
        </p:txBody>
      </p:sp>
      <p:sp>
        <p:nvSpPr>
          <p:cNvPr id="29" name="Text Box 5"/>
          <p:cNvSpPr txBox="1">
            <a:spLocks noChangeArrowheads="1"/>
          </p:cNvSpPr>
          <p:nvPr/>
        </p:nvSpPr>
        <p:spPr bwMode="auto">
          <a:xfrm>
            <a:off x="323528" y="1628800"/>
            <a:ext cx="8496944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dirty="0" smtClean="0">
                <a:latin typeface="Georgia" pitchFamily="18" charset="0"/>
              </a:rPr>
              <a:t> </a:t>
            </a:r>
            <a:r>
              <a:rPr lang="ru-RU" sz="2800" b="1" dirty="0" smtClean="0">
                <a:latin typeface="Georgia" pitchFamily="18" charset="0"/>
              </a:rPr>
              <a:t>Мифическое существо: женщина – паук или женщина – лягушка.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2" name="Rectangle 6"/>
          <p:cNvSpPr>
            <a:spLocks noChangeArrowheads="1"/>
          </p:cNvSpPr>
          <p:nvPr/>
        </p:nvSpPr>
        <p:spPr bwMode="auto">
          <a:xfrm>
            <a:off x="0" y="331628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  <a:alpha val="50000"/>
              </a:schemeClr>
            </a:prstShdw>
          </a:effectLst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29703" name="AutoShape 7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8388350" y="6237288"/>
            <a:ext cx="431800" cy="358775"/>
          </a:xfrm>
          <a:prstGeom prst="actionButtonBeginning">
            <a:avLst/>
          </a:prstGeom>
          <a:gradFill rotWithShape="1">
            <a:gsLst>
              <a:gs pos="0">
                <a:schemeClr val="bg1"/>
              </a:gs>
              <a:gs pos="100000">
                <a:srgbClr val="FFE7EC"/>
              </a:gs>
            </a:gsLst>
            <a:path path="rect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FFE7EC">
                <a:gamma/>
                <a:shade val="60000"/>
                <a:invGamma/>
                <a:alpha val="50000"/>
              </a:srgbClr>
            </a:prstShdw>
          </a:effectLst>
        </p:spPr>
        <p:txBody>
          <a:bodyPr wrap="none" anchor="ctr"/>
          <a:lstStyle/>
          <a:p>
            <a:endParaRPr lang="ru-RU"/>
          </a:p>
        </p:txBody>
      </p:sp>
      <p:pic>
        <p:nvPicPr>
          <p:cNvPr id="12" name="Рисунок 11" descr="Рисунок41.png"/>
          <p:cNvPicPr>
            <a:picLocks noChangeAspect="1"/>
          </p:cNvPicPr>
          <p:nvPr/>
        </p:nvPicPr>
        <p:blipFill>
          <a:blip r:embed="rId3" cstate="screen"/>
          <a:srcRect/>
          <a:stretch>
            <a:fillRect/>
          </a:stretch>
        </p:blipFill>
        <p:spPr>
          <a:xfrm>
            <a:off x="1763688" y="404664"/>
            <a:ext cx="6480720" cy="648072"/>
          </a:xfrm>
          <a:prstGeom prst="rect">
            <a:avLst/>
          </a:prstGeom>
        </p:spPr>
      </p:pic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251520" y="1484784"/>
            <a:ext cx="8640960" cy="10002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z="11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1600" dirty="0" smtClean="0">
                <a:latin typeface="Times New Roman" pitchFamily="18" charset="0"/>
                <a:cs typeface="Times New Roman" pitchFamily="18" charset="0"/>
                <a:hlinkClick r:id="rId4"/>
              </a:rPr>
              <a:t>http://www.hereisfree.com/content1//pic/zip/201122421113324977801.jpg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 идея кнопки «домик»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  <a:hlinkClick r:id="rId5"/>
              </a:rPr>
              <a:t>http://gatet.files.wordpress.com/2010/06/me.jpg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 знак вопроса с человечком</a:t>
            </a:r>
          </a:p>
          <a:p>
            <a:r>
              <a:rPr lang="en-US" sz="1600" dirty="0" smtClean="0">
                <a:latin typeface="Times New Roman" pitchFamily="18" charset="0"/>
                <a:cs typeface="Times New Roman" pitchFamily="18" charset="0"/>
                <a:hlinkClick r:id="rId6"/>
              </a:rPr>
              <a:t>http://www.design-web.com.ua/wp-content/uploads/2012/11/owl.jpg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мудрая сова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2" name="Rectangle 6"/>
          <p:cNvSpPr>
            <a:spLocks noChangeArrowheads="1"/>
          </p:cNvSpPr>
          <p:nvPr/>
        </p:nvSpPr>
        <p:spPr bwMode="auto">
          <a:xfrm>
            <a:off x="0" y="331628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  <a:alpha val="50000"/>
              </a:schemeClr>
            </a:prstShdw>
          </a:effectLst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29703" name="AutoShape 7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8388350" y="6237288"/>
            <a:ext cx="431800" cy="358775"/>
          </a:xfrm>
          <a:prstGeom prst="actionButtonBeginning">
            <a:avLst/>
          </a:prstGeom>
          <a:gradFill rotWithShape="1">
            <a:gsLst>
              <a:gs pos="0">
                <a:schemeClr val="bg1"/>
              </a:gs>
              <a:gs pos="100000">
                <a:srgbClr val="FFE7EC"/>
              </a:gs>
            </a:gsLst>
            <a:path path="rect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FFE7EC">
                <a:gamma/>
                <a:shade val="60000"/>
                <a:invGamma/>
                <a:alpha val="50000"/>
              </a:srgbClr>
            </a:prstShdw>
          </a:effectLst>
        </p:spPr>
        <p:txBody>
          <a:bodyPr wrap="none" anchor="ctr"/>
          <a:lstStyle/>
          <a:p>
            <a:endParaRPr lang="ru-RU"/>
          </a:p>
        </p:txBody>
      </p:sp>
      <p:sp>
        <p:nvSpPr>
          <p:cNvPr id="13" name="Rectangle 2"/>
          <p:cNvSpPr>
            <a:spLocks noChangeArrowheads="1"/>
          </p:cNvSpPr>
          <p:nvPr/>
        </p:nvSpPr>
        <p:spPr bwMode="auto">
          <a:xfrm>
            <a:off x="251520" y="1844824"/>
            <a:ext cx="8640960" cy="30300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Ранько Елена Алексеевна </a:t>
            </a:r>
          </a:p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учитель начальных классов  </a:t>
            </a:r>
          </a:p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МАОУ лицей №21</a:t>
            </a:r>
          </a:p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 г. Иваново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000" b="1" i="1" dirty="0" smtClean="0">
              <a:latin typeface="Times New Roman" pitchFamily="18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40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Сайт:</a:t>
            </a:r>
            <a:r>
              <a:rPr kumimoji="0" lang="ru-RU" sz="2400" i="1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i="1" dirty="0" smtClean="0">
                <a:latin typeface="Times New Roman" pitchFamily="18" charset="0"/>
                <a:cs typeface="Times New Roman" pitchFamily="18" charset="0"/>
                <a:hlinkClick r:id="rId3"/>
              </a:rPr>
              <a:t>http://elenaranko.ucoz.ru/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ru-RU" sz="1200" i="1" dirty="0" smtClean="0">
              <a:latin typeface="Times New Roman" pitchFamily="18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Другая 2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C00000"/>
      </a:hlink>
      <a:folHlink>
        <a:srgbClr val="953734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704</TotalTime>
  <Words>937</Words>
  <Application>Microsoft Office PowerPoint</Application>
  <PresentationFormat>Экран (4:3)</PresentationFormat>
  <Paragraphs>156</Paragraphs>
  <Slides>29</Slides>
  <Notes>7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0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Елена</dc:creator>
  <cp:lastModifiedBy>Nataliya Yakovleva</cp:lastModifiedBy>
  <cp:revision>32</cp:revision>
  <dcterms:created xsi:type="dcterms:W3CDTF">2014-01-06T16:00:12Z</dcterms:created>
  <dcterms:modified xsi:type="dcterms:W3CDTF">2024-02-14T17:27:25Z</dcterms:modified>
</cp:coreProperties>
</file>