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66" r:id="rId4"/>
    <p:sldId id="257" r:id="rId5"/>
    <p:sldId id="258" r:id="rId6"/>
    <p:sldId id="265" r:id="rId7"/>
    <p:sldId id="267" r:id="rId8"/>
    <p:sldId id="261" r:id="rId9"/>
    <p:sldId id="268" r:id="rId10"/>
    <p:sldId id="269" r:id="rId11"/>
    <p:sldId id="270" r:id="rId12"/>
    <p:sldId id="260" r:id="rId13"/>
    <p:sldId id="271" r:id="rId14"/>
    <p:sldId id="272" r:id="rId15"/>
    <p:sldId id="264" r:id="rId16"/>
    <p:sldId id="263" r:id="rId17"/>
    <p:sldId id="274" r:id="rId18"/>
    <p:sldId id="275" r:id="rId19"/>
    <p:sldId id="262" r:id="rId20"/>
    <p:sldId id="276" r:id="rId21"/>
    <p:sldId id="273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56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259" autoAdjust="0"/>
    <p:restoredTop sz="94660"/>
  </p:normalViewPr>
  <p:slideViewPr>
    <p:cSldViewPr>
      <p:cViewPr>
        <p:scale>
          <a:sx n="50" d="100"/>
          <a:sy n="50" d="100"/>
        </p:scale>
        <p:origin x="-1002" y="-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06048A2-ACB4-43C7-BEDE-41D0BFD2F541}"/>
              </a:ext>
            </a:extLst>
          </p:cNvPr>
          <p:cNvSpPr/>
          <p:nvPr userDrawn="1"/>
        </p:nvSpPr>
        <p:spPr>
          <a:xfrm>
            <a:off x="0" y="5004000"/>
            <a:ext cx="12192000" cy="1854000"/>
          </a:xfrm>
          <a:prstGeom prst="rect">
            <a:avLst/>
          </a:prstGeom>
          <a:solidFill>
            <a:schemeClr val="bg2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DE305-4DEC-4704-971E-64D94B7848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005050"/>
            <a:ext cx="9144000" cy="1539000"/>
          </a:xfrm>
        </p:spPr>
        <p:txBody>
          <a:bodyPr anchor="b"/>
          <a:lstStyle>
            <a:lvl1pPr algn="ctr">
              <a:defRPr sz="6000" b="1">
                <a:solidFill>
                  <a:srgbClr val="B5561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79548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3CBFB1AF-BC9C-414A-ADDF-0E6E4B4B77D2}"/>
              </a:ext>
            </a:extLst>
          </p:cNvPr>
          <p:cNvSpPr/>
          <p:nvPr userDrawn="1"/>
        </p:nvSpPr>
        <p:spPr>
          <a:xfrm>
            <a:off x="0" y="279000"/>
            <a:ext cx="12192000" cy="1190626"/>
          </a:xfrm>
          <a:prstGeom prst="rect">
            <a:avLst/>
          </a:prstGeom>
          <a:solidFill>
            <a:schemeClr val="bg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F0A6470-1944-4486-8292-E086DD361ECE}"/>
              </a:ext>
            </a:extLst>
          </p:cNvPr>
          <p:cNvSpPr/>
          <p:nvPr userDrawn="1"/>
        </p:nvSpPr>
        <p:spPr>
          <a:xfrm>
            <a:off x="0" y="1690688"/>
            <a:ext cx="12192000" cy="4486275"/>
          </a:xfrm>
          <a:prstGeom prst="rect">
            <a:avLst/>
          </a:prstGeom>
          <a:solidFill>
            <a:schemeClr val="bg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E1EA24-79F0-483D-9A15-D930982C5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000"/>
            <a:ext cx="10515600" cy="1325563"/>
          </a:xfrm>
        </p:spPr>
        <p:txBody>
          <a:bodyPr/>
          <a:lstStyle>
            <a:lvl1pPr>
              <a:defRPr b="1" i="0">
                <a:solidFill>
                  <a:srgbClr val="B5561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A256266-EA46-4D96-A629-CE7914EC7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B55612"/>
                </a:solidFill>
              </a:defRPr>
            </a:lvl1pPr>
            <a:lvl2pPr>
              <a:defRPr>
                <a:solidFill>
                  <a:srgbClr val="B55612"/>
                </a:solidFill>
              </a:defRPr>
            </a:lvl2pPr>
            <a:lvl3pPr>
              <a:defRPr>
                <a:solidFill>
                  <a:srgbClr val="B55612"/>
                </a:solidFill>
              </a:defRPr>
            </a:lvl3pPr>
            <a:lvl4pPr>
              <a:defRPr>
                <a:solidFill>
                  <a:srgbClr val="B55612"/>
                </a:solidFill>
              </a:defRPr>
            </a:lvl4pPr>
            <a:lvl5pPr>
              <a:defRPr>
                <a:solidFill>
                  <a:srgbClr val="B5561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FCC2B3E-5BA7-4D38-BEE8-D2FB4FB63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27F06C1-A656-4F8A-8B1F-EDE2E1DDE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454FD28-CA56-422A-972B-5D718FCF5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210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3CBFB1AF-BC9C-414A-ADDF-0E6E4B4B77D2}"/>
              </a:ext>
            </a:extLst>
          </p:cNvPr>
          <p:cNvSpPr/>
          <p:nvPr userDrawn="1"/>
        </p:nvSpPr>
        <p:spPr>
          <a:xfrm>
            <a:off x="0" y="279000"/>
            <a:ext cx="12192000" cy="1190626"/>
          </a:xfrm>
          <a:prstGeom prst="rect">
            <a:avLst/>
          </a:prstGeom>
          <a:solidFill>
            <a:schemeClr val="bg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B55612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F0A6470-1944-4486-8292-E086DD361ECE}"/>
              </a:ext>
            </a:extLst>
          </p:cNvPr>
          <p:cNvSpPr/>
          <p:nvPr userDrawn="1"/>
        </p:nvSpPr>
        <p:spPr>
          <a:xfrm>
            <a:off x="0" y="1690688"/>
            <a:ext cx="12192000" cy="4486275"/>
          </a:xfrm>
          <a:prstGeom prst="rect">
            <a:avLst/>
          </a:prstGeom>
          <a:solidFill>
            <a:schemeClr val="bg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B55612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E1EA24-79F0-483D-9A15-D930982C5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000"/>
            <a:ext cx="10515600" cy="1325563"/>
          </a:xfrm>
        </p:spPr>
        <p:txBody>
          <a:bodyPr/>
          <a:lstStyle>
            <a:lvl1pPr>
              <a:defRPr b="1" i="0">
                <a:solidFill>
                  <a:srgbClr val="B5561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A256266-EA46-4D96-A629-CE7914EC7E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>
            <a:lvl1pPr>
              <a:defRPr>
                <a:solidFill>
                  <a:srgbClr val="B55612"/>
                </a:solidFill>
              </a:defRPr>
            </a:lvl1pPr>
            <a:lvl2pPr>
              <a:defRPr>
                <a:solidFill>
                  <a:srgbClr val="B55612"/>
                </a:solidFill>
              </a:defRPr>
            </a:lvl2pPr>
            <a:lvl3pPr>
              <a:defRPr>
                <a:solidFill>
                  <a:srgbClr val="B55612"/>
                </a:solidFill>
              </a:defRPr>
            </a:lvl3pPr>
            <a:lvl4pPr>
              <a:defRPr>
                <a:solidFill>
                  <a:srgbClr val="B55612"/>
                </a:solidFill>
              </a:defRPr>
            </a:lvl4pPr>
            <a:lvl5pPr>
              <a:defRPr>
                <a:solidFill>
                  <a:srgbClr val="B5561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FCC2B3E-5BA7-4D38-BEE8-D2FB4FB63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55612"/>
                </a:solidFill>
              </a:defRPr>
            </a:lvl1pPr>
          </a:lstStyle>
          <a:p>
            <a:fld id="{191BB465-C3D4-4C89-917E-890229958089}" type="datetimeFigureOut">
              <a:rPr lang="ru-RU" smtClean="0"/>
              <a:pPr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27F06C1-A656-4F8A-8B1F-EDE2E1DDE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5561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454FD28-CA56-422A-972B-5D718FCF5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55612"/>
                </a:solidFill>
              </a:defRPr>
            </a:lvl1pPr>
          </a:lstStyle>
          <a:p>
            <a:fld id="{A14E632F-AE55-4621-862D-86D9DCE7D3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A8F11C56-53CB-498A-A7A3-BEF7897BCC1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096000" y="1834475"/>
            <a:ext cx="5257800" cy="4351338"/>
          </a:xfrm>
        </p:spPr>
        <p:txBody>
          <a:bodyPr/>
          <a:lstStyle>
            <a:lvl1pPr>
              <a:defRPr>
                <a:solidFill>
                  <a:srgbClr val="B55612"/>
                </a:solidFill>
              </a:defRPr>
            </a:lvl1pPr>
            <a:lvl2pPr>
              <a:defRPr>
                <a:solidFill>
                  <a:srgbClr val="B55612"/>
                </a:solidFill>
              </a:defRPr>
            </a:lvl2pPr>
            <a:lvl3pPr>
              <a:defRPr>
                <a:solidFill>
                  <a:srgbClr val="B55612"/>
                </a:solidFill>
              </a:defRPr>
            </a:lvl3pPr>
            <a:lvl4pPr>
              <a:defRPr>
                <a:solidFill>
                  <a:srgbClr val="B55612"/>
                </a:solidFill>
              </a:defRPr>
            </a:lvl4pPr>
            <a:lvl5pPr>
              <a:defRPr>
                <a:solidFill>
                  <a:srgbClr val="B5561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69760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3CBFB1AF-BC9C-414A-ADDF-0E6E4B4B77D2}"/>
              </a:ext>
            </a:extLst>
          </p:cNvPr>
          <p:cNvSpPr/>
          <p:nvPr userDrawn="1"/>
        </p:nvSpPr>
        <p:spPr>
          <a:xfrm>
            <a:off x="0" y="279000"/>
            <a:ext cx="12192000" cy="1190626"/>
          </a:xfrm>
          <a:prstGeom prst="rect">
            <a:avLst/>
          </a:prstGeom>
          <a:solidFill>
            <a:schemeClr val="bg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F0A6470-1944-4486-8292-E086DD361ECE}"/>
              </a:ext>
            </a:extLst>
          </p:cNvPr>
          <p:cNvSpPr/>
          <p:nvPr userDrawn="1"/>
        </p:nvSpPr>
        <p:spPr>
          <a:xfrm>
            <a:off x="0" y="1690688"/>
            <a:ext cx="12192000" cy="4486275"/>
          </a:xfrm>
          <a:prstGeom prst="rect">
            <a:avLst/>
          </a:prstGeom>
          <a:solidFill>
            <a:schemeClr val="bg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E1EA24-79F0-483D-9A15-D930982C5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000"/>
            <a:ext cx="10515600" cy="1325563"/>
          </a:xfrm>
        </p:spPr>
        <p:txBody>
          <a:bodyPr/>
          <a:lstStyle>
            <a:lvl1pPr>
              <a:defRPr b="1" i="0">
                <a:solidFill>
                  <a:srgbClr val="B5561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FCC2B3E-5BA7-4D38-BEE8-D2FB4FB63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27F06C1-A656-4F8A-8B1F-EDE2E1DDE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454FD28-CA56-422A-972B-5D718FCF5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958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F0A6470-1944-4486-8292-E086DD361ECE}"/>
              </a:ext>
            </a:extLst>
          </p:cNvPr>
          <p:cNvSpPr/>
          <p:nvPr userDrawn="1"/>
        </p:nvSpPr>
        <p:spPr>
          <a:xfrm>
            <a:off x="3126000" y="1185862"/>
            <a:ext cx="5940000" cy="4486275"/>
          </a:xfrm>
          <a:prstGeom prst="rect">
            <a:avLst/>
          </a:prstGeom>
          <a:solidFill>
            <a:schemeClr val="bg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FCC2B3E-5BA7-4D38-BEE8-D2FB4FB63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27F06C1-A656-4F8A-8B1F-EDE2E1DDE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454FD28-CA56-422A-972B-5D718FCF5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638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E1EA24-79F0-483D-9A15-D930982C5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A256266-EA46-4D96-A629-CE7914EC7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FCC2B3E-5BA7-4D38-BEE8-D2FB4FB63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27F06C1-A656-4F8A-8B1F-EDE2E1DDE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454FD28-CA56-422A-972B-5D718FCF5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872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596E84-ECC8-43F6-95CF-9F1AABAEA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16E4BED-8958-4B26-B525-61FC0434D9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2FD2EFA-5255-40E6-A08C-B13E264FF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3B6DF2A-EA55-4869-B9AD-9AD342034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CB3A1D4-A0BD-4232-B1C2-88DABFF51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378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9153A5-86B7-4A64-A084-5246DEB81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FC29F2B-AFFB-479E-979D-B103162F70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DECAC785-2F38-40B7-BD6A-04639578DF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04CED6D-2ED6-424B-8364-6AEBE7A39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135AED4-985E-4A85-9675-6D7E7CC4E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22EC087-9CB3-4567-9AD0-591258993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73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39014D5-2E57-4325-9FA7-CD5FA5994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3CF416A-5A1D-4292-A1B1-DFB52D3E92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9F00938-2478-4E97-AC14-17CA0191C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57F779E-5C09-41D7-A373-DD289C7263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3001D61-01DE-4D22-A602-FBB42B931D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924495E-F4FB-468D-B7EF-D81FFA94D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1B1197FF-A7A1-4DDB-9D3C-0B8A9AD56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2BBC040-FA33-401F-89B1-501C72AE3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742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568540-C7A1-4B2F-9F4C-6EA2B1639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907872F-FBCE-40AD-96C0-2565EAAFE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049205B5-AB20-40F6-B5FE-DA05AFC78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ACCD461A-DC68-45A4-865B-7884FA726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122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A9CE2CED-7020-45A3-AF75-E1D7B5007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070698F-18A3-434B-8ED8-98C5B5D2A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E014228-DAB4-47F3-ACED-AA19046CF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884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82CB72-ABA4-40A7-8487-496FFD932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7FB4F80-91E3-4D89-B9D1-AAFF263459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7B457CB-9C9E-452F-9E46-4C0639E893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97095FE-770E-44FA-A422-2741E112E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B131D59-BF95-4C22-8FCB-0F195BBEB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39064C4-8C01-47CB-A0AE-96CF69AA9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841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9ADE0A-1F5C-4B7F-AF3E-9E09190EF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C341A9D-B5FE-4012-B0F9-BD6205217B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BF73AA6-6378-48EE-93B3-02632C863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6E9E7ED-9A52-42FD-B431-208B8704C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B969C7F-3C39-4447-B58D-3FE9DB367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E36944F-7799-4AC1-8837-AFAE64492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0539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CBAD01-F56C-4367-99A9-153DBE5D8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F33B80B-E0A4-4356-AE73-B0E131FAE9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FBEC13C-8FE4-48F9-8176-AC767AEC7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A350681-7FF6-4E35-8A62-CCF3555E4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397C8FC-1A1A-4ABA-AE64-9E08A82B3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6280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4266E844-4589-4182-A53D-40A405ECCF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F0B33E59-78CA-45E4-B9A8-C00BDF4CAC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1224F5F-0AC7-4E78-805D-FFABEECA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605851A-722D-4754-85EC-351D0E634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86796A1-0D86-4C35-9592-722BAFBDA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8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s://presentation-creation.ru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294FFC3-E0EB-4013-88D0-B0A2417A0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EF81C70-392E-4ACB-92B9-BA87CC3F1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6BABDC4-7845-4872-8A71-F11EE46299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BB465-C3D4-4C89-917E-890229958089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4BEA69A-5B6E-40FA-9822-3794826580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F28A26C-692E-42DC-A4C2-D0727DF9A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E632F-AE55-4621-862D-86D9DCE7D3AF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7"/>
            <a:extLst>
              <a:ext uri="{FF2B5EF4-FFF2-40B4-BE49-F238E27FC236}">
                <a16:creationId xmlns:a16="http://schemas.microsoft.com/office/drawing/2014/main" xmlns="" id="{307766B9-30BB-4487-8FF9-423C38E8AAAD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76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5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F%D1%80%D0%BE%D0%B3%D1%80%D0%B0%D0%BC%D0%BC%D0%B0_%D1%83%D0%BC%D0%B5%D1%80%D1%89%D0%B2%D0%BB%D0%B5%D0%BD%D0%B8%D1%8F_%D0%A2-4" TargetMode="External"/><Relationship Id="rId13" Type="http://schemas.openxmlformats.org/officeDocument/2006/relationships/hyperlink" Target="https://ru.wikipedia.org/wiki/%D0%93%D0%B5%D0%BD%D0%BE%D1%86%D0%B8%D0%B4_%D0%B0%D1%80%D0%BC%D1%8F%D0%BD" TargetMode="External"/><Relationship Id="rId3" Type="http://schemas.openxmlformats.org/officeDocument/2006/relationships/hyperlink" Target="https://ru.wikipedia.org/wiki/%D0%9F%D0%BE%D0%BB%D1%8F%D0%BA%D0%B8" TargetMode="External"/><Relationship Id="rId7" Type="http://schemas.openxmlformats.org/officeDocument/2006/relationships/hyperlink" Target="https://ru.wikipedia.org/wiki/%D0%9C%D0%B0%D1%81%D0%BE%D0%BD%D1%81%D1%82%D0%B2%D0%BE" TargetMode="External"/><Relationship Id="rId12" Type="http://schemas.openxmlformats.org/officeDocument/2006/relationships/hyperlink" Target="https://ru.wikipedia.org/wiki/%D0%92%D1%82%D0%BE%D1%80%D0%B0%D1%8F_%D0%BC%D0%B8%D1%80%D0%BE%D0%B2%D0%B0%D1%8F_%D0%B2%D0%BE%D0%B9%D0%BD%D0%B0" TargetMode="External"/><Relationship Id="rId2" Type="http://schemas.openxmlformats.org/officeDocument/2006/relationships/hyperlink" Target="https://ru.wikipedia.org/wiki/%D0%A1%D0%BE%D0%B2%D0%B5%D1%82%D1%81%D0%BA%D0%B8%D0%B5_%D0%B2%D0%BE%D0%B5%D0%BD%D0%BD%D0%BE%D0%BF%D0%BB%D0%B5%D0%BD%D0%BD%D1%8B%D0%B5_%D0%B2%D0%BE_%D0%B2%D1%80%D0%B5%D0%BC%D1%8F_%D0%92%D0%B5%D0%BB%D0%B8%D0%BA%D0%BE%D0%B9_%D0%9E%D1%82%D0%B5%D1%87%D0%B5%D1%81%D1%82%D0%B2%D0%B5%D0%BD%D0%BD%D0%BE%D0%B9_%D0%B2%D0%BE%D0%B9%D0%BD%D1%8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3%D0%BE%D0%BC%D0%BE%D1%81%D0%B5%D0%BA%D1%81%D1%83%D0%B0%D0%BB%D1%8C%D0%BD%D0%BE%D1%81%D1%82%D1%8C_%D0%B2_%D0%A2%D1%80%D0%B5%D1%82%D1%8C%D0%B5%D0%BC_%D1%80%D0%B5%D0%B9%D1%85%D0%B5" TargetMode="External"/><Relationship Id="rId11" Type="http://schemas.openxmlformats.org/officeDocument/2006/relationships/hyperlink" Target="https://ru.wikipedia.org/wiki/%D0%90%D0%B4%D0%BC%D0%B8%D0%BD%D0%B8%D1%81%D1%82%D1%80%D0%B0%D1%82%D0%B8%D0%B2%D0%BD%D0%BE-%D1%82%D0%B5%D1%80%D1%80%D0%B8%D1%82%D0%BE%D1%80%D0%B8%D0%B0%D0%BB%D1%8C%D0%BD%D0%BE%D0%B5_%D1%83%D1%81%D1%82%D1%80%D0%BE%D0%B9%D1%81%D1%82%D0%B2%D0%BE_%D0%A2%D1%80%D0%B5%D1%82%D1%8C%D0%B5%D0%B3%D0%BE_%D1%80%D0%B5%D0%B9%D1%85%D0%B0" TargetMode="External"/><Relationship Id="rId5" Type="http://schemas.openxmlformats.org/officeDocument/2006/relationships/hyperlink" Target="https://ru.wikipedia.org/wiki/%D0%93%D0%B5%D0%BD%D0%BE%D1%86%D0%B8%D0%B4_%D1%86%D1%8B%D0%B3%D0%B0%D0%BD" TargetMode="External"/><Relationship Id="rId15" Type="http://schemas.openxmlformats.org/officeDocument/2006/relationships/image" Target="../media/image10.png"/><Relationship Id="rId10" Type="http://schemas.openxmlformats.org/officeDocument/2006/relationships/hyperlink" Target="https://ru.wikipedia.org/wiki/%D0%A2%D1%80%D0%B5%D1%82%D0%B8%D0%B9_%D1%80%D0%B5%D0%B9%D1%85" TargetMode="External"/><Relationship Id="rId4" Type="http://schemas.openxmlformats.org/officeDocument/2006/relationships/hyperlink" Target="https://ru.wikipedia.org/wiki/%D0%95%D0%B2%D1%80%D0%B5%D0%B8" TargetMode="External"/><Relationship Id="rId9" Type="http://schemas.openxmlformats.org/officeDocument/2006/relationships/hyperlink" Target="https://ru.wikipedia.org/wiki/%D0%9D%D0%B0%D1%86%D0%B8%D0%BE%D0%BD%D0%B0%D0%BB-%D1%81%D0%BE%D1%86%D0%B8%D0%B0%D0%BB%D0%B8%D0%B7%D0%BC" TargetMode="External"/><Relationship Id="rId14" Type="http://schemas.openxmlformats.org/officeDocument/2006/relationships/hyperlink" Target="https://ru.wikipedia.org/wiki/%D0%93%D0%B5%D0%BD%D0%BE%D1%86%D0%B8%D0%B4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4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12" Type="http://schemas.openxmlformats.org/officeDocument/2006/relationships/image" Target="../media/image18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7.jpeg"/><Relationship Id="rId5" Type="http://schemas.openxmlformats.org/officeDocument/2006/relationships/image" Target="../media/image6.svg"/><Relationship Id="rId10" Type="http://schemas.openxmlformats.org/officeDocument/2006/relationships/image" Target="../media/image16.jpeg"/><Relationship Id="rId4" Type="http://schemas.openxmlformats.org/officeDocument/2006/relationships/image" Target="../media/image13.png"/><Relationship Id="rId9" Type="http://schemas.openxmlformats.org/officeDocument/2006/relationships/image" Target="../media/image10.svg"/><Relationship Id="rId1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12" Type="http://schemas.openxmlformats.org/officeDocument/2006/relationships/image" Target="../media/image27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11" Type="http://schemas.openxmlformats.org/officeDocument/2006/relationships/image" Target="../media/image26.jpeg"/><Relationship Id="rId5" Type="http://schemas.openxmlformats.org/officeDocument/2006/relationships/image" Target="../media/image18.svg"/><Relationship Id="rId10" Type="http://schemas.openxmlformats.org/officeDocument/2006/relationships/image" Target="../media/image25.jpeg"/><Relationship Id="rId4" Type="http://schemas.openxmlformats.org/officeDocument/2006/relationships/image" Target="../media/image22.png"/><Relationship Id="rId9" Type="http://schemas.openxmlformats.org/officeDocument/2006/relationships/image" Target="../media/image22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0%D0%BD%D1%82%D0%B8%D0%B3%D0%B8%D1%82%D0%BB%D0%B5%D1%80%D0%BE%D0%B2%D1%81%D0%BA%D0%B0%D1%8F_%D0%BA%D0%BE%D0%B0%D0%BB%D0%B8%D1%86%D0%B8%D1%8F" TargetMode="External"/><Relationship Id="rId13" Type="http://schemas.openxmlformats.org/officeDocument/2006/relationships/hyperlink" Target="https://ru.wikipedia.org/wiki/%D0%92%D0%B5%D0%BB%D0%B8%D0%BA%D0%BE%D0%B1%D1%80%D0%B8%D1%82%D0%B0%D0%BD%D0%B8%D1%8F" TargetMode="External"/><Relationship Id="rId18" Type="http://schemas.openxmlformats.org/officeDocument/2006/relationships/hyperlink" Target="https://ru.wikipedia.org/wiki/%D0%92%D0%BE%D0%B5%D0%BD%D0%BD%D0%BE%D0%B5_%D0%BF%D1%80%D0%B5%D1%81%D1%82%D1%83%D0%BF%D0%BB%D0%B5%D0%BD%D0%B8%D0%B5" TargetMode="External"/><Relationship Id="rId3" Type="http://schemas.openxmlformats.org/officeDocument/2006/relationships/hyperlink" Target="https://ru.wikipedia.org/wiki/%D0%94%D0%B2%D0%BE%D1%80%D0%B5%D1%86_%D0%BF%D1%80%D0%B0%D0%B2%D0%BE%D1%81%D1%83%D0%B4%D0%B8%D1%8F_(%D0%9D%D1%8E%D1%80%D0%BD%D0%B1%D0%B5%D1%80%D0%B3)" TargetMode="External"/><Relationship Id="rId7" Type="http://schemas.openxmlformats.org/officeDocument/2006/relationships/hyperlink" Target="https://ru.wikipedia.org/wiki/%D0%9C%D0%B5%D0%B6%D0%B4%D1%83%D0%BD%D0%B0%D1%80%D0%BE%D0%B4%D0%BD%D1%8B%D0%B9_%D0%B2%D0%BE%D0%B5%D0%BD%D0%BD%D1%8B%D0%B9_%D1%82%D1%80%D0%B8%D0%B1%D1%83%D0%BD%D0%B0%D0%BB" TargetMode="External"/><Relationship Id="rId12" Type="http://schemas.openxmlformats.org/officeDocument/2006/relationships/hyperlink" Target="https://ru.wikipedia.org/wiki/%D0%A1%D0%BE%D0%B5%D0%B4%D0%B8%D0%BD%D1%91%D0%BD%D0%BD%D1%8B%D0%B5_%D0%A8%D1%82%D0%B0%D1%82%D1%8B_%D0%90%D0%BC%D0%B5%D1%80%D0%B8%D0%BA%D0%B8" TargetMode="External"/><Relationship Id="rId17" Type="http://schemas.openxmlformats.org/officeDocument/2006/relationships/hyperlink" Target="https://ru.wikipedia.org/wiki/%D0%9F%D1%80%D0%B5%D1%81%D1%82%D1%83%D0%BF%D0%BB%D0%B5%D0%BD%D0%B8%D1%8F_%D0%BF%D1%80%D0%BE%D1%82%D0%B8%D0%B2_%D1%87%D0%B5%D0%BB%D0%BE%D0%B2%D0%B5%D1%87%D0%B5%D1%81%D1%82%D0%B2%D0%B0" TargetMode="External"/><Relationship Id="rId2" Type="http://schemas.openxmlformats.org/officeDocument/2006/relationships/hyperlink" Target="https://ru.wikipedia.org/wiki/%D0%A1%D1%83%D0%B4%D0%B5%D0%B1%D0%BD%D1%8B%D0%B9_%D0%BF%D1%80%D0%BE%D1%86%D0%B5%D1%81%D1%81" TargetMode="External"/><Relationship Id="rId16" Type="http://schemas.openxmlformats.org/officeDocument/2006/relationships/hyperlink" Target="https://ru.wikipedia.org/wiki/%D0%9F%D1%80%D0%B5%D1%81%D1%82%D1%83%D0%BF%D0%BB%D0%B5%D0%BD%D0%B8%D1%8F_%D0%BF%D1%80%D0%BE%D1%82%D0%B8%D0%B2_%D0%BC%D0%B8%D1%80%D0%B0_%D0%B8_%D0%B1%D0%B5%D0%B7%D0%BE%D0%BF%D0%B0%D1%81%D0%BD%D0%BE%D1%81%D1%82%D0%B8_%D1%87%D0%B5%D0%BB%D0%BE%D0%B2%D0%B5%D1%87%D0%B5%D1%81%D1%82%D0%B2%D0%B0" TargetMode="External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D%D1%8E%D1%80%D0%BD%D0%B1%D0%B5%D1%80%D0%B3%D1%81%D0%BA%D0%B8%D0%B9_%D0%BF%D1%80%D0%BE%D1%86%D0%B5%D1%81%D1%81#%D0%9D%D0%B0%D1%87%D0%B0%D0%BB%D0%BE_%D1%81%D1%83%D0%B4%D0%B0._%D0%9F%D0%BE%D0%B7%D0%B8%D1%86%D0%B8%D1%8E_%D0%BF%D1%80%D0%BE%D0%BA%D1%83%D1%80%D0%B0%D1%82%D1%83%D1%80%D1%8B" TargetMode="External"/><Relationship Id="rId11" Type="http://schemas.openxmlformats.org/officeDocument/2006/relationships/hyperlink" Target="https://ru.wikipedia.org/wiki/%D0%9D%D1%8E%D1%80%D0%BD%D0%B1%D0%B5%D1%80%D0%B3%D1%81%D0%BA%D0%B8%D0%B9_%D0%BF%D1%80%D0%BE%D1%86%D0%B5%D1%81%D1%81#%D0%94%D0%BE_%D0%9F%D0%B5%D1%80%D0%B2%D0%BE%D0%B9_%D0%BC%D0%B8%D1%80%D0%BE%D0%B2%D0%BE%D0%B9_%D0%B2%D0%BE%D0%B9%D0%BD%D1%8B" TargetMode="External"/><Relationship Id="rId5" Type="http://schemas.openxmlformats.org/officeDocument/2006/relationships/hyperlink" Target="https://ru.wikipedia.org/wiki/%D0%92%D1%82%D0%BE%D1%80%D0%B0%D1%8F_%D0%BC%D0%B8%D1%80%D0%BE%D0%B2%D0%B0%D1%8F_%D0%B2%D0%BE%D0%B9%D0%BD%D0%B0" TargetMode="External"/><Relationship Id="rId15" Type="http://schemas.openxmlformats.org/officeDocument/2006/relationships/hyperlink" Target="https://ru.wikipedia.org/wiki/%D0%92%D1%80%D0%B5%D0%BC%D0%B5%D0%BD%D0%BD%D0%BE%D0%B5_%D0%BF%D1%80%D0%B0%D0%B2%D0%B8%D1%82%D0%B5%D0%BB%D1%8C%D1%81%D1%82%D0%B2%D0%BE_%D0%A4%D1%80%D0%B0%D0%BD%D1%86%D1%83%D0%B7%D1%81%D0%BA%D0%BE%D0%B9_%D1%80%D0%B5%D1%81%D0%BF%D1%83%D0%B1%D0%BB%D0%B8%D0%BA%D0%B8" TargetMode="External"/><Relationship Id="rId10" Type="http://schemas.openxmlformats.org/officeDocument/2006/relationships/hyperlink" Target="https://ru.wikipedia.org/wiki/%D0%93%D0%B8%D1%82%D0%BB%D0%B5%D1%80%D0%BE%D0%B2%D1%81%D0%BA%D0%B0%D1%8F_%D0%93%D0%B5%D1%80%D0%BC%D0%B0%D0%BD%D0%B8%D1%8F" TargetMode="External"/><Relationship Id="rId19" Type="http://schemas.openxmlformats.org/officeDocument/2006/relationships/hyperlink" Target="https://ru.wikipedia.org/wiki/%D0%97%D0%B0%D0%B3%D0%BE%D0%B2%D0%BE%D1%80" TargetMode="External"/><Relationship Id="rId4" Type="http://schemas.openxmlformats.org/officeDocument/2006/relationships/hyperlink" Target="https://ru.wikipedia.org/wiki/%D0%9D%D1%8E%D1%80%D0%BD%D0%B1%D0%B5%D1%80%D0%B3" TargetMode="External"/><Relationship Id="rId9" Type="http://schemas.openxmlformats.org/officeDocument/2006/relationships/hyperlink" Target="https://ru.wikipedia.org/wiki/%D0%9D%D1%8E%D1%80%D0%BD%D0%B1%D0%B5%D1%80%D0%B3%D1%81%D0%BA%D0%B8%D0%B9_%D0%BF%D1%80%D0%BE%D1%86%D0%B5%D1%81%D1%81#%D0%92%D1%8B%D0%B1%D0%BE%D1%80_%D1%81%D1%83%D0%B4%D0%B5%D0%B9" TargetMode="External"/><Relationship Id="rId14" Type="http://schemas.openxmlformats.org/officeDocument/2006/relationships/hyperlink" Target="https://ru.wikipedia.org/wiki/%D0%A1%D0%BE%D1%8E%D0%B7_%D0%A1%D0%BE%D0%B2%D0%B5%D1%82%D1%81%D0%BA%D0%B8%D1%85_%D0%A1%D0%BE%D1%86%D0%B8%D0%B0%D0%BB%D0%B8%D1%81%D1%82%D0%B8%D1%87%D0%B5%D1%81%D0%BA%D0%B8%D1%85_%D0%A0%D0%B5%D1%81%D0%BF%D1%83%D0%B1%D0%BB%D0%B8%D0%BA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11" Type="http://schemas.openxmlformats.org/officeDocument/2006/relationships/image" Target="../media/image31.jpeg"/><Relationship Id="rId5" Type="http://schemas.openxmlformats.org/officeDocument/2006/relationships/image" Target="../media/image18.svg"/><Relationship Id="rId10" Type="http://schemas.openxmlformats.org/officeDocument/2006/relationships/image" Target="../media/image30.jpeg"/><Relationship Id="rId4" Type="http://schemas.openxmlformats.org/officeDocument/2006/relationships/image" Target="../media/image22.png"/><Relationship Id="rId9" Type="http://schemas.openxmlformats.org/officeDocument/2006/relationships/image" Target="../media/image22.sv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sosh1-bel.ucoz.ru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38482" y="2954285"/>
            <a:ext cx="12192000" cy="2862322"/>
          </a:xfrm>
          <a:prstGeom prst="rect">
            <a:avLst/>
          </a:prstGeom>
          <a:solidFill>
            <a:srgbClr val="FFC000"/>
          </a:solidFill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6000" b="1" spc="3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СЦЕНАРИЙ УРОКА                к международному </a:t>
            </a:r>
            <a:r>
              <a:rPr lang="ru-RU" sz="6000" b="1" spc="300" dirty="0">
                <a:latin typeface="Times New Roman" pitchFamily="18" charset="0"/>
                <a:ea typeface="Times New Roman"/>
                <a:cs typeface="Times New Roman" pitchFamily="18" charset="0"/>
              </a:rPr>
              <a:t>дню памяти </a:t>
            </a:r>
            <a:r>
              <a:rPr lang="ru-RU" sz="6000" b="1" spc="3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жертв </a:t>
            </a:r>
            <a:r>
              <a:rPr lang="ru-RU" sz="6000" b="1" spc="300" dirty="0">
                <a:latin typeface="Times New Roman" pitchFamily="18" charset="0"/>
                <a:ea typeface="Times New Roman"/>
                <a:cs typeface="Times New Roman" pitchFamily="18" charset="0"/>
              </a:rPr>
              <a:t>Холокоста</a:t>
            </a:r>
            <a:endParaRPr lang="ru-RU" sz="6000" spc="3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775625-CD45-4655-A862-747A4CA2B4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159000"/>
            <a:ext cx="11946000" cy="3384000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05D21A3E-5C30-4BBB-890B-66722A834D58}"/>
              </a:ext>
            </a:extLst>
          </p:cNvPr>
          <p:cNvCxnSpPr/>
          <p:nvPr/>
        </p:nvCxnSpPr>
        <p:spPr>
          <a:xfrm flipH="1">
            <a:off x="7716000" y="5589000"/>
            <a:ext cx="4230000" cy="0"/>
          </a:xfrm>
          <a:prstGeom prst="line">
            <a:avLst/>
          </a:prstGeom>
          <a:ln cmpd="sng">
            <a:solidFill>
              <a:srgbClr val="B556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E994BFCF-2FE6-426D-A354-A03D54388FAB}"/>
              </a:ext>
            </a:extLst>
          </p:cNvPr>
          <p:cNvCxnSpPr>
            <a:cxnSpLocks/>
          </p:cNvCxnSpPr>
          <p:nvPr/>
        </p:nvCxnSpPr>
        <p:spPr>
          <a:xfrm flipH="1">
            <a:off x="8821350" y="6039000"/>
            <a:ext cx="3081000" cy="0"/>
          </a:xfrm>
          <a:prstGeom prst="line">
            <a:avLst/>
          </a:prstGeom>
          <a:ln>
            <a:solidFill>
              <a:srgbClr val="B556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98C7E33B-C3C8-4C53-80D0-4D84BA6D91B8}"/>
              </a:ext>
            </a:extLst>
          </p:cNvPr>
          <p:cNvCxnSpPr>
            <a:cxnSpLocks/>
          </p:cNvCxnSpPr>
          <p:nvPr/>
        </p:nvCxnSpPr>
        <p:spPr>
          <a:xfrm flipH="1">
            <a:off x="9795750" y="6543000"/>
            <a:ext cx="2106600" cy="0"/>
          </a:xfrm>
          <a:prstGeom prst="line">
            <a:avLst/>
          </a:prstGeom>
          <a:ln>
            <a:solidFill>
              <a:srgbClr val="B556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999\AppData\Local\Microsoft\Windows\Temporary Internet Files\Content.IE5\H2Z1UHNS\1200px-Ornithoptera_goliath_male_GLAM_muséum_Lille_20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00" y="728999"/>
            <a:ext cx="1327500" cy="144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999\AppData\Local\Microsoft\Windows\Temporary Internet Files\Content.IE5\H2Z1UHNS\1200px-Ornithoptera_goliath_male_GLAM_muséum_Lille_20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00" y="4993199"/>
            <a:ext cx="1327500" cy="144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999\AppData\Local\Microsoft\Windows\Temporary Internet Files\Content.IE5\H2Z1UHNS\1200px-Ornithoptera_goliath_male_GLAM_muséum_Lille_20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8500" y="4868999"/>
            <a:ext cx="1327500" cy="144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37" y="5341500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00" y="1572335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37" y="5319150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999\AppData\Local\Microsoft\Windows\Temporary Internet Files\Content.IE5\H2Z1UHNS\butterfly_PNG1053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815" y="1379250"/>
            <a:ext cx="2104185" cy="15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Users\999\AppData\Local\Microsoft\Windows\Temporary Internet Files\Content.IE5\H2Z1UHNS\butterfly_PNG1053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851" y="189000"/>
            <a:ext cx="1854150" cy="138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9050" y="177335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987" y="55685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999\AppData\Local\Microsoft\Windows\Temporary Internet Files\Content.IE5\XHLB45L0\butterfly_PNG100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01" y="82290"/>
            <a:ext cx="1484999" cy="172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D:\Самшитовый лес\СВЕТ\ОФОРМЛЕНИЕ\_avatar180 (1)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000" y="1"/>
            <a:ext cx="3111987" cy="2958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00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B2FC35-5D96-4538-95C3-7EBF9BFB5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ЦЕЛИ И ЗАДАЧИ</a:t>
            </a:r>
            <a:endParaRPr lang="ru-RU" sz="5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1EB3EC96-6755-4DA5-9D3B-325B4FFF795A}"/>
              </a:ext>
            </a:extLst>
          </p:cNvPr>
          <p:cNvSpPr txBox="1">
            <a:spLocks/>
          </p:cNvSpPr>
          <p:nvPr/>
        </p:nvSpPr>
        <p:spPr>
          <a:xfrm>
            <a:off x="838200" y="1899000"/>
            <a:ext cx="10515600" cy="378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C00000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dirty="0" smtClean="0">
                <a:solidFill>
                  <a:prstClr val="black"/>
                </a:solidFill>
                <a:latin typeface="Times New Roman"/>
                <a:ea typeface="Times New Roman"/>
              </a:rPr>
              <a:t>Цель: патриотическое воспитание учащихся 5-11-х классов</a:t>
            </a:r>
            <a:endParaRPr lang="ru-RU" sz="3600" b="1" dirty="0" smtClean="0">
              <a:solidFill>
                <a:srgbClr val="B5561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dirty="0">
                <a:latin typeface="Times New Roman"/>
                <a:ea typeface="Times New Roman"/>
              </a:rPr>
              <a:t>в</a:t>
            </a:r>
            <a:r>
              <a:rPr lang="ru-RU" sz="3200" dirty="0" smtClean="0">
                <a:latin typeface="Times New Roman"/>
                <a:ea typeface="Times New Roman"/>
              </a:rPr>
              <a:t> рамках проведения мероприятий, приуроченных к международному дню Памяти Жертв Холокоста (</a:t>
            </a:r>
            <a:r>
              <a:rPr lang="ru-RU" sz="1800" dirty="0" smtClean="0">
                <a:latin typeface="Times New Roman"/>
                <a:ea typeface="Times New Roman"/>
              </a:rPr>
              <a:t>письмо </a:t>
            </a:r>
            <a:r>
              <a:rPr lang="ru-RU" sz="1800" dirty="0">
                <a:latin typeface="Times New Roman"/>
                <a:ea typeface="Times New Roman"/>
              </a:rPr>
              <a:t>Министерства  образования и науки Республики Башкортостан от 14.01.2021 г. № </a:t>
            </a:r>
            <a:r>
              <a:rPr lang="ru-RU" sz="1800" dirty="0" smtClean="0">
                <a:latin typeface="Times New Roman"/>
                <a:ea typeface="Times New Roman"/>
              </a:rPr>
              <a:t>07-09/2)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800" dirty="0" smtClean="0">
              <a:latin typeface="Times New Roman"/>
              <a:ea typeface="Times New Roman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B55612"/>
                </a:solidFill>
                <a:latin typeface="Times New Roman"/>
                <a:cs typeface="Times New Roman" pitchFamily="18" charset="0"/>
              </a:rPr>
              <a:t>Задачи: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1. Провести </a:t>
            </a:r>
            <a:r>
              <a:rPr lang="ru-RU" dirty="0">
                <a:latin typeface="Times New Roman"/>
                <a:ea typeface="Times New Roman"/>
              </a:rPr>
              <a:t>в период с 22.01.2021 года по 31.01.2021 года </a:t>
            </a:r>
            <a:endParaRPr lang="ru-RU" dirty="0" smtClean="0">
              <a:latin typeface="Times New Roman"/>
              <a:ea typeface="Times New Roman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B55612"/>
                </a:solidFill>
                <a:latin typeface="Times New Roman"/>
                <a:cs typeface="Times New Roman" pitchFamily="18" charset="0"/>
              </a:rPr>
              <a:t> Неделю Холокоста в </a:t>
            </a:r>
            <a:r>
              <a:rPr lang="ru-RU" b="1" smtClean="0">
                <a:solidFill>
                  <a:srgbClr val="B55612"/>
                </a:solidFill>
                <a:latin typeface="Times New Roman"/>
                <a:cs typeface="Times New Roman" pitchFamily="18" charset="0"/>
              </a:rPr>
              <a:t>форме </a:t>
            </a:r>
            <a:r>
              <a:rPr lang="ru-RU" b="1" smtClean="0">
                <a:solidFill>
                  <a:srgbClr val="B55612"/>
                </a:solidFill>
                <a:latin typeface="Times New Roman"/>
                <a:cs typeface="Times New Roman" pitchFamily="18" charset="0"/>
              </a:rPr>
              <a:t>тематических </a:t>
            </a:r>
            <a:r>
              <a:rPr lang="ru-RU" b="1" dirty="0" smtClean="0">
                <a:solidFill>
                  <a:srgbClr val="B55612"/>
                </a:solidFill>
                <a:latin typeface="Times New Roman"/>
                <a:cs typeface="Times New Roman" pitchFamily="18" charset="0"/>
              </a:rPr>
              <a:t>уроков  в школьном музее 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B55612"/>
                </a:solidFill>
                <a:latin typeface="Times New Roman"/>
                <a:cs typeface="Times New Roman" pitchFamily="18" charset="0"/>
              </a:rPr>
              <a:t>2. Ознакомить учащихся с исторической значимостью для всего мира победы советского народа в Великой Отечественной войне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B5561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B5561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3798" y="5094000"/>
            <a:ext cx="2103437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4699" y="234000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00" y="825712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22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B2FC35-5D96-4538-95C3-7EBF9BFB5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ПЛАН УРОКА</a:t>
            </a:r>
            <a:endParaRPr lang="ru-RU" sz="5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1EB3EC96-6755-4DA5-9D3B-325B4FFF795A}"/>
              </a:ext>
            </a:extLst>
          </p:cNvPr>
          <p:cNvSpPr txBox="1">
            <a:spLocks/>
          </p:cNvSpPr>
          <p:nvPr/>
        </p:nvSpPr>
        <p:spPr>
          <a:xfrm>
            <a:off x="838200" y="1899000"/>
            <a:ext cx="10515600" cy="378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C00000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3200" b="1" dirty="0" smtClean="0">
                <a:solidFill>
                  <a:srgbClr val="B55612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600" b="1" dirty="0" smtClean="0">
                <a:solidFill>
                  <a:srgbClr val="B55612"/>
                </a:solidFill>
                <a:latin typeface="Times New Roman" pitchFamily="18" charset="0"/>
                <a:cs typeface="Times New Roman" pitchFamily="18" charset="0"/>
              </a:rPr>
              <a:t>. 27 января – Международный День Памяти Холокоста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3600" b="1" dirty="0" smtClean="0">
                <a:solidFill>
                  <a:srgbClr val="B55612"/>
                </a:solidFill>
                <a:latin typeface="Times New Roman" pitchFamily="18" charset="0"/>
                <a:cs typeface="Times New Roman" pitchFamily="18" charset="0"/>
              </a:rPr>
              <a:t>2. Дневник Анны Франк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3600" b="1" dirty="0" smtClean="0">
                <a:solidFill>
                  <a:srgbClr val="B55612"/>
                </a:solidFill>
                <a:latin typeface="Times New Roman" pitchFamily="18" charset="0"/>
                <a:cs typeface="Times New Roman" pitchFamily="18" charset="0"/>
              </a:rPr>
              <a:t>3. «Бабочки» стихотворение узника Освенцима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3600" b="1" dirty="0" smtClean="0">
                <a:solidFill>
                  <a:srgbClr val="B55612"/>
                </a:solidFill>
                <a:latin typeface="Times New Roman" pitchFamily="18" charset="0"/>
                <a:cs typeface="Times New Roman" pitchFamily="18" charset="0"/>
              </a:rPr>
              <a:t>4. Нюрнбергский процесс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3600" b="1" dirty="0" smtClean="0">
                <a:solidFill>
                  <a:srgbClr val="B55612"/>
                </a:solidFill>
                <a:latin typeface="Times New Roman" pitchFamily="18" charset="0"/>
                <a:cs typeface="Times New Roman" pitchFamily="18" charset="0"/>
              </a:rPr>
              <a:t>5. Мастер-класс «Бабочки»</a:t>
            </a:r>
            <a:endParaRPr lang="ru-RU" sz="3600" b="1" dirty="0">
              <a:solidFill>
                <a:srgbClr val="B5561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2A68C9F-D52E-4B69-9EDE-9B536C863A23}"/>
              </a:ext>
            </a:extLst>
          </p:cNvPr>
          <p:cNvSpPr txBox="1"/>
          <p:nvPr/>
        </p:nvSpPr>
        <p:spPr>
          <a:xfrm>
            <a:off x="838200" y="4464000"/>
            <a:ext cx="86778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B55612"/>
                </a:solidFill>
              </a:rPr>
              <a:t> </a:t>
            </a:r>
            <a:endParaRPr lang="en-US" sz="2000" dirty="0">
              <a:solidFill>
                <a:srgbClr val="B55612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6000" y="4664055"/>
            <a:ext cx="2103437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4699" y="234000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00" y="825712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76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473661-ED97-4A15-B793-FDA613E0A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000" y="279000"/>
            <a:ext cx="11250000" cy="1325563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dirty="0" smtClean="0"/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27 января – Международный день памяти жертв Холокоста.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0E55F13-1A48-4202-90BC-A02A4CF63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000" y="1629000"/>
            <a:ext cx="11700000" cy="5400000"/>
          </a:xfrm>
        </p:spPr>
        <p:txBody>
          <a:bodyPr>
            <a:normAutofit fontScale="47500" lnSpcReduction="20000"/>
          </a:bodyPr>
          <a:lstStyle/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5900" dirty="0" smtClean="0"/>
              <a:t> </a:t>
            </a:r>
            <a:r>
              <a:rPr lang="ru-RU" sz="59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Эта памятная дата призвана напомнить о наиболее последовательном геноциде в мировой истории, она была установлена Генассамблеей ООН и отсылает к </a:t>
            </a:r>
            <a:r>
              <a:rPr lang="ru-RU" sz="5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событиям, произошедшим в этот день в 1945 г., когда войска Красной Армии освободили несколько тысяч узников </a:t>
            </a:r>
            <a:r>
              <a:rPr lang="ru-RU" sz="5900" b="1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Аушвица</a:t>
            </a:r>
            <a:r>
              <a:rPr lang="ru-RU" sz="5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59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(Освенцима, если по-польски</a:t>
            </a:r>
            <a:r>
              <a:rPr lang="ru-RU" sz="59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).</a:t>
            </a:r>
          </a:p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59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Необходимо </a:t>
            </a:r>
            <a:r>
              <a:rPr lang="ru-RU" sz="59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пояснить, к чему отсылает эта памятная дата. Всего в годы Второй мировой войны в результате агрессии на оккупированных нацистской Германией территориях преднамеренно </a:t>
            </a:r>
            <a:r>
              <a:rPr lang="ru-RU" sz="59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истреблено около 20 млн человек, в том числе примерно 7,4 млн советских граждан. </a:t>
            </a:r>
            <a:r>
              <a:rPr lang="ru-RU" sz="59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Из этих </a:t>
            </a:r>
            <a:r>
              <a:rPr lang="ru-RU" sz="59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20 млн примерно 6 млн – евреи (2,8 млн советских евреев</a:t>
            </a:r>
            <a:r>
              <a:rPr lang="ru-RU" sz="59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), которые ввиду этнической принадлежности подлежали уничтожению.   </a:t>
            </a:r>
            <a:endParaRPr lang="ru-RU" sz="5900" dirty="0">
              <a:ea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000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9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473661-ED97-4A15-B793-FDA613E0A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279000"/>
            <a:ext cx="11385000" cy="1325563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«Холокост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 (от греческого «всесожжение»). Другой термин – «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шоа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в переводе с иврита – «катастрофа, бедствие».  </a:t>
            </a:r>
            <a:r>
              <a:rPr lang="ru-RU" sz="32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3200" dirty="0">
                <a:latin typeface="Calibri"/>
                <a:ea typeface="Times New Roman"/>
                <a:cs typeface="Times New Roman"/>
              </a:rPr>
            </a:b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0E55F13-1A48-4202-90BC-A02A4CF63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000" y="1825625"/>
            <a:ext cx="5940000" cy="4351338"/>
          </a:xfrm>
        </p:spPr>
        <p:txBody>
          <a:bodyPr>
            <a:normAutofit fontScale="92500"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12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/>
              <a:t> </a:t>
            </a:r>
            <a:r>
              <a:rPr lang="ru-RU" u="sng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В широком </a:t>
            </a:r>
            <a:r>
              <a:rPr lang="ru-RU" u="sng" dirty="0" smtClean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смысле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 — </a:t>
            </a:r>
            <a:r>
              <a:rPr lang="ru-RU" dirty="0" smtClean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преследование 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и массовое уничтожение нацистами представителей различных этнических и социальных групп </a:t>
            </a:r>
            <a:endParaRPr lang="ru-RU" sz="2400" dirty="0">
              <a:ea typeface="Times New Roman"/>
              <a:cs typeface="Times New Roman"/>
            </a:endParaRPr>
          </a:p>
          <a:p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(</a:t>
            </a:r>
            <a:r>
              <a:rPr lang="ru-RU" dirty="0" err="1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2" tooltip="Советские военнопленные во время Великой Отечественной войны"/>
              </a:rPr>
              <a:t>советскихвоеннопленных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, </a:t>
            </a:r>
            <a:r>
              <a:rPr lang="ru-RU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3" tooltip="Поляки"/>
              </a:rPr>
              <a:t>поляков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, </a:t>
            </a:r>
            <a:r>
              <a:rPr lang="ru-RU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4" tooltip="Евреи"/>
              </a:rPr>
              <a:t>евреев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, </a:t>
            </a:r>
            <a:r>
              <a:rPr lang="ru-RU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5" tooltip="Геноцид цыган"/>
              </a:rPr>
              <a:t>цыган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, </a:t>
            </a:r>
            <a:r>
              <a:rPr lang="ru-RU" dirty="0" err="1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6" tooltip="Гомосексуальность в Третьем рейхе"/>
              </a:rPr>
              <a:t>гомосексуальныхмужчин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, </a:t>
            </a:r>
            <a:r>
              <a:rPr lang="ru-RU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7" tooltip="Масонство"/>
              </a:rPr>
              <a:t>масонов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, </a:t>
            </a:r>
            <a:r>
              <a:rPr lang="ru-RU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8" tooltip="Программа умерщвления Т-4"/>
              </a:rPr>
              <a:t>безнадёжно больных и инвалидов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 и др.) в период существования </a:t>
            </a:r>
            <a:r>
              <a:rPr lang="ru-RU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9" tooltip="Национал-социализм"/>
              </a:rPr>
              <a:t>нацистской</a:t>
            </a:r>
            <a:r>
              <a:rPr lang="ru-RU" dirty="0">
                <a:solidFill>
                  <a:srgbClr val="202122"/>
                </a:solidFill>
                <a:latin typeface="Times New Roman"/>
                <a:ea typeface="Times New Roman"/>
              </a:rPr>
              <a:t> </a:t>
            </a:r>
            <a:r>
              <a:rPr lang="ru-RU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10" tooltip="Третий рейх"/>
              </a:rPr>
              <a:t>Германии</a:t>
            </a:r>
            <a:endParaRPr lang="en-US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876B1F05-FE4C-440A-B924-3E7BE3C9447F}"/>
              </a:ext>
            </a:extLst>
          </p:cNvPr>
          <p:cNvSpPr txBox="1">
            <a:spLocks/>
          </p:cNvSpPr>
          <p:nvPr/>
        </p:nvSpPr>
        <p:spPr>
          <a:xfrm>
            <a:off x="6096000" y="1825624"/>
            <a:ext cx="5985000" cy="475337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just">
              <a:lnSpc>
                <a:spcPct val="115000"/>
              </a:lnSpc>
              <a:spcAft>
                <a:spcPts val="12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4200" dirty="0" smtClean="0">
                <a:solidFill>
                  <a:srgbClr val="B55612"/>
                </a:solidFill>
              </a:rPr>
              <a:t> </a:t>
            </a:r>
            <a:r>
              <a:rPr lang="ru-RU" sz="4200" u="sng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В узком смысле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 — преследование и массовое </a:t>
            </a:r>
            <a:r>
              <a:rPr lang="ru-RU" sz="4200" u="sng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уничтожение евреев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, живших в </a:t>
            </a:r>
            <a:r>
              <a:rPr lang="ru-RU" sz="4200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11" tooltip="Административно-территориальное устройство Третьего рейха"/>
              </a:rPr>
              <a:t>Германии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, на территории её союзников и на оккупированных ими </a:t>
            </a:r>
            <a:r>
              <a:rPr lang="ru-RU" sz="4200" dirty="0" smtClean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территориях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 во время </a:t>
            </a:r>
            <a:r>
              <a:rPr lang="ru-RU" sz="4200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12" tooltip="Вторая мировая война"/>
              </a:rPr>
              <a:t>Второй мировой </a:t>
            </a:r>
            <a:r>
              <a:rPr lang="ru-RU" sz="4200" dirty="0" smtClean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12" tooltip="Вторая мировая война"/>
              </a:rPr>
              <a:t>войны</a:t>
            </a:r>
            <a:r>
              <a:rPr lang="ru-RU" sz="4200" dirty="0" smtClean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;  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 на протяжении 1933—1945 </a:t>
            </a:r>
            <a:r>
              <a:rPr lang="ru-RU" sz="4200" dirty="0" smtClean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годов. </a:t>
            </a:r>
          </a:p>
          <a:p>
            <a:pPr marL="342900" lvl="0" indent="-342900" algn="just">
              <a:lnSpc>
                <a:spcPct val="115000"/>
              </a:lnSpc>
              <a:spcAft>
                <a:spcPts val="12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4200" dirty="0" smtClean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Наряду 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с </a:t>
            </a:r>
            <a:r>
              <a:rPr lang="ru-RU" sz="4200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13" tooltip="Геноцид армян"/>
              </a:rPr>
              <a:t>геноцидом армян в Османской империи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 является одним из самых </a:t>
            </a:r>
            <a:r>
              <a:rPr lang="ru-RU" sz="4200" dirty="0" smtClean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известных 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примеров </a:t>
            </a:r>
            <a:r>
              <a:rPr lang="ru-RU" sz="4200" dirty="0">
                <a:solidFill>
                  <a:srgbClr val="0B0080"/>
                </a:solidFill>
                <a:latin typeface="Times New Roman"/>
                <a:ea typeface="Times New Roman"/>
                <a:cs typeface="Times New Roman"/>
                <a:hlinkClick r:id="rId14" tooltip="Геноцид"/>
              </a:rPr>
              <a:t>геноцида</a:t>
            </a:r>
            <a:r>
              <a:rPr lang="ru-RU" sz="4200" dirty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 в XX </a:t>
            </a:r>
            <a:r>
              <a:rPr lang="ru-RU" sz="4200" dirty="0" smtClean="0">
                <a:solidFill>
                  <a:srgbClr val="202122"/>
                </a:solidFill>
                <a:latin typeface="Times New Roman"/>
                <a:ea typeface="Times New Roman"/>
                <a:cs typeface="Times New Roman"/>
              </a:rPr>
              <a:t>веке.</a:t>
            </a:r>
            <a:endParaRPr lang="ru-RU" sz="4200" dirty="0"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B55612"/>
                </a:solidFill>
              </a:rPr>
              <a:t> </a:t>
            </a:r>
            <a:endParaRPr lang="en-US" dirty="0">
              <a:solidFill>
                <a:srgbClr val="B55612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000" y="5705475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569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5DF3A2-EF4C-4128-B47C-CF73C77E0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ЭТО МОГЛО БЫТЬ ВОЗМОЖНО?!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10">
            <a:extLst>
              <a:ext uri="{FF2B5EF4-FFF2-40B4-BE49-F238E27FC236}">
                <a16:creationId xmlns:a16="http://schemas.microsoft.com/office/drawing/2014/main" xmlns="" id="{7C6BCEA1-CAD1-49A8-8B2F-1666860E05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2347942"/>
              </p:ext>
            </p:extLst>
          </p:nvPr>
        </p:nvGraphicFramePr>
        <p:xfrm>
          <a:off x="2250" y="1494000"/>
          <a:ext cx="11925000" cy="45161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1925000">
                  <a:extLst>
                    <a:ext uri="{9D8B030D-6E8A-4147-A177-3AD203B41FA5}">
                      <a16:colId xmlns:a16="http://schemas.microsoft.com/office/drawing/2014/main" xmlns="" val="1060721299"/>
                    </a:ext>
                  </a:extLst>
                </a:gridCol>
              </a:tblGrid>
              <a:tr h="1157142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Во-первых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виной тому сама идеология нацизма, в основу которой была положена смесь представлений «органического» национализма и расизма: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деление наций на «высших» и «низших».  </a:t>
                      </a:r>
                      <a:endParaRPr lang="ru-RU" sz="2000" dirty="0" smtClean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74826020"/>
                  </a:ext>
                </a:extLst>
              </a:tr>
              <a:tr h="57857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 smtClean="0">
                          <a:solidFill>
                            <a:srgbClr val="B55612"/>
                          </a:solidFill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Во-вторых,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на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пути от пропаганды к массовым казням, необходим аппарат насилия, причем собственно государственные структуры (армия, полиция) мало подходят для этого. </a:t>
                      </a:r>
                      <a:r>
                        <a:rPr lang="ru-RU" sz="24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Параллельнобыла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выстроена  система </a:t>
                      </a:r>
                      <a:r>
                        <a:rPr lang="ru-RU" sz="24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квазигосударственного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насилия в виде СС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включавшая военизированные формирования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концентрационные лагеря. 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В-третьих,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необходимо заставить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 убедить миллионы людей стать соучастниками преступлений. Система пропаганды создавала образ врага и </a:t>
                      </a:r>
                      <a:r>
                        <a:rPr lang="ru-RU" sz="24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дегуманизировала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противника.  </a:t>
                      </a:r>
                      <a:endParaRPr lang="ru-RU" sz="2000" dirty="0" smtClean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75992689"/>
                  </a:ext>
                </a:extLst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1000" y="1545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000" y="527400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982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5DF3A2-EF4C-4128-B47C-CF73C77E0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ЭТО МОГЛО БЫТЬ ВОЗМОЖНО?!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10">
            <a:extLst>
              <a:ext uri="{FF2B5EF4-FFF2-40B4-BE49-F238E27FC236}">
                <a16:creationId xmlns:a16="http://schemas.microsoft.com/office/drawing/2014/main" xmlns="" id="{7C6BCEA1-CAD1-49A8-8B2F-1666860E05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7289612"/>
              </p:ext>
            </p:extLst>
          </p:nvPr>
        </p:nvGraphicFramePr>
        <p:xfrm>
          <a:off x="2250" y="1494000"/>
          <a:ext cx="11925000" cy="45161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1925000">
                  <a:extLst>
                    <a:ext uri="{9D8B030D-6E8A-4147-A177-3AD203B41FA5}">
                      <a16:colId xmlns:a16="http://schemas.microsoft.com/office/drawing/2014/main" xmlns="" val="1060721299"/>
                    </a:ext>
                  </a:extLst>
                </a:gridCol>
              </a:tblGrid>
              <a:tr h="1157142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Во-первых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виной тому сама идеология нацизма, в основу которой была положена смесь представлений «органического» национализма и расизма: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деление наций на «высших» и «низших».  </a:t>
                      </a:r>
                      <a:endParaRPr lang="ru-RU" sz="2000" dirty="0" smtClean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74826020"/>
                  </a:ext>
                </a:extLst>
              </a:tr>
              <a:tr h="57857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 smtClean="0">
                          <a:solidFill>
                            <a:srgbClr val="B55612"/>
                          </a:solidFill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Во-вторых,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на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пути от пропаганды к массовым казням, необходим аппарат насилия, причем собственно государственные структуры (армия, полиция) мало подходят для этого. </a:t>
                      </a:r>
                      <a:r>
                        <a:rPr lang="ru-RU" sz="24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Параллельнобыла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выстроена  система </a:t>
                      </a:r>
                      <a:r>
                        <a:rPr lang="ru-RU" sz="24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квазигосударственного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насилия в виде СС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включавшая военизированные формирования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концентрационные лагеря. 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В-третьих,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необходимо заставить</a:t>
                      </a:r>
                      <a:r>
                        <a:rPr lang="ru-RU" sz="24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 убедить миллионы людей стать соучастниками преступлений. Система пропаганды создавала образ врага и </a:t>
                      </a:r>
                      <a:r>
                        <a:rPr lang="ru-RU" sz="24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дегуманизировала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противника.  </a:t>
                      </a:r>
                      <a:endParaRPr lang="ru-RU" sz="2000" dirty="0" smtClean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75992689"/>
                  </a:ext>
                </a:extLst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000" y="5452087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1687" y="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982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B2FC35-5D96-4538-95C3-7EBF9BFB5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001"/>
            <a:ext cx="10515600" cy="180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1EB3EC96-6755-4DA5-9D3B-325B4FFF795A}"/>
              </a:ext>
            </a:extLst>
          </p:cNvPr>
          <p:cNvSpPr txBox="1">
            <a:spLocks/>
          </p:cNvSpPr>
          <p:nvPr/>
        </p:nvSpPr>
        <p:spPr>
          <a:xfrm>
            <a:off x="838200" y="2619001"/>
            <a:ext cx="10515600" cy="2070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3800" dirty="0" smtClean="0">
                <a:solidFill>
                  <a:srgbClr val="B55612"/>
                </a:solidFill>
              </a:rPr>
              <a:t> </a:t>
            </a:r>
            <a:endParaRPr lang="ru-RU" sz="13800" dirty="0">
              <a:solidFill>
                <a:srgbClr val="B5561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6000" y="459001"/>
            <a:ext cx="11655000" cy="6166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Первые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массовые убийства произошли в 1939-1941 гг., и их жертвами стали сами немцы. В рамках программы T-4 были хладнокровно убиты (инъекциями, в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газовых</a:t>
            </a: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камерах) 250 тыс. тех, кого считали «психическими больными», «с врожденными отклонениями», «неизлечимыми» и т.д. С началом Второй мировой войны истреблению подверглась польская интеллигенция, т.к. немцы считали, что, убив всех образованных людей, они сделают невозможным сопротивление оккупационной политике. Н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есколько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сотен тысяч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цыган сгинули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 газовых камерах.   </a:t>
            </a:r>
            <a:endParaRPr lang="ru-RU" sz="2400" dirty="0"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одлинный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масштаб убийства приняли с нападением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Германии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и ее союзников на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СССР.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отдельную группу нужно выделить советских военнопленных, которых задействовали на самых тяжелых работах и содержали в ужаснейших условиях. Около 3,3 млн советских людей погибли в лагерях для военнопленных (примерно 60% от их общего числа).    </a:t>
            </a:r>
            <a:endParaRPr lang="ru-RU" sz="2000" dirty="0"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endParaRPr lang="ru-RU" sz="24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2844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B2FC35-5D96-4538-95C3-7EBF9BFB5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ДНЕВНИК АННЫ ФРАНК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1EB3EC96-6755-4DA5-9D3B-325B4FFF795A}"/>
              </a:ext>
            </a:extLst>
          </p:cNvPr>
          <p:cNvSpPr txBox="1">
            <a:spLocks/>
          </p:cNvSpPr>
          <p:nvPr/>
        </p:nvSpPr>
        <p:spPr>
          <a:xfrm>
            <a:off x="838200" y="2619001"/>
            <a:ext cx="10515600" cy="2070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3800" dirty="0" smtClean="0">
                <a:solidFill>
                  <a:srgbClr val="B55612"/>
                </a:solidFill>
              </a:rPr>
              <a:t> </a:t>
            </a:r>
            <a:endParaRPr lang="ru-RU" sz="13800" dirty="0">
              <a:solidFill>
                <a:srgbClr val="B5561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000" y="1312267"/>
            <a:ext cx="11790000" cy="6166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</a:pPr>
            <a:endParaRPr lang="ru-RU" sz="24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Притеснения евреев в самом Третьем Рейхе начались уже в 1933 г., т.е. вскоре после прихода нацистов к власти. Сначала им запрещали работать на госслужбе, в 1935 г. приняли Нюрнбергские законы. Теперь евреи не могли вступать в брак с арийцами, были лишены политических и ряда социальных прав. Затем давление лишь усилилось: произошел запрет на профессии (например, банкира, адвоката), на право обучать детей вместе с немцами, на возможность посещения культурных мероприятий, сама собственность подлежала обязательной регистрации.   </a:t>
            </a:r>
            <a:endParaRPr lang="ru-RU" sz="2000" dirty="0"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srgbClr val="2A2A2C"/>
                </a:solidFill>
                <a:latin typeface="Times New Roman"/>
                <a:ea typeface="Times New Roman"/>
              </a:rPr>
              <a:t>История </a:t>
            </a:r>
            <a:r>
              <a:rPr lang="ru-RU" sz="2400" b="1" dirty="0">
                <a:solidFill>
                  <a:srgbClr val="2A2A2C"/>
                </a:solidFill>
                <a:latin typeface="Times New Roman"/>
                <a:ea typeface="Times New Roman"/>
              </a:rPr>
              <a:t>Анны Франк</a:t>
            </a:r>
            <a:r>
              <a:rPr lang="ru-RU" sz="2400" dirty="0">
                <a:solidFill>
                  <a:srgbClr val="2A2A2C"/>
                </a:solidFill>
                <a:latin typeface="Times New Roman"/>
                <a:ea typeface="Times New Roman"/>
              </a:rPr>
              <a:t> получила огласку после публикации документальной, а позднее художественной версии дневника девушки. Анна стала самой знаменитым символом жертв нацистского режима. </a:t>
            </a:r>
            <a:endParaRPr lang="ru-RU" sz="2400" dirty="0"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endParaRPr lang="ru-RU" sz="24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endParaRPr lang="ru-RU" sz="2400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400" dirty="0">
              <a:solidFill>
                <a:prstClr val="black"/>
              </a:solidFill>
              <a:ea typeface="Times New Roman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000" y="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000" y="5385593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559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B2FC35-5D96-4538-95C3-7EBF9BFB5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ДНЕВНИК АННЫ ФРАНК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1EB3EC96-6755-4DA5-9D3B-325B4FFF795A}"/>
              </a:ext>
            </a:extLst>
          </p:cNvPr>
          <p:cNvSpPr txBox="1">
            <a:spLocks/>
          </p:cNvSpPr>
          <p:nvPr/>
        </p:nvSpPr>
        <p:spPr>
          <a:xfrm>
            <a:off x="838200" y="2619001"/>
            <a:ext cx="10515600" cy="2070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3800" dirty="0" smtClean="0">
                <a:solidFill>
                  <a:srgbClr val="B55612"/>
                </a:solidFill>
              </a:rPr>
              <a:t> </a:t>
            </a:r>
            <a:endParaRPr lang="ru-RU" sz="13800" dirty="0">
              <a:solidFill>
                <a:srgbClr val="B5561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000" y="1312267"/>
            <a:ext cx="11790000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</a:pPr>
            <a:endParaRPr lang="ru-RU" sz="24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u="sng" dirty="0" smtClean="0">
                <a:solidFill>
                  <a:srgbClr val="212121"/>
                </a:solidFill>
                <a:latin typeface="Times New Roman"/>
                <a:ea typeface="Times New Roman"/>
                <a:cs typeface="Times New Roman"/>
              </a:rPr>
              <a:t>После </a:t>
            </a:r>
            <a:r>
              <a:rPr lang="ru-RU" sz="2400" u="sng" dirty="0">
                <a:solidFill>
                  <a:srgbClr val="212121"/>
                </a:solidFill>
                <a:latin typeface="Times New Roman"/>
                <a:ea typeface="Times New Roman"/>
                <a:cs typeface="Times New Roman"/>
              </a:rPr>
              <a:t>каждой войны всегда говорят: это никогда больше не повторится, война — такой ужас, любой ценой нужно избежать ее повторения. И вот люди снова воюют друг с другом, и никогда не бывает иначе. Пока люди живут и дышат, они должны постоянно ссориться, и как только наступает мир, они опять ищут ссоры».</a:t>
            </a:r>
            <a:endParaRPr lang="ru-RU" sz="2000" dirty="0">
              <a:ea typeface="Times New Roman"/>
              <a:cs typeface="Times New Roman"/>
            </a:endParaRPr>
          </a:p>
          <a:p>
            <a:pPr marL="457200" lvl="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Впервые «Дневник Анны Франк» был опубликован в 1947 году в Нидерландах.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Начинается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повествование с того, что на тринадцатый день рождения Анна (12 июня 1929 -1945 год, 16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лет)</a:t>
            </a:r>
            <a:r>
              <a:rPr lang="ru-RU" sz="2000" dirty="0" smtClean="0">
                <a:solidFill>
                  <a:prstClr val="black"/>
                </a:solidFill>
                <a:ea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получила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 родителей подарок — альбом для записей. Сначала Франк в свойственной подростку манере писала о своих буднях, но со временем начала обсуждать изменения, которые принесла с собой немецкая оккупация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3200" dirty="0">
              <a:ea typeface="Times New Roman"/>
              <a:cs typeface="Times New Roman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3975" y="159742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000" y="5500385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40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B2FC35-5D96-4538-95C3-7EBF9BFB5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ДНЕВНИК АННЫ ФРАНК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1EB3EC96-6755-4DA5-9D3B-325B4FFF795A}"/>
              </a:ext>
            </a:extLst>
          </p:cNvPr>
          <p:cNvSpPr txBox="1">
            <a:spLocks/>
          </p:cNvSpPr>
          <p:nvPr/>
        </p:nvSpPr>
        <p:spPr>
          <a:xfrm>
            <a:off x="838200" y="2619001"/>
            <a:ext cx="10515600" cy="2070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3800" dirty="0" smtClean="0">
                <a:solidFill>
                  <a:srgbClr val="B55612"/>
                </a:solidFill>
              </a:rPr>
              <a:t> </a:t>
            </a:r>
            <a:endParaRPr lang="ru-RU" sz="13800" dirty="0">
              <a:solidFill>
                <a:srgbClr val="B5561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000" y="1312267"/>
            <a:ext cx="11790000" cy="7879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</a:pPr>
            <a:endParaRPr lang="ru-RU" sz="24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Отец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был успешным бизнесменом, а мать — дочерью промышленника, после прихода к власти в Германии национал-социалистов пришлось переехать в Амстердам. </a:t>
            </a:r>
            <a:endParaRPr lang="ru-RU" sz="2400" u="sng" dirty="0">
              <a:solidFill>
                <a:srgbClr val="212121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 июле 1942 года началась депортация евреев из Нидерландов. Семья Франк, в которой помимо родителей была еще старшая сестра Марго, переехала в тайное убежище. Вместе с ними были четверо голландских евреев.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Это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был трехэтажный флигель недалеко от центра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Амстердама.</a:t>
            </a:r>
            <a:r>
              <a:rPr lang="ru-RU" sz="3200" dirty="0" smtClean="0">
                <a:ea typeface="Times New Roman"/>
                <a:cs typeface="Times New Roman"/>
              </a:rPr>
              <a:t> В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1960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году этот дом был превращен в музей — Дом Анны Франк. Для этого в 1957 году был учрежден Фонд Анны Франк, который занимается разработкой и проведением образовательных программ и мероприятий.</a:t>
            </a:r>
            <a:endParaRPr lang="ru-RU" sz="3200" dirty="0"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endParaRPr lang="ru-RU" sz="2400" u="sng" dirty="0" smtClean="0">
              <a:solidFill>
                <a:srgbClr val="212121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r>
              <a:rPr lang="ru-RU" sz="2400" u="sng" dirty="0" smtClean="0">
                <a:solidFill>
                  <a:srgbClr val="212121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32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endParaRPr lang="ru-RU" sz="2400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400" dirty="0" smtClean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endParaRPr lang="ru-RU" sz="24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endParaRPr lang="ru-RU" sz="2400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400" dirty="0">
              <a:solidFill>
                <a:prstClr val="black"/>
              </a:solidFill>
              <a:ea typeface="Times New Roman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00" y="36900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800" y="5338591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918" y="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94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2E2FDA-A24D-465F-ABDC-C0BDAAF3A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ДНЕВНИК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АННЫ ФРАНК</a:t>
            </a:r>
            <a:endParaRPr lang="ru-RU" dirty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54E12EF8-D366-4357-8EBF-80C9916B3F34}"/>
              </a:ext>
            </a:extLst>
          </p:cNvPr>
          <p:cNvSpPr/>
          <p:nvPr/>
        </p:nvSpPr>
        <p:spPr>
          <a:xfrm>
            <a:off x="706168" y="1922258"/>
            <a:ext cx="1935000" cy="3825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6000"/>
                  <a:lumOff val="4000"/>
                </a:schemeClr>
              </a:gs>
              <a:gs pos="100000">
                <a:schemeClr val="bg1">
                  <a:alpha val="5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95300" dist="152400" sx="108000" sy="108000" algn="ctr" rotWithShape="0">
              <a:prstClr val="black">
                <a:alpha val="40000"/>
              </a:prstClr>
            </a:outerShdw>
            <a:reflection blurRad="44450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xmlns="" id="{6CB65A17-8482-4367-8FB4-837B6999EB35}"/>
              </a:ext>
            </a:extLst>
          </p:cNvPr>
          <p:cNvSpPr/>
          <p:nvPr/>
        </p:nvSpPr>
        <p:spPr>
          <a:xfrm>
            <a:off x="1813857" y="2077687"/>
            <a:ext cx="1012500" cy="540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10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ый треугольник 30">
            <a:extLst>
              <a:ext uri="{FF2B5EF4-FFF2-40B4-BE49-F238E27FC236}">
                <a16:creationId xmlns:a16="http://schemas.microsoft.com/office/drawing/2014/main" xmlns="" id="{3F3BE589-95A8-44A5-BE69-68E19E905418}"/>
              </a:ext>
            </a:extLst>
          </p:cNvPr>
          <p:cNvSpPr/>
          <p:nvPr/>
        </p:nvSpPr>
        <p:spPr>
          <a:xfrm>
            <a:off x="2738738" y="1989000"/>
            <a:ext cx="87619" cy="88687"/>
          </a:xfrm>
          <a:prstGeom prst="rtTriangl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ый треугольник 31">
            <a:extLst>
              <a:ext uri="{FF2B5EF4-FFF2-40B4-BE49-F238E27FC236}">
                <a16:creationId xmlns:a16="http://schemas.microsoft.com/office/drawing/2014/main" xmlns="" id="{DCE5A623-13DB-4F38-AF55-2499E641E218}"/>
              </a:ext>
            </a:extLst>
          </p:cNvPr>
          <p:cNvSpPr/>
          <p:nvPr/>
        </p:nvSpPr>
        <p:spPr>
          <a:xfrm flipV="1">
            <a:off x="2738738" y="2617687"/>
            <a:ext cx="87619" cy="88687"/>
          </a:xfrm>
          <a:prstGeom prst="rtTriangl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0C5A558A-346B-48EC-AD36-00C76F546567}"/>
              </a:ext>
            </a:extLst>
          </p:cNvPr>
          <p:cNvSpPr/>
          <p:nvPr/>
        </p:nvSpPr>
        <p:spPr>
          <a:xfrm>
            <a:off x="3663619" y="1989000"/>
            <a:ext cx="1935000" cy="3825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6000"/>
                  <a:lumOff val="4000"/>
                </a:schemeClr>
              </a:gs>
              <a:gs pos="100000">
                <a:schemeClr val="bg1">
                  <a:alpha val="5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95300" dist="152400" sx="108000" sy="108000" algn="ctr" rotWithShape="0">
              <a:prstClr val="black">
                <a:alpha val="40000"/>
              </a:prstClr>
            </a:outerShdw>
            <a:reflection blurRad="44450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8E106DDA-6D96-47EE-8F99-708480E4E5FF}"/>
              </a:ext>
            </a:extLst>
          </p:cNvPr>
          <p:cNvSpPr/>
          <p:nvPr/>
        </p:nvSpPr>
        <p:spPr>
          <a:xfrm>
            <a:off x="4673738" y="2077687"/>
            <a:ext cx="1012500" cy="540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accent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ый треугольник 34">
            <a:extLst>
              <a:ext uri="{FF2B5EF4-FFF2-40B4-BE49-F238E27FC236}">
                <a16:creationId xmlns:a16="http://schemas.microsoft.com/office/drawing/2014/main" xmlns="" id="{C2EB635E-4F92-4B0D-A71B-E8F70397C475}"/>
              </a:ext>
            </a:extLst>
          </p:cNvPr>
          <p:cNvSpPr/>
          <p:nvPr/>
        </p:nvSpPr>
        <p:spPr>
          <a:xfrm>
            <a:off x="5598619" y="1989000"/>
            <a:ext cx="87619" cy="88687"/>
          </a:xfrm>
          <a:prstGeom prst="rtTriangl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bg1"/>
              </a:gs>
              <a:gs pos="100000">
                <a:schemeClr val="accent2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ый треугольник 35">
            <a:extLst>
              <a:ext uri="{FF2B5EF4-FFF2-40B4-BE49-F238E27FC236}">
                <a16:creationId xmlns:a16="http://schemas.microsoft.com/office/drawing/2014/main" xmlns="" id="{7ED24526-BE7A-4178-B1B4-ADE14A848DF2}"/>
              </a:ext>
            </a:extLst>
          </p:cNvPr>
          <p:cNvSpPr/>
          <p:nvPr/>
        </p:nvSpPr>
        <p:spPr>
          <a:xfrm flipV="1">
            <a:off x="5598619" y="2617687"/>
            <a:ext cx="87619" cy="88687"/>
          </a:xfrm>
          <a:prstGeom prst="rtTriangl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2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ECAEC959-7F1D-4464-8159-0C545375B379}"/>
              </a:ext>
            </a:extLst>
          </p:cNvPr>
          <p:cNvSpPr/>
          <p:nvPr/>
        </p:nvSpPr>
        <p:spPr>
          <a:xfrm>
            <a:off x="7533619" y="2078100"/>
            <a:ext cx="1012500" cy="540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ый треугольник 38">
            <a:extLst>
              <a:ext uri="{FF2B5EF4-FFF2-40B4-BE49-F238E27FC236}">
                <a16:creationId xmlns:a16="http://schemas.microsoft.com/office/drawing/2014/main" xmlns="" id="{C1CD7F15-CBA3-455D-AFC5-ADDFB4A13697}"/>
              </a:ext>
            </a:extLst>
          </p:cNvPr>
          <p:cNvSpPr/>
          <p:nvPr/>
        </p:nvSpPr>
        <p:spPr>
          <a:xfrm>
            <a:off x="8458500" y="1989000"/>
            <a:ext cx="87619" cy="88687"/>
          </a:xfrm>
          <a:prstGeom prst="rtTriangl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3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ый треугольник 39">
            <a:extLst>
              <a:ext uri="{FF2B5EF4-FFF2-40B4-BE49-F238E27FC236}">
                <a16:creationId xmlns:a16="http://schemas.microsoft.com/office/drawing/2014/main" xmlns="" id="{17DD9434-0452-40A9-9C40-6F0635752E8A}"/>
              </a:ext>
            </a:extLst>
          </p:cNvPr>
          <p:cNvSpPr/>
          <p:nvPr/>
        </p:nvSpPr>
        <p:spPr>
          <a:xfrm flipV="1">
            <a:off x="8458500" y="2617687"/>
            <a:ext cx="87619" cy="88687"/>
          </a:xfrm>
          <a:prstGeom prst="rtTriangl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3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268F68EF-F648-41A4-816D-1FF28BB74974}"/>
              </a:ext>
            </a:extLst>
          </p:cNvPr>
          <p:cNvSpPr/>
          <p:nvPr/>
        </p:nvSpPr>
        <p:spPr>
          <a:xfrm>
            <a:off x="10393500" y="2077687"/>
            <a:ext cx="1012500" cy="540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ый треугольник 42">
            <a:extLst>
              <a:ext uri="{FF2B5EF4-FFF2-40B4-BE49-F238E27FC236}">
                <a16:creationId xmlns:a16="http://schemas.microsoft.com/office/drawing/2014/main" xmlns="" id="{F924B8EB-BFE0-48DF-8BA1-545134B9C5CB}"/>
              </a:ext>
            </a:extLst>
          </p:cNvPr>
          <p:cNvSpPr/>
          <p:nvPr/>
        </p:nvSpPr>
        <p:spPr>
          <a:xfrm>
            <a:off x="11318381" y="1989000"/>
            <a:ext cx="87619" cy="88687"/>
          </a:xfrm>
          <a:prstGeom prst="rtTriangl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4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ый треугольник 43">
            <a:extLst>
              <a:ext uri="{FF2B5EF4-FFF2-40B4-BE49-F238E27FC236}">
                <a16:creationId xmlns:a16="http://schemas.microsoft.com/office/drawing/2014/main" xmlns="" id="{EC21A057-DB0E-4B4E-9869-4D7F4CD3C750}"/>
              </a:ext>
            </a:extLst>
          </p:cNvPr>
          <p:cNvSpPr/>
          <p:nvPr/>
        </p:nvSpPr>
        <p:spPr>
          <a:xfrm flipV="1">
            <a:off x="11318381" y="2617687"/>
            <a:ext cx="87619" cy="88687"/>
          </a:xfrm>
          <a:prstGeom prst="rtTriangl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4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BA3372AD-9101-42CB-9418-88446CCE52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986046" y="2104841"/>
            <a:ext cx="432000" cy="432000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838A81D1-0C1C-4653-BDBF-8949E3A048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3897878" y="2112041"/>
            <a:ext cx="432000" cy="432000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70D4D2B4-B7B1-4D77-B59A-50CC08A764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6705808" y="2104841"/>
            <a:ext cx="432000" cy="432000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C455AEBE-B6F0-451F-9B87-372BECFEE23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617640" y="2104841"/>
            <a:ext cx="396000" cy="396000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995C9880-934F-456B-B054-F18CD68D3F90}"/>
              </a:ext>
            </a:extLst>
          </p:cNvPr>
          <p:cNvSpPr txBox="1"/>
          <p:nvPr/>
        </p:nvSpPr>
        <p:spPr>
          <a:xfrm>
            <a:off x="1563062" y="346542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 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xmlns="" id="{3A932472-53C5-4B15-8A95-BA93C188245A}"/>
              </a:ext>
            </a:extLst>
          </p:cNvPr>
          <p:cNvSpPr/>
          <p:nvPr/>
        </p:nvSpPr>
        <p:spPr>
          <a:xfrm>
            <a:off x="875330" y="3901500"/>
            <a:ext cx="2311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xmlns="" id="{8EB98218-7DE3-414B-9A29-6030E02B5FFD}"/>
              </a:ext>
            </a:extLst>
          </p:cNvPr>
          <p:cNvSpPr/>
          <p:nvPr/>
        </p:nvSpPr>
        <p:spPr>
          <a:xfrm>
            <a:off x="3783366" y="3896929"/>
            <a:ext cx="2311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xmlns="" id="{B54A1D89-6820-4696-A18B-DAD6D64B3DB2}"/>
              </a:ext>
            </a:extLst>
          </p:cNvPr>
          <p:cNvSpPr/>
          <p:nvPr/>
        </p:nvSpPr>
        <p:spPr>
          <a:xfrm>
            <a:off x="9599438" y="3887787"/>
            <a:ext cx="2311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57" name="Овал 56">
            <a:extLst>
              <a:ext uri="{FF2B5EF4-FFF2-40B4-BE49-F238E27FC236}">
                <a16:creationId xmlns:a16="http://schemas.microsoft.com/office/drawing/2014/main" xmlns="" id="{20642378-CAF6-47BD-8384-DC34181DBD9B}"/>
              </a:ext>
            </a:extLst>
          </p:cNvPr>
          <p:cNvSpPr/>
          <p:nvPr/>
        </p:nvSpPr>
        <p:spPr>
          <a:xfrm>
            <a:off x="2209168" y="2128500"/>
            <a:ext cx="432000" cy="432000"/>
          </a:xfrm>
          <a:prstGeom prst="ellipse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F4429843-8F2E-4AFA-BAEB-102FF368B2AB}"/>
              </a:ext>
            </a:extLst>
          </p:cNvPr>
          <p:cNvSpPr txBox="1"/>
          <p:nvPr/>
        </p:nvSpPr>
        <p:spPr>
          <a:xfrm>
            <a:off x="2259402" y="211042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9" name="Овал 58">
            <a:extLst>
              <a:ext uri="{FF2B5EF4-FFF2-40B4-BE49-F238E27FC236}">
                <a16:creationId xmlns:a16="http://schemas.microsoft.com/office/drawing/2014/main" xmlns="" id="{13CF068B-4A11-4214-A828-2FFB0F524CFA}"/>
              </a:ext>
            </a:extLst>
          </p:cNvPr>
          <p:cNvSpPr/>
          <p:nvPr/>
        </p:nvSpPr>
        <p:spPr>
          <a:xfrm>
            <a:off x="5116203" y="2128500"/>
            <a:ext cx="432000" cy="432000"/>
          </a:xfrm>
          <a:prstGeom prst="ellipse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D4F6B05-9DC3-4538-B3ED-8A569313343E}"/>
              </a:ext>
            </a:extLst>
          </p:cNvPr>
          <p:cNvSpPr txBox="1"/>
          <p:nvPr/>
        </p:nvSpPr>
        <p:spPr>
          <a:xfrm>
            <a:off x="5166437" y="211050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61" name="Овал 60">
            <a:extLst>
              <a:ext uri="{FF2B5EF4-FFF2-40B4-BE49-F238E27FC236}">
                <a16:creationId xmlns:a16="http://schemas.microsoft.com/office/drawing/2014/main" xmlns="" id="{45F89467-73F1-48CB-AF29-9A625B1A2B6D}"/>
              </a:ext>
            </a:extLst>
          </p:cNvPr>
          <p:cNvSpPr/>
          <p:nvPr/>
        </p:nvSpPr>
        <p:spPr>
          <a:xfrm>
            <a:off x="7973140" y="2128500"/>
            <a:ext cx="432000" cy="432000"/>
          </a:xfrm>
          <a:prstGeom prst="ellipse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F6270897-6C88-4C3D-A4E2-634DE2FFADA2}"/>
              </a:ext>
            </a:extLst>
          </p:cNvPr>
          <p:cNvSpPr txBox="1"/>
          <p:nvPr/>
        </p:nvSpPr>
        <p:spPr>
          <a:xfrm>
            <a:off x="8026318" y="211050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3" name="Овал 62">
            <a:extLst>
              <a:ext uri="{FF2B5EF4-FFF2-40B4-BE49-F238E27FC236}">
                <a16:creationId xmlns:a16="http://schemas.microsoft.com/office/drawing/2014/main" xmlns="" id="{223B9295-450C-423B-A27E-6F9FE96303C3}"/>
              </a:ext>
            </a:extLst>
          </p:cNvPr>
          <p:cNvSpPr/>
          <p:nvPr/>
        </p:nvSpPr>
        <p:spPr>
          <a:xfrm>
            <a:off x="10840278" y="2128500"/>
            <a:ext cx="432000" cy="432000"/>
          </a:xfrm>
          <a:prstGeom prst="ellipse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7AB04776-A2A8-4679-BE41-0BDE7B3B1AE3}"/>
              </a:ext>
            </a:extLst>
          </p:cNvPr>
          <p:cNvSpPr txBox="1"/>
          <p:nvPr/>
        </p:nvSpPr>
        <p:spPr>
          <a:xfrm>
            <a:off x="10886199" y="211050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65" name="Рисунок 64" descr="D:\Самшитовый лес\СВЕТ\совет музея\для разм сайт\33.27 января Холокост\a_afrank_iii_055106.jpg__1536x1536_q85_subsampling-2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001" y="1989000"/>
            <a:ext cx="2565000" cy="382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Рисунок 66" descr="D:\Самшитовый лес\СВЕТ\совет музея\для разм сайт\33.27 января Холокост\EaTYAfDXsAENlgO (2).jpg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000" y="1989000"/>
            <a:ext cx="5625000" cy="382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Рисунок 67" descr="D:\Самшитовый лес\СВЕТ\совет музея\для разм сайт\33.27 января Холокост\h-560.jpg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2258"/>
            <a:ext cx="3486000" cy="3824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560" y="4226341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515" y="527400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99" y="2952385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318" y="1233087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5396" y="476556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99" y="535793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325" y="273050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152" y="14400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49" y="5273999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867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B2FC35-5D96-4538-95C3-7EBF9BFB5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ДНЕВНИК АННЫ ФРАНК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1EB3EC96-6755-4DA5-9D3B-325B4FFF795A}"/>
              </a:ext>
            </a:extLst>
          </p:cNvPr>
          <p:cNvSpPr txBox="1">
            <a:spLocks/>
          </p:cNvSpPr>
          <p:nvPr/>
        </p:nvSpPr>
        <p:spPr>
          <a:xfrm>
            <a:off x="838200" y="2619001"/>
            <a:ext cx="10515600" cy="2070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3800" dirty="0" smtClean="0">
                <a:solidFill>
                  <a:srgbClr val="B55612"/>
                </a:solidFill>
              </a:rPr>
              <a:t> </a:t>
            </a:r>
            <a:endParaRPr lang="ru-RU" sz="13800" dirty="0">
              <a:solidFill>
                <a:srgbClr val="B5561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000" y="1312267"/>
            <a:ext cx="11790000" cy="5445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</a:pPr>
            <a:endParaRPr lang="ru-RU" sz="2400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Последняя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запись в дневнике датирована </a:t>
            </a:r>
            <a:r>
              <a:rPr lang="ru-RU" sz="24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 августа 1944 года.</a:t>
            </a:r>
            <a:endParaRPr lang="ru-RU" sz="3200" dirty="0"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Между тем, в 1944 году от анонима немецкой оккупационной власти в Голландии стало известно о скрывавшихся. Полиция совершила налет на их убежище, и все восемь человек отправились в транзитный лагерь. После этого вся семья была депортирована в лагерь смерти Освенцим. Анна и ее сестра были отобраны для принудительных работ и в конце октября 1944 года переведены в концентрационный лагерь Берген-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Бельзен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в северной Германии. Уже там они заболели вспыхнувшим в лагере тифом и вскоре умерли. </a:t>
            </a:r>
            <a:r>
              <a:rPr lang="ru-RU" sz="24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Произошло это в 1945 году за несколько недель до освобождения лагеря.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Однако точных дат нет.</a:t>
            </a:r>
            <a:endParaRPr lang="ru-RU" sz="3200" dirty="0"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Сегодня «Дневник Анны Франк» переведен на 67 языков мира.</a:t>
            </a:r>
            <a:endParaRPr lang="ru-RU" sz="3200" dirty="0">
              <a:ea typeface="Times New Roman"/>
              <a:cs typeface="Times New Roman"/>
            </a:endParaRPr>
          </a:p>
          <a:p>
            <a:pPr marL="457200" algn="just">
              <a:lnSpc>
                <a:spcPct val="115000"/>
              </a:lnSpc>
            </a:pPr>
            <a:endParaRPr lang="ru-RU" sz="2400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237" y="614560"/>
            <a:ext cx="140176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828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473661-ED97-4A15-B793-FDA613E0A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279000"/>
            <a:ext cx="11385000" cy="1325563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Aft>
                <a:spcPts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/>
            </a:r>
            <a:b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/>
            </a:r>
            <a:b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Автор </a:t>
            </a:r>
            <a: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  <a:t>этого 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стихотворения «Бабочки» </a:t>
            </a:r>
            <a:r>
              <a:rPr lang="ru-RU" sz="3200" dirty="0">
                <a:solidFill>
                  <a:srgbClr val="000000"/>
                </a:solidFill>
                <a:latin typeface="Times New Roman CYR"/>
                <a:ea typeface="Times New Roman"/>
              </a:rPr>
              <a:t>Павел </a:t>
            </a:r>
            <a:r>
              <a:rPr lang="ru-RU" sz="3200" dirty="0" smtClean="0">
                <a:solidFill>
                  <a:srgbClr val="000000"/>
                </a:solidFill>
                <a:latin typeface="Times New Roman CYR"/>
                <a:ea typeface="Times New Roman"/>
              </a:rPr>
              <a:t>Фридман (1921-1944)Освенцим </a:t>
            </a:r>
            <a:r>
              <a:rPr lang="ru-RU" sz="3200" dirty="0" smtClean="0"/>
              <a:t> </a:t>
            </a:r>
            <a:r>
              <a:rPr lang="ru-RU" sz="3200" dirty="0" smtClean="0">
                <a:latin typeface="Times New Roman"/>
                <a:ea typeface="Times New Roman"/>
                <a:cs typeface="Times New Roman"/>
              </a:rPr>
              <a:t>🦋</a:t>
            </a:r>
            <a:br>
              <a:rPr lang="ru-RU" sz="3200" dirty="0" smtClean="0">
                <a:latin typeface="Times New Roman"/>
                <a:ea typeface="Times New Roman"/>
                <a:cs typeface="Times New Roman"/>
              </a:rPr>
            </a:br>
            <a:r>
              <a:rPr lang="ru-RU" sz="3200" dirty="0">
                <a:latin typeface="Times New Roman"/>
                <a:ea typeface="Times New Roman"/>
                <a:cs typeface="Times New Roman"/>
              </a:rPr>
              <a:t/>
            </a:r>
            <a:br>
              <a:rPr lang="ru-RU" sz="3200" dirty="0">
                <a:latin typeface="Times New Roman"/>
                <a:ea typeface="Times New Roman"/>
                <a:cs typeface="Times New Roman"/>
              </a:rPr>
            </a:br>
            <a:r>
              <a:rPr lang="ru-RU" sz="28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2800" dirty="0">
                <a:latin typeface="Calibri"/>
                <a:ea typeface="Times New Roman"/>
                <a:cs typeface="Times New Roman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sz="32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3200" dirty="0">
                <a:latin typeface="Calibri"/>
                <a:ea typeface="Times New Roman"/>
                <a:cs typeface="Times New Roman"/>
              </a:rPr>
            </a:b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0E55F13-1A48-4202-90BC-A02A4CF63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000" y="1825625"/>
            <a:ext cx="5940000" cy="4351338"/>
          </a:xfrm>
        </p:spPr>
        <p:txBody>
          <a:bodyPr>
            <a:normAutofit fontScale="70000" lnSpcReduction="20000"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Я </a:t>
            </a: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никогда такой еще не видел,</a:t>
            </a:r>
            <a:endParaRPr lang="ru-RU" sz="36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И больше не увижу никогда.</a:t>
            </a:r>
            <a:endParaRPr lang="ru-RU" sz="36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Она была столь яркой, светлой, желтой,</a:t>
            </a:r>
            <a:endParaRPr lang="ru-RU" sz="36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Как солнышка застывшая </a:t>
            </a:r>
            <a:r>
              <a:rPr lang="ru-RU" sz="36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слеза.</a:t>
            </a:r>
            <a:endParaRPr lang="ru-RU" sz="3600" dirty="0" smtClean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И </a:t>
            </a: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к солнцу поднималась выше, выше,</a:t>
            </a:r>
            <a:endParaRPr lang="ru-RU" sz="36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Легко взлетала в неба синеву.</a:t>
            </a:r>
            <a:endParaRPr lang="ru-RU" sz="36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Зачем? Я знаю, что она хотела</a:t>
            </a:r>
            <a:endParaRPr lang="ru-RU" sz="36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Послать всем нам прощальный поцелуй</a:t>
            </a:r>
            <a:r>
              <a:rPr lang="ru-RU" sz="36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3600" dirty="0">
              <a:solidFill>
                <a:schemeClr val="tx1"/>
              </a:solidFill>
              <a:ea typeface="Times New Roman"/>
              <a:cs typeface="Times New Roman"/>
            </a:endParaRP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876B1F05-FE4C-440A-B924-3E7BE3C9447F}"/>
              </a:ext>
            </a:extLst>
          </p:cNvPr>
          <p:cNvSpPr txBox="1">
            <a:spLocks/>
          </p:cNvSpPr>
          <p:nvPr/>
        </p:nvSpPr>
        <p:spPr>
          <a:xfrm>
            <a:off x="6096000" y="1825624"/>
            <a:ext cx="5985000" cy="4753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indent="0" algn="just">
              <a:lnSpc>
                <a:spcPct val="100000"/>
              </a:lnSpc>
              <a:buNone/>
            </a:pPr>
            <a:r>
              <a:rPr lang="ru-RU" sz="25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Уж семь недель я заперт в этой </a:t>
            </a:r>
            <a:r>
              <a:rPr lang="ru-RU" sz="25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клетке,</a:t>
            </a:r>
            <a:endParaRPr lang="ru-RU" sz="2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lvl="0" indent="0" algn="just">
              <a:lnSpc>
                <a:spcPct val="100000"/>
              </a:lnSpc>
              <a:buNone/>
            </a:pP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Я </a:t>
            </a:r>
            <a:r>
              <a:rPr lang="ru-RU" sz="2500" dirty="0">
                <a:latin typeface="Times New Roman"/>
                <a:ea typeface="Times New Roman"/>
                <a:cs typeface="Times New Roman"/>
              </a:rPr>
              <a:t>заперт в гетто – нет пути </a:t>
            </a: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домой.</a:t>
            </a:r>
            <a:endParaRPr lang="ru-RU" sz="2500" dirty="0" smtClean="0">
              <a:ea typeface="Times New Roman"/>
              <a:cs typeface="Times New Roman"/>
            </a:endParaRPr>
          </a:p>
          <a:p>
            <a:pPr marL="0" indent="0" algn="just">
              <a:lnSpc>
                <a:spcPct val="100000"/>
              </a:lnSpc>
              <a:buSzPts val="1000"/>
              <a:buNone/>
              <a:tabLst>
                <a:tab pos="457200" algn="l"/>
              </a:tabLst>
            </a:pP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   Но </a:t>
            </a:r>
            <a:r>
              <a:rPr lang="ru-RU" sz="2500" dirty="0">
                <a:latin typeface="Times New Roman"/>
                <a:ea typeface="Times New Roman"/>
                <a:cs typeface="Times New Roman"/>
              </a:rPr>
              <a:t>даже здесь нашел я, вы </a:t>
            </a: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поверьте,</a:t>
            </a:r>
            <a:endParaRPr lang="ru-RU" sz="2500" dirty="0" smtClean="0">
              <a:ea typeface="Times New Roman"/>
              <a:cs typeface="Times New Roman"/>
            </a:endParaRPr>
          </a:p>
          <a:p>
            <a:pPr marL="0" indent="0" algn="just">
              <a:lnSpc>
                <a:spcPct val="100000"/>
              </a:lnSpc>
              <a:buSzPts val="1000"/>
              <a:buNone/>
              <a:tabLst>
                <a:tab pos="457200" algn="l"/>
              </a:tabLst>
            </a:pP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   То</a:t>
            </a:r>
            <a:r>
              <a:rPr lang="ru-RU" sz="2500" dirty="0">
                <a:latin typeface="Times New Roman"/>
                <a:ea typeface="Times New Roman"/>
                <a:cs typeface="Times New Roman"/>
              </a:rPr>
              <a:t>, что дает мне радость и </a:t>
            </a: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покой.</a:t>
            </a:r>
            <a:endParaRPr lang="ru-RU" sz="2500" dirty="0" smtClean="0">
              <a:ea typeface="Times New Roman"/>
              <a:cs typeface="Times New Roman"/>
            </a:endParaRPr>
          </a:p>
          <a:p>
            <a:pPr marL="0" indent="0" algn="just">
              <a:lnSpc>
                <a:spcPct val="100000"/>
              </a:lnSpc>
              <a:buSzPts val="1000"/>
              <a:buNone/>
              <a:tabLst>
                <a:tab pos="457200" algn="l"/>
              </a:tabLst>
            </a:pP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   Мне </a:t>
            </a:r>
            <a:r>
              <a:rPr lang="ru-RU" sz="2500" dirty="0">
                <a:latin typeface="Times New Roman"/>
                <a:ea typeface="Times New Roman"/>
                <a:cs typeface="Times New Roman"/>
              </a:rPr>
              <a:t>одуванчик шлет свои </a:t>
            </a: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пушинки,</a:t>
            </a:r>
            <a:endParaRPr lang="ru-RU" sz="2500" dirty="0" smtClean="0">
              <a:ea typeface="Times New Roman"/>
              <a:cs typeface="Times New Roman"/>
            </a:endParaRPr>
          </a:p>
          <a:p>
            <a:pPr marL="0" indent="0" algn="just">
              <a:lnSpc>
                <a:spcPct val="100000"/>
              </a:lnSpc>
              <a:buSzPts val="1000"/>
              <a:buNone/>
              <a:tabLst>
                <a:tab pos="457200" algn="l"/>
              </a:tabLst>
            </a:pP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   Каштана </a:t>
            </a:r>
            <a:r>
              <a:rPr lang="ru-RU" sz="2500" dirty="0">
                <a:latin typeface="Times New Roman"/>
                <a:ea typeface="Times New Roman"/>
                <a:cs typeface="Times New Roman"/>
              </a:rPr>
              <a:t>ветка гладит по </a:t>
            </a: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щеке.</a:t>
            </a:r>
            <a:endParaRPr lang="ru-RU" sz="2500" dirty="0" smtClean="0">
              <a:ea typeface="Times New Roman"/>
              <a:cs typeface="Times New Roman"/>
            </a:endParaRPr>
          </a:p>
          <a:p>
            <a:pPr marL="0" indent="0" algn="just">
              <a:lnSpc>
                <a:spcPct val="100000"/>
              </a:lnSpc>
              <a:buSzPts val="1000"/>
              <a:buNone/>
              <a:tabLst>
                <a:tab pos="457200" algn="l"/>
              </a:tabLst>
            </a:pP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   Но </a:t>
            </a:r>
            <a:r>
              <a:rPr lang="ru-RU" sz="2500" dirty="0">
                <a:latin typeface="Times New Roman"/>
                <a:ea typeface="Times New Roman"/>
                <a:cs typeface="Times New Roman"/>
              </a:rPr>
              <a:t>бабочки здесь больше не </a:t>
            </a: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летают.</a:t>
            </a:r>
            <a:r>
              <a:rPr lang="ru-RU" sz="2500" dirty="0" smtClean="0">
                <a:ea typeface="Times New Roman"/>
                <a:cs typeface="Times New Roman"/>
              </a:rPr>
              <a:t> </a:t>
            </a:r>
          </a:p>
          <a:p>
            <a:pPr marL="0" indent="0" algn="just">
              <a:lnSpc>
                <a:spcPct val="100000"/>
              </a:lnSpc>
              <a:buSzPts val="1000"/>
              <a:buNone/>
              <a:tabLst>
                <a:tab pos="457200" algn="l"/>
              </a:tabLst>
            </a:pPr>
            <a:r>
              <a:rPr lang="ru-RU" sz="25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500" dirty="0" smtClean="0">
                <a:latin typeface="Times New Roman"/>
                <a:ea typeface="Times New Roman"/>
                <a:cs typeface="Times New Roman"/>
              </a:rPr>
              <a:t>  Нет </a:t>
            </a:r>
            <a:r>
              <a:rPr lang="ru-RU" sz="2500" dirty="0">
                <a:latin typeface="Times New Roman"/>
                <a:ea typeface="Times New Roman"/>
                <a:cs typeface="Times New Roman"/>
              </a:rPr>
              <a:t>больше в гетто бабочек теперь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a typeface="Times New Roman"/>
              <a:cs typeface="Times New Roman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B55612"/>
              </a:solidFill>
            </a:endParaRPr>
          </a:p>
        </p:txBody>
      </p:sp>
      <p:pic>
        <p:nvPicPr>
          <p:cNvPr id="5" name="Picture 4" descr="C:\Users\999\AppData\Local\Microsoft\Windows\Temporary Internet Files\Content.IE5\2MFYECJS\butterfly_PNG10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000" y="1572335"/>
            <a:ext cx="1397763" cy="13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000" y="5634000"/>
            <a:ext cx="1142263" cy="108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6000" y="514400"/>
            <a:ext cx="1142263" cy="108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739774"/>
            <a:ext cx="114617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63" y="5341350"/>
            <a:ext cx="139541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387" y="4002293"/>
            <a:ext cx="1395413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675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86C2665-0E18-49A1-ADFC-DB2DB573C58D}"/>
              </a:ext>
            </a:extLst>
          </p:cNvPr>
          <p:cNvSpPr txBox="1"/>
          <p:nvPr/>
        </p:nvSpPr>
        <p:spPr>
          <a:xfrm>
            <a:off x="3726854" y="2259000"/>
            <a:ext cx="473829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B55612"/>
                </a:solidFill>
              </a:rPr>
              <a:t>СПАСИБО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A3D4577-7035-4CD7-BC95-1784A068687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656000" y="4194000"/>
            <a:ext cx="476176" cy="4761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BEE5FCA-3461-44BE-A3C8-D2C79F56D80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5466001" y="4194000"/>
            <a:ext cx="476176" cy="4761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09BF93E-F495-48B0-8CB0-BF7EEAD5CD0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6276000" y="4194000"/>
            <a:ext cx="476176" cy="47617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6B57BE2-A686-4AE9-8782-1C85C6C9433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/>
        </p:blipFill>
        <p:spPr>
          <a:xfrm>
            <a:off x="7086000" y="4194000"/>
            <a:ext cx="476176" cy="476176"/>
          </a:xfrm>
          <a:prstGeom prst="rect">
            <a:avLst/>
          </a:prstGeom>
        </p:spPr>
      </p:pic>
      <p:pic>
        <p:nvPicPr>
          <p:cNvPr id="9" name="Рисунок 8" descr="D:\ФАЙЛЫ С РАБОЧЕГО СТОЛА\фото муз\20200217_105847 м.jpg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000" y="909000"/>
            <a:ext cx="6551176" cy="57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stihi.ru/pics/2018/10/29/9629.jpg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146" y="704815"/>
            <a:ext cx="2925000" cy="36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proza.ru/pics/2015/01/27/1861.jpg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176" y="3182330"/>
            <a:ext cx="2925000" cy="3486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939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DE65F5-7B0C-4C30-9B9A-5BBAA5EE7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Нюрнбе́ргский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проце́сс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  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BCA718A-4B24-4C9B-9521-31BFE72FC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000" y="1629000"/>
            <a:ext cx="11790000" cy="468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ервый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 ключевой из серии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2" tooltip="Судебный процесс"/>
              </a:rPr>
              <a:t>судебных процессов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проходивших во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3" tooltip="Дворец правосудия (Нюрнберг)"/>
              </a:rPr>
              <a:t>Дворце юстиции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города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4" tooltip="Нюрнберг"/>
              </a:rPr>
              <a:t>Нюрнберг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после окончания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5" tooltip="Вторая мировая война"/>
              </a:rPr>
              <a:t>Второй мировой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5" tooltip="Вторая мировая война"/>
              </a:rPr>
              <a:t>войны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в 1945—1949 годах.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В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ходе процесса, открывшегося 20 ноября 1945 года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6" tooltip="&quot;#Начало суда. Позицию прокуратуры&quot; "/>
              </a:rPr>
              <a:t>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, перед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7" tooltip="Международный военный трибунал"/>
              </a:rPr>
              <a:t>Международным военным трибуналом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 (МВТ) из восьми судей, представлявших четыре страны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8" tooltip="Антигитлеровская коалиция"/>
              </a:rPr>
              <a:t>Антигитлеровской коалиции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9" tooltip="&quot;#Выбор судей&quot; "/>
              </a:rPr>
              <a:t>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, — группе бывших руководителей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0" tooltip="Гитлеровская Германия"/>
              </a:rPr>
              <a:t>Третьего рейха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 были предъявлены обвинения в военных преступлениях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1" tooltip="&quot;#До Первой мировой войны&quot; "/>
              </a:rPr>
              <a:t>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. Обвинительное заключение, подготовленное командами прокуроров из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2" tooltip="Соединённые Штаты Америки"/>
              </a:rPr>
              <a:t>США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,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3" tooltip="Великобритания"/>
              </a:rPr>
              <a:t>Великобритании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,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4" tooltip="Союз Советских Социалистических Республик"/>
              </a:rPr>
              <a:t>СССР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 и 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5" tooltip="Временное правительство Французской республики"/>
              </a:rPr>
              <a:t>Франции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, содержало четыре пункта: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6" tooltip="Преступления против мира и безопасности человечества"/>
              </a:rPr>
              <a:t>преступления против мира</a:t>
            </a: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,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7" tooltip="Преступления против человечества"/>
              </a:rPr>
              <a:t>преступления против человечности</a:t>
            </a: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,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8" tooltip="Военное преступление"/>
              </a:rPr>
              <a:t>нарушение законов войны</a:t>
            </a: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 и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hlinkClick r:id="rId19" tooltip="Заговор"/>
              </a:rPr>
              <a:t>заговор</a:t>
            </a: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 с целью совершения данных преступных действий.</a:t>
            </a:r>
            <a:endParaRPr lang="ru-RU" sz="2400" dirty="0">
              <a:solidFill>
                <a:schemeClr val="accent2">
                  <a:lumMod val="50000"/>
                </a:schemeClr>
              </a:solidFill>
              <a:ea typeface="Times New Roman"/>
              <a:cs typeface="Times New Roman"/>
            </a:endParaRPr>
          </a:p>
          <a:p>
            <a:pPr marL="0" indent="0">
              <a:buNone/>
            </a:pPr>
            <a:endParaRPr lang="en-US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1000" y="234000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52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DE65F5-7B0C-4C30-9B9A-5BBAA5EE7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001"/>
            <a:ext cx="10515600" cy="629999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Нюрнбе́ргский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проце́сс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  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BCA718A-4B24-4C9B-9521-31BFE72FC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000" y="909000"/>
            <a:ext cx="11790000" cy="5625000"/>
          </a:xfrm>
        </p:spPr>
        <p:txBody>
          <a:bodyPr>
            <a:normAutofit fontScale="55000" lnSpcReduction="20000"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4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 </a:t>
            </a:r>
            <a:r>
              <a:rPr lang="ru-RU" sz="4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20 ноября 1945 года по 1 октября 1946 года, стал беспрецедентным</a:t>
            </a:r>
            <a:r>
              <a:rPr lang="ru-RU" sz="4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endParaRPr lang="ru-RU" sz="44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Впервые </a:t>
            </a:r>
            <a:r>
              <a:rPr lang="ru-RU" sz="4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 скамье подсудимых оказались первые лица целого государства, обвиняемые в совершении военных преступлений и </a:t>
            </a:r>
            <a:r>
              <a:rPr lang="ru-RU" sz="4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геноциде. Нюрнбергский </a:t>
            </a:r>
            <a:r>
              <a:rPr lang="ru-RU" sz="4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трибунал </a:t>
            </a:r>
            <a:r>
              <a:rPr lang="ru-RU" sz="4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главный </a:t>
            </a:r>
            <a:r>
              <a:rPr lang="ru-RU" sz="4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судом ХХ столетия, который поставил </a:t>
            </a:r>
            <a:r>
              <a:rPr lang="ru-RU" sz="4200" b="1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фактическую точку в истории Второй мировой войны и отправил на виселицу ее главных виновников </a:t>
            </a:r>
            <a:r>
              <a:rPr lang="ru-RU" sz="4200" b="1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4200" dirty="0"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Подсудимых было 24 человека, из которых в зале присутствовали только 23: </a:t>
            </a:r>
            <a:r>
              <a:rPr lang="ru-RU" sz="4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рейхсляйтер</a:t>
            </a:r>
            <a:r>
              <a:rPr lang="ru-RU" sz="4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начальник Партийной канцелярии НСДАП Мартин Борман предстал перед судом заочно, поскольку не было точных данных ни о его смерти, ни о месте, где он может находиться (его останки удалось обнаружить и идентифицировать только в 1972 году). Каждому из подсудимых полагался защитник, и в общей сложности их интересы представляли 27 адвокатов, которым помогали 54 ассистента и 67 секретарей.  </a:t>
            </a:r>
            <a:endParaRPr lang="ru-RU" sz="4200" dirty="0" smtClean="0"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000" b="1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Главным </a:t>
            </a:r>
            <a:r>
              <a:rPr lang="ru-RU" sz="4000" b="1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обвинителем от Советского Союза стал действующий прокурор Украинской ССР генерал-лейтенант юстиции Роман Руденко — будущий Генеральный прокурор СССР.  </a:t>
            </a:r>
            <a:endParaRPr lang="ru-RU" sz="4000" b="1" u="sng" dirty="0">
              <a:ea typeface="Times New Roman"/>
              <a:cs typeface="Times New Roman"/>
            </a:endParaRPr>
          </a:p>
          <a:p>
            <a:pPr marL="0" indent="0">
              <a:buNone/>
            </a:pPr>
            <a:endParaRPr lang="ru-RU" sz="2400" dirty="0">
              <a:solidFill>
                <a:schemeClr val="accent2">
                  <a:lumMod val="50000"/>
                </a:schemeClr>
              </a:solidFill>
              <a:ea typeface="Times New Roman"/>
              <a:cs typeface="Times New Roman"/>
            </a:endParaRPr>
          </a:p>
          <a:p>
            <a:pPr marL="0" indent="0">
              <a:buNone/>
            </a:pPr>
            <a:endParaRPr lang="en-US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000" y="234000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52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DE65F5-7B0C-4C30-9B9A-5BBAA5EE7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001"/>
            <a:ext cx="10515600" cy="629999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Нюрнбе́ргский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проце́сс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  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BCA718A-4B24-4C9B-9521-31BFE72FC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000" y="909000"/>
            <a:ext cx="11790000" cy="5949000"/>
          </a:xfrm>
        </p:spPr>
        <p:txBody>
          <a:bodyPr>
            <a:normAutofit fontScale="25000" lnSpcReduction="20000"/>
          </a:bodyPr>
          <a:lstStyle/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12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30 сентября -1 октября 1946 г. - оглашение приговора</a:t>
            </a:r>
            <a:endParaRPr lang="ru-RU" sz="11200" b="1" dirty="0"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9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 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неполный год успели пройти 403 открытых заседания трибунала и 216 судебных слушаний, на которых выступили 240 свидетелей, оглашено около 300 000 письменных показаний. Все прозвучавшее и состоявшееся в ходе работы трибунала было зафиксировано в протоколе, и его общий объем составил 16000 страниц.  </a:t>
            </a:r>
            <a:endParaRPr lang="ru-RU" sz="8000" dirty="0"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000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Из </a:t>
            </a:r>
            <a:r>
              <a:rPr lang="ru-RU" sz="80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24 подсудимых 1 октября 1946 года </a:t>
            </a:r>
            <a:r>
              <a:rPr lang="ru-RU" sz="8000" b="1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двенадцать человек, в том числе заочно Мартин Борман, были приговорены к смертной казни через повешение</a:t>
            </a:r>
            <a:r>
              <a:rPr lang="ru-RU" sz="8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Многие осужденные ходатайствовали о замене ее на расстрел, но им в этом было отказано. </a:t>
            </a:r>
            <a:r>
              <a:rPr lang="ru-RU" sz="8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Три человека получили пожизненное заключение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8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два человека были приговорены к 20 годам тюрьмы, один — к 15 годам и один — к 10 годам.</a:t>
            </a:r>
            <a:endParaRPr lang="ru-RU" sz="8000" dirty="0"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 течение следующих трех лет </a:t>
            </a: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военный 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трибунал, созданный </a:t>
            </a: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командованием 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США </a:t>
            </a: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провел 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еще 12 процессов против нацистских врачей, членов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айнзатцгрупп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— подразделений, отвечавших за уничтожение евреев и всех противников нацистского режима на оккупированных территориях, германских промышленников и членов военного командования и так далее. В итоге этих слушаний 24 человека были приговорены к смертной казни, 118 — к тюремному заключению, а 35 подсудимых — оправданы.  </a:t>
            </a:r>
            <a:endParaRPr lang="ru-RU" sz="8000" dirty="0"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80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8000" b="1" u="sng" dirty="0">
              <a:ea typeface="Times New Roman"/>
              <a:cs typeface="Times New Roman"/>
            </a:endParaRPr>
          </a:p>
          <a:p>
            <a:pPr marL="0" indent="0">
              <a:buNone/>
            </a:pPr>
            <a:endParaRPr lang="ru-RU" sz="2400" dirty="0">
              <a:solidFill>
                <a:schemeClr val="accent2">
                  <a:lumMod val="50000"/>
                </a:schemeClr>
              </a:solidFill>
              <a:ea typeface="Times New Roman"/>
              <a:cs typeface="Times New Roman"/>
            </a:endParaRPr>
          </a:p>
          <a:p>
            <a:pPr marL="0" indent="0">
              <a:buNone/>
            </a:pPr>
            <a:endParaRPr lang="en-US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000" y="324000"/>
            <a:ext cx="15970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67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F156EBB-7B77-4F44-8167-6CDDE9C47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9000"/>
            <a:ext cx="12192000" cy="1530000"/>
          </a:xfr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ергей Крушинский с </a:t>
            </a:r>
            <a:r>
              <a:rPr lang="ru-RU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Боирсом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Полевым – 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представители советской прессы на Нюрнбергском процессе 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20 ноября 1945 г. </a:t>
            </a:r>
            <a:endParaRPr lang="ru-RU" sz="32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C3341C2-7049-45FA-AE30-903F090683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25990" y="2229164"/>
            <a:ext cx="2700000" cy="3600000"/>
          </a:xfrm>
          <a:custGeom>
            <a:avLst/>
            <a:gdLst>
              <a:gd name="connsiteX0" fmla="*/ 0 w 2700000"/>
              <a:gd name="connsiteY0" fmla="*/ 0 h 3600000"/>
              <a:gd name="connsiteX1" fmla="*/ 2700000 w 2700000"/>
              <a:gd name="connsiteY1" fmla="*/ 0 h 3600000"/>
              <a:gd name="connsiteX2" fmla="*/ 2700000 w 2700000"/>
              <a:gd name="connsiteY2" fmla="*/ 3600000 h 3600000"/>
              <a:gd name="connsiteX3" fmla="*/ 0 w 2700000"/>
              <a:gd name="connsiteY3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0000" h="3600000">
                <a:moveTo>
                  <a:pt x="0" y="0"/>
                </a:moveTo>
                <a:lnTo>
                  <a:pt x="2700000" y="0"/>
                </a:lnTo>
                <a:lnTo>
                  <a:pt x="2700000" y="3600000"/>
                </a:lnTo>
                <a:lnTo>
                  <a:pt x="0" y="3600000"/>
                </a:lnTo>
                <a:close/>
              </a:path>
            </a:pathLst>
          </a:cu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629BF58-C402-413A-9615-8A32D4814F79}"/>
              </a:ext>
            </a:extLst>
          </p:cNvPr>
          <p:cNvSpPr txBox="1"/>
          <p:nvPr/>
        </p:nvSpPr>
        <p:spPr>
          <a:xfrm>
            <a:off x="6497590" y="5049001"/>
            <a:ext cx="1942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14FAAC7B-DE0D-4375-8722-75C335A0F11D}"/>
              </a:ext>
            </a:extLst>
          </p:cNvPr>
          <p:cNvSpPr/>
          <p:nvPr/>
        </p:nvSpPr>
        <p:spPr>
          <a:xfrm>
            <a:off x="8152984" y="5049001"/>
            <a:ext cx="2700000" cy="882600"/>
          </a:xfrm>
          <a:prstGeom prst="rect">
            <a:avLst/>
          </a:prstGeom>
          <a:solidFill>
            <a:srgbClr val="B556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F92B134-6BDF-4CC5-9E6A-363D62979209}"/>
              </a:ext>
            </a:extLst>
          </p:cNvPr>
          <p:cNvSpPr txBox="1"/>
          <p:nvPr/>
        </p:nvSpPr>
        <p:spPr>
          <a:xfrm>
            <a:off x="9475990" y="5049000"/>
            <a:ext cx="1942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ИМЯ ФАМИЛИЯ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3738236-105C-479D-98BC-2DFCF5962DF8}"/>
              </a:ext>
            </a:extLst>
          </p:cNvPr>
          <p:cNvSpPr txBox="1"/>
          <p:nvPr/>
        </p:nvSpPr>
        <p:spPr>
          <a:xfrm>
            <a:off x="9475990" y="5418332"/>
            <a:ext cx="1328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71000" y="3105835"/>
            <a:ext cx="5445000" cy="2490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125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</a:endParaRP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</a:endParaRP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</a:endParaRPr>
          </a:p>
          <a:p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91000" y="2296639"/>
            <a:ext cx="5944200" cy="3465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just">
              <a:lnSpc>
                <a:spcPct val="115000"/>
              </a:lnSpc>
              <a:spcAft>
                <a:spcPts val="1125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</a:rPr>
              <a:t>Сергей </a:t>
            </a:r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Крушинский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– выпускник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средней школы № 1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г.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Белебея , журналист, писатель, военкор. Участник боевых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событий,</a:t>
            </a: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корреспондент </a:t>
            </a: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газеты «Комсомольская правда». 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/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1945 г. – специальный корреспондент газеты «Правда» в Чехословакии и Венгрии. </a:t>
            </a:r>
          </a:p>
        </p:txBody>
      </p:sp>
      <p:pic>
        <p:nvPicPr>
          <p:cNvPr id="25" name="Рисунок 24" descr="D:\Самшитовый лес\СВЕТ\ШКОЛА ДОМ\ШКОЛА ЗАДАНИЯ\шк музей победы\12.фото с Нюрнбергского процесса военкора-выпускника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000" y="1854000"/>
            <a:ext cx="4242893" cy="43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565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A3D4577-7035-4CD7-BC95-1784A068687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656000" y="4194000"/>
            <a:ext cx="476176" cy="4761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BEE5FCA-3461-44BE-A3C8-D2C79F56D80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5466001" y="4194000"/>
            <a:ext cx="476176" cy="4761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09BF93E-F495-48B0-8CB0-BF7EEAD5CD0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6276000" y="4194000"/>
            <a:ext cx="476176" cy="47617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6B57BE2-A686-4AE9-8782-1C85C6C9433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/>
        </p:blipFill>
        <p:spPr>
          <a:xfrm>
            <a:off x="7086000" y="4194000"/>
            <a:ext cx="476176" cy="476176"/>
          </a:xfrm>
          <a:prstGeom prst="rect">
            <a:avLst/>
          </a:prstGeom>
        </p:spPr>
      </p:pic>
      <p:pic>
        <p:nvPicPr>
          <p:cNvPr id="10" name="Рисунок 9" descr="D:\Самшитовый лес\СВЕТ\КОНКУРСЫ ВОЗМОЖНЫЕ К РЕАЛ\УЧАСТВУЕМ\28 февр ФОНД 21 ВЕКА сценарий урок\IMG-20210128-WA0008.jpg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00" y="999000"/>
            <a:ext cx="6063000" cy="481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D:\Самшитовый лес\СВЕТ\КОНКУРСЫ ВОЗМОЖНЫЕ К РЕАЛ\УЧАСТВУЕМ\28 февр ФОНД 21 ВЕКА сценарий урок\IMG-20210128-WA0009.jpg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088" y="999000"/>
            <a:ext cx="5476912" cy="468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80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81000" y="2170707"/>
            <a:ext cx="6075000" cy="45981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/>
                <a:ea typeface="Calibri"/>
                <a:cs typeface="Times New Roman"/>
              </a:rPr>
              <a:t>Контактная информация: 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Республика Башкортостан,</a:t>
            </a:r>
          </a:p>
          <a:p>
            <a:r>
              <a:rPr lang="ru-RU" sz="3200" dirty="0" smtClean="0">
                <a:latin typeface="Times New Roman"/>
                <a:ea typeface="Calibri"/>
                <a:cs typeface="Times New Roman"/>
              </a:rPr>
              <a:t>г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. Белебей, ул. Красноармейская, д.77, МАОУ СОШ № 1, тел.+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7(34786)5-45-39</a:t>
            </a:r>
            <a:endParaRPr lang="ru-RU" sz="3200" dirty="0">
              <a:ea typeface="Calibri"/>
              <a:cs typeface="Times New Roman"/>
            </a:endParaRPr>
          </a:p>
          <a:p>
            <a:r>
              <a:rPr lang="en-US" sz="3200" dirty="0">
                <a:latin typeface="Times New Roman"/>
                <a:ea typeface="Calibri"/>
                <a:cs typeface="Times New Roman"/>
              </a:rPr>
              <a:t>e-mail: sosh1-bel@yandex.ru</a:t>
            </a:r>
            <a:endParaRPr lang="ru-RU" sz="3200" dirty="0">
              <a:ea typeface="Calibri"/>
              <a:cs typeface="Times New Roman"/>
            </a:endParaRPr>
          </a:p>
          <a:p>
            <a:r>
              <a:rPr lang="ru-RU" sz="3200" dirty="0">
                <a:latin typeface="Times New Roman"/>
                <a:ea typeface="Calibri"/>
                <a:cs typeface="Times New Roman"/>
              </a:rPr>
              <a:t>официальный сайт: </a:t>
            </a:r>
            <a:r>
              <a:rPr lang="ru-RU" sz="3200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2"/>
              </a:rPr>
              <a:t>http://sosh1-bel.ucoz.ru</a:t>
            </a:r>
            <a:endParaRPr lang="ru-RU" sz="3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latin typeface="Times New Roman"/>
                <a:ea typeface="Calibri"/>
                <a:cs typeface="Times New Roman"/>
              </a:rPr>
              <a:t> </a:t>
            </a:r>
            <a:endParaRPr lang="ru-RU" sz="3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1279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1675</TotalTime>
  <Words>1449</Words>
  <Application>Microsoft Office PowerPoint</Application>
  <PresentationFormat>Произвольный</PresentationFormat>
  <Paragraphs>131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 </vt:lpstr>
      <vt:lpstr>  ЦЕЛИ И ЗАДАЧИ</vt:lpstr>
      <vt:lpstr>   ПЛАН УРОКА</vt:lpstr>
      <vt:lpstr> 27 января – Международный день памяти жертв Холокоста. </vt:lpstr>
      <vt:lpstr> «Холокост» (от греческого «всесожжение»). Другой термин – «шоа», в переводе с иврита – «катастрофа, бедствие».   </vt:lpstr>
      <vt:lpstr>КАК ЭТО МОГЛО БЫТЬ ВОЗМОЖНО?!</vt:lpstr>
      <vt:lpstr>КАК ЭТО МОГЛО БЫТЬ ВОЗМОЖНО?!</vt:lpstr>
      <vt:lpstr> </vt:lpstr>
      <vt:lpstr> ДНЕВНИК АННЫ ФРАНК</vt:lpstr>
      <vt:lpstr> ДНЕВНИК АННЫ ФРАНК</vt:lpstr>
      <vt:lpstr> ДНЕВНИК АННЫ ФРАНК</vt:lpstr>
      <vt:lpstr>ДНЕВНИК АННЫ ФРАНК</vt:lpstr>
      <vt:lpstr> ДНЕВНИК АННЫ ФРАНК</vt:lpstr>
      <vt:lpstr>   Автор этого стихотворения «Бабочки» Павел Фридман (1921-1944)Освенцим  🦋       </vt:lpstr>
      <vt:lpstr>Презентация PowerPoint</vt:lpstr>
      <vt:lpstr>Нюрнбе́ргский проце́сс  </vt:lpstr>
      <vt:lpstr>Нюрнбе́ргский проце́сс  </vt:lpstr>
      <vt:lpstr>Нюрнбе́ргский проце́сс  </vt:lpstr>
      <vt:lpstr>Сергей Крушинский с Боирсом Полевым – представители советской прессы на Нюрнбергском процессе 20 ноября 1945 г.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Каменная стена</dc:title>
  <dc:creator>Юрий Козырев</dc:creator>
  <cp:lastModifiedBy>999</cp:lastModifiedBy>
  <cp:revision>37</cp:revision>
  <dcterms:created xsi:type="dcterms:W3CDTF">2021-02-04T08:30:43Z</dcterms:created>
  <dcterms:modified xsi:type="dcterms:W3CDTF">2021-02-08T10:27:05Z</dcterms:modified>
</cp:coreProperties>
</file>