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62" r:id="rId4"/>
    <p:sldId id="257" r:id="rId5"/>
    <p:sldId id="260" r:id="rId6"/>
    <p:sldId id="263" r:id="rId7"/>
    <p:sldId id="266" r:id="rId8"/>
    <p:sldId id="264" r:id="rId9"/>
    <p:sldId id="267" r:id="rId10"/>
    <p:sldId id="268" r:id="rId11"/>
    <p:sldId id="265" r:id="rId12"/>
    <p:sldId id="269" r:id="rId13"/>
    <p:sldId id="271" r:id="rId14"/>
    <p:sldId id="276" r:id="rId15"/>
    <p:sldId id="272" r:id="rId16"/>
    <p:sldId id="273" r:id="rId17"/>
    <p:sldId id="275" r:id="rId18"/>
    <p:sldId id="274" r:id="rId19"/>
  </p:sldIdLst>
  <p:sldSz cx="24371300" cy="13716000"/>
  <p:notesSz cx="6858000" cy="9144000"/>
  <p:custDataLst>
    <p:tags r:id="rId20"/>
  </p:custDataLst>
  <p:defaultTextStyle>
    <a:defPPr marL="0" marR="0" indent="0" algn="l" defTabSz="914400" rtl="0" fontAlgn="auto" latinLnBrk="1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457200" rtl="0" fontAlgn="auto" latinLnBrk="0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23E8D05-FDDD-43D9-9E4E-FE2A11ED38B8}">
          <p14:sldIdLst>
            <p14:sldId id="256"/>
            <p14:sldId id="262"/>
          </p14:sldIdLst>
        </p14:section>
        <p14:section name="Раздел без заголовка" id="{13EC750A-98A8-4364-83BE-AC2F58B0BE02}">
          <p14:sldIdLst>
            <p14:sldId id="257"/>
            <p14:sldId id="260"/>
            <p14:sldId id="263"/>
            <p14:sldId id="266"/>
            <p14:sldId id="264"/>
            <p14:sldId id="267"/>
            <p14:sldId id="268"/>
            <p14:sldId id="265"/>
            <p14:sldId id="269"/>
            <p14:sldId id="271"/>
            <p14:sldId id="276"/>
            <p14:sldId id="272"/>
            <p14:sldId id="273"/>
            <p14:sldId id="275"/>
            <p14:sldId id="27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940675A-B579-460E-94D1-54222C63F5D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1" d="100"/>
          <a:sy n="31" d="100"/>
        </p:scale>
        <p:origin x="9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9" name="Shape 26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270" name="Shape 27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n-lt"/>
        <a:ea typeface="+mn-ea"/>
        <a:cs typeface="+mn-cs"/>
        <a:sym typeface="Calibri"/>
      </a:defRPr>
    </a:lvl1pPr>
    <a:lvl2pPr indent="228600" defTabSz="457200" latinLnBrk="0">
      <a:defRPr sz="1200">
        <a:latin typeface="+mn-lt"/>
        <a:ea typeface="+mn-ea"/>
        <a:cs typeface="+mn-cs"/>
        <a:sym typeface="Calibri"/>
      </a:defRPr>
    </a:lvl2pPr>
    <a:lvl3pPr indent="457200" defTabSz="457200" latinLnBrk="0">
      <a:defRPr sz="1200">
        <a:latin typeface="+mn-lt"/>
        <a:ea typeface="+mn-ea"/>
        <a:cs typeface="+mn-cs"/>
        <a:sym typeface="Calibri"/>
      </a:defRPr>
    </a:lvl3pPr>
    <a:lvl4pPr indent="685800" defTabSz="457200" latinLnBrk="0">
      <a:defRPr sz="1200">
        <a:latin typeface="+mn-lt"/>
        <a:ea typeface="+mn-ea"/>
        <a:cs typeface="+mn-cs"/>
        <a:sym typeface="Calibri"/>
      </a:defRPr>
    </a:lvl4pPr>
    <a:lvl5pPr indent="914400" defTabSz="457200" latinLnBrk="0">
      <a:defRPr sz="1200">
        <a:latin typeface="+mn-lt"/>
        <a:ea typeface="+mn-ea"/>
        <a:cs typeface="+mn-cs"/>
        <a:sym typeface="Calibri"/>
      </a:defRPr>
    </a:lvl5pPr>
    <a:lvl6pPr indent="1143000" defTabSz="457200" latinLnBrk="0">
      <a:defRPr sz="1200">
        <a:latin typeface="+mn-lt"/>
        <a:ea typeface="+mn-ea"/>
        <a:cs typeface="+mn-cs"/>
        <a:sym typeface="Calibri"/>
      </a:defRPr>
    </a:lvl6pPr>
    <a:lvl7pPr indent="1371600" defTabSz="457200" latinLnBrk="0">
      <a:defRPr sz="1200">
        <a:latin typeface="+mn-lt"/>
        <a:ea typeface="+mn-ea"/>
        <a:cs typeface="+mn-cs"/>
        <a:sym typeface="Calibri"/>
      </a:defRPr>
    </a:lvl7pPr>
    <a:lvl8pPr indent="1600200" defTabSz="457200" latinLnBrk="0">
      <a:defRPr sz="1200">
        <a:latin typeface="+mn-lt"/>
        <a:ea typeface="+mn-ea"/>
        <a:cs typeface="+mn-cs"/>
        <a:sym typeface="Calibri"/>
      </a:defRPr>
    </a:lvl8pPr>
    <a:lvl9pPr indent="1828800" defTabSz="4572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x">
  <p:cSld name="11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6" name="Picture Placeholder 4"/>
          <p:cNvSpPr>
            <a:spLocks noGrp="1"/>
          </p:cNvSpPr>
          <p:nvPr>
            <p:ph type="pic" idx="21"/>
          </p:nvPr>
        </p:nvSpPr>
        <p:spPr>
          <a:xfrm>
            <a:off x="0" y="0"/>
            <a:ext cx="12189619" cy="13716000"/>
          </a:xfrm>
          <a:prstGeom prst="rect">
            <a:avLst/>
          </a:prstGeom>
        </p:spPr>
        <p:txBody>
          <a:bodyPr lIns="91439" rIns="91439"/>
          <a:lstStyle/>
          <a:p>
            <a:endParaRPr/>
          </a:p>
        </p:txBody>
      </p:sp>
      <p:sp>
        <p:nvSpPr>
          <p:cNvPr id="9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DEEBD9-1A07-47BB-9049-3656CFA86A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6413" y="2244726"/>
            <a:ext cx="18278475" cy="4775200"/>
          </a:xfrm>
        </p:spPr>
        <p:txBody>
          <a:bodyPr anchor="b"/>
          <a:lstStyle>
            <a:lvl1pPr algn="ctr">
              <a:defRPr sz="11994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ED82989-B4A2-4221-A77D-AA850707E2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6413" y="7204076"/>
            <a:ext cx="18278475" cy="3311524"/>
          </a:xfrm>
        </p:spPr>
        <p:txBody>
          <a:bodyPr/>
          <a:lstStyle>
            <a:lvl1pPr marL="0" indent="0" algn="ctr">
              <a:buNone/>
              <a:defRPr sz="4798"/>
            </a:lvl1pPr>
            <a:lvl2pPr marL="913943" indent="0" algn="ctr">
              <a:buNone/>
              <a:defRPr sz="3998"/>
            </a:lvl2pPr>
            <a:lvl3pPr marL="1827886" indent="0" algn="ctr">
              <a:buNone/>
              <a:defRPr sz="3598"/>
            </a:lvl3pPr>
            <a:lvl4pPr marL="2741828" indent="0" algn="ctr">
              <a:buNone/>
              <a:defRPr sz="3198"/>
            </a:lvl4pPr>
            <a:lvl5pPr marL="3655771" indent="0" algn="ctr">
              <a:buNone/>
              <a:defRPr sz="3198"/>
            </a:lvl5pPr>
            <a:lvl6pPr marL="4569714" indent="0" algn="ctr">
              <a:buNone/>
              <a:defRPr sz="3198"/>
            </a:lvl6pPr>
            <a:lvl7pPr marL="5483657" indent="0" algn="ctr">
              <a:buNone/>
              <a:defRPr sz="3198"/>
            </a:lvl7pPr>
            <a:lvl8pPr marL="6397600" indent="0" algn="ctr">
              <a:buNone/>
              <a:defRPr sz="3198"/>
            </a:lvl8pPr>
            <a:lvl9pPr marL="7311542" indent="0" algn="ctr">
              <a:buNone/>
              <a:defRPr sz="3198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27EFE9-AAF6-437B-A317-8A5E2B2FD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CD84B-7305-402C-AA93-E9D0EC363660}" type="datetimeFigureOut">
              <a:rPr lang="ru-RU" smtClean="0"/>
              <a:t>08.09.2025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082148-EC12-48E1-8AFB-30A7E7CAC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4328538-904A-4B0B-B365-9027E02BE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91027" y="12574201"/>
            <a:ext cx="275073" cy="276999"/>
          </a:xfrm>
        </p:spPr>
        <p:txBody>
          <a:bodyPr/>
          <a:lstStyle/>
          <a:p>
            <a:fld id="{EB5D1F5D-BBEB-491E-9B79-BE2B197C9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87586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18565" y="184149"/>
            <a:ext cx="21934170" cy="30162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18565" y="3200400"/>
            <a:ext cx="21934170" cy="10515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779461" y="12344400"/>
            <a:ext cx="5686638" cy="7366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79" r:id="rId2"/>
  </p:sldLayoutIdLst>
  <p:transition spd="med"/>
  <p:timing/>
  <p:txStyles>
    <p:titleStyle>
      <a:lvl1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1828343" rtl="0" latinLnBrk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87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457086" marR="0" indent="-457086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1449058" marR="0" indent="-534887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2472951" marR="0" indent="-644608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3460791" marR="0" indent="-718277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4374963" marR="0" indent="-718278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5289135" marR="0" indent="-718278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6203305" marR="0" indent="-718277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7117477" marR="0" indent="-718277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8031648" marR="0" indent="-718277" algn="l" defTabSz="1828343" rtl="0" latinLnBrk="0">
        <a:lnSpc>
          <a:spcPct val="90000"/>
        </a:lnSpc>
        <a:spcBef>
          <a:spcPts val="2000"/>
        </a:spcBef>
        <a:spcAft>
          <a:spcPct val="0"/>
        </a:spcAft>
        <a:buClrTx/>
        <a:buSzTx/>
        <a:buFont typeface="Arial"/>
        <a:buChar char="•"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png" /><Relationship Id="rId5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0.jpeg" /><Relationship Id="rId4" Type="http://schemas.openxmlformats.org/officeDocument/2006/relationships/image" Target="../media/image11.png" /><Relationship Id="rId5" Type="http://schemas.openxmlformats.org/officeDocument/2006/relationships/image" Target="../media/image12.png" /><Relationship Id="rId6" Type="http://schemas.openxmlformats.org/officeDocument/2006/relationships/image" Target="../media/image13.png" /><Relationship Id="rId7" Type="http://schemas.openxmlformats.org/officeDocument/2006/relationships/image" Target="../media/image1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9.jpeg" /><Relationship Id="rId4" Type="http://schemas.openxmlformats.org/officeDocument/2006/relationships/image" Target="../media/image2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8.jpeg" /><Relationship Id="rId2" Type="http://schemas.openxmlformats.org/officeDocument/2006/relationships/image" Target="../media/image1.jpeg" /><Relationship Id="rId3" Type="http://schemas.openxmlformats.org/officeDocument/2006/relationships/image" Target="../media/image21.png" /><Relationship Id="rId4" Type="http://schemas.openxmlformats.org/officeDocument/2006/relationships/image" Target="../media/image22.png" /><Relationship Id="rId5" Type="http://schemas.openxmlformats.org/officeDocument/2006/relationships/image" Target="../media/image23.png" /><Relationship Id="rId6" Type="http://schemas.openxmlformats.org/officeDocument/2006/relationships/image" Target="../media/image24.png" /><Relationship Id="rId7" Type="http://schemas.openxmlformats.org/officeDocument/2006/relationships/image" Target="../media/image25.jpeg" /><Relationship Id="rId8" Type="http://schemas.openxmlformats.org/officeDocument/2006/relationships/image" Target="../media/image26.png" /><Relationship Id="rId9" Type="http://schemas.openxmlformats.org/officeDocument/2006/relationships/image" Target="../media/image2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9.jpeg" /><Relationship Id="rId4" Type="http://schemas.openxmlformats.org/officeDocument/2006/relationships/image" Target="../media/image3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image" Target="../media/image3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Relationship Id="rId5" Type="http://schemas.openxmlformats.org/officeDocument/2006/relationships/image" Target="../media/image37.jpeg" /><Relationship Id="rId6" Type="http://schemas.openxmlformats.org/officeDocument/2006/relationships/image" Target="../media/image38.jpeg" /><Relationship Id="rId7" Type="http://schemas.openxmlformats.org/officeDocument/2006/relationships/image" Target="../media/image39.jpeg" /><Relationship Id="rId8" Type="http://schemas.openxmlformats.org/officeDocument/2006/relationships/image" Target="../media/image40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1.jpeg" /><Relationship Id="rId4" Type="http://schemas.openxmlformats.org/officeDocument/2006/relationships/image" Target="../media/image42.jpeg" /><Relationship Id="rId5" Type="http://schemas.openxmlformats.org/officeDocument/2006/relationships/image" Target="../media/image4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4.jpeg" /><Relationship Id="rId4" Type="http://schemas.openxmlformats.org/officeDocument/2006/relationships/image" Target="../media/image45.jpeg" /><Relationship Id="rId5" Type="http://schemas.openxmlformats.org/officeDocument/2006/relationships/image" Target="../media/image46.jpeg" /><Relationship Id="rId6" Type="http://schemas.openxmlformats.org/officeDocument/2006/relationships/image" Target="../media/image47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8.jpeg" /><Relationship Id="rId4" Type="http://schemas.openxmlformats.org/officeDocument/2006/relationships/image" Target="../media/image49.jpeg" /><Relationship Id="rId5" Type="http://schemas.openxmlformats.org/officeDocument/2006/relationships/image" Target="../media/image50.jpeg" /><Relationship Id="rId6" Type="http://schemas.openxmlformats.org/officeDocument/2006/relationships/image" Target="../media/image51.jpeg" /><Relationship Id="rId7" Type="http://schemas.openxmlformats.org/officeDocument/2006/relationships/image" Target="../media/image52.jpeg" /><Relationship Id="rId8" Type="http://schemas.openxmlformats.org/officeDocument/2006/relationships/image" Target="../media/image5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5" name="TextBox 23"/>
          <p:cNvSpPr txBox="1"/>
          <p:nvPr/>
        </p:nvSpPr>
        <p:spPr>
          <a:xfrm>
            <a:off x="13440198" y="2426845"/>
            <a:ext cx="9707528" cy="493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defTabSz="355600">
              <a:lnSpc>
                <a:spcPct val="90000"/>
              </a:lnSpc>
              <a:spcBef>
                <a:spcPts val="2000"/>
              </a:spcBef>
              <a:defRPr sz="2900">
                <a:latin typeface="Helvetica Neue"/>
                <a:ea typeface="Helvetica Neue"/>
                <a:cs typeface="Helvetica Neue"/>
                <a:sym typeface="Helvetica Neue"/>
              </a:defRPr>
            </a:pPr>
            <a:endParaRPr/>
          </a:p>
        </p:txBody>
      </p:sp>
      <p:pic>
        <p:nvPicPr>
          <p:cNvPr id="28" name="Formuls_1920x1080_blue.jpg" descr="Formuls_1920x1080_blue.jpg">
            <a:extLst>
              <a:ext uri="{FF2B5EF4-FFF2-40B4-BE49-F238E27FC236}">
                <a16:creationId xmlns:a16="http://schemas.microsoft.com/office/drawing/2014/main" id="{BB450D6A-20AA-45BC-8D9C-F6C2DE3B86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2" y="0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</p:pic>
      <p:grpSp>
        <p:nvGrpSpPr>
          <p:cNvPr id="290" name="Group 71"/>
          <p:cNvGrpSpPr/>
          <p:nvPr/>
        </p:nvGrpSpPr>
        <p:grpSpPr>
          <a:xfrm>
            <a:off x="22750326" y="556404"/>
            <a:ext cx="987180" cy="1261693"/>
            <a:chExt cx="987178" cy="1261691"/>
          </a:xfrm>
        </p:grpSpPr>
        <p:sp>
          <p:nvSpPr>
            <p:cNvPr id="276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7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8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9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0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1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2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3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4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5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6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7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8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9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92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5B1327-6712-472F-B873-D66BF2E7B1D1}"/>
              </a:ext>
            </a:extLst>
          </p:cNvPr>
          <p:cNvSpPr txBox="1"/>
          <p:nvPr/>
        </p:nvSpPr>
        <p:spPr>
          <a:xfrm>
            <a:off x="111551" y="3780487"/>
            <a:ext cx="24371298" cy="378565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ru-RU" sz="7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«Эпоха Бронзы на Южном Урале - </a:t>
            </a:r>
          </a:p>
          <a:p>
            <a:pPr algn="ctr"/>
            <a:r>
              <a:rPr lang="ru-RU" sz="7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древняя металлургия и аутентичное ремесло чеканки</a:t>
            </a:r>
            <a:r>
              <a:rPr kumimoji="0" lang="ru-RU" sz="770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A77C8E-3C8E-4FAE-AE62-792E9FC4B86F}"/>
              </a:ext>
            </a:extLst>
          </p:cNvPr>
          <p:cNvSpPr txBox="1"/>
          <p:nvPr/>
        </p:nvSpPr>
        <p:spPr>
          <a:xfrm>
            <a:off x="11993523" y="9898279"/>
            <a:ext cx="12600878" cy="360098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ru-RU" sz="36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Туев Алексей Анатольевич</a:t>
            </a:r>
          </a:p>
          <a:p>
            <a:r>
              <a:rPr lang="ru-RU" sz="3200" i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Научный сотрудник Государственного исторического музея Южного Урала. Специалист по древней металлургии Ассоциации экспериментальной археологии «АРХЕОС». Куратор МЭО по экспериментальной археологии и древней металлургии(ювелирном делу) на Южном Урале. Педагог доп.образования МАУДО ДПШ.</a:t>
            </a:r>
          </a:p>
        </p:txBody>
      </p:sp>
      <p:sp>
        <p:nvSpPr>
          <p:cNvPr id="31" name="Straight Connector 38">
            <a:extLst>
              <a:ext uri="{FF2B5EF4-FFF2-40B4-BE49-F238E27FC236}">
                <a16:creationId xmlns:a16="http://schemas.microsoft.com/office/drawing/2014/main" id="{073D6D33-2511-458E-B202-A1C724F6862A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D7E693-612C-43A5-BEF3-168E87D9EA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77" y="212428"/>
            <a:ext cx="2610893" cy="84290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D1FFC0F-CB84-48B6-870B-118D5D833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3371" y="-1469675"/>
            <a:ext cx="4052157" cy="405215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362A4A4-FCBD-4498-9828-1EB245529C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499" y="212428"/>
            <a:ext cx="2200159" cy="842903"/>
          </a:xfrm>
          <a:prstGeom prst="rect">
            <a:avLst/>
          </a:prstGeom>
        </p:spPr>
      </p:pic>
    </p:spTree>
  </p:cSld>
  <p:clrMapOvr>
    <a:masterClrMapping/>
  </p:clrMapOvr>
  <p:transition spd="med"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B113781-B073-4074-AD37-E4AFAEF99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572"/>
            <a:ext cx="24371298" cy="1370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581816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5" name="Rectangle 69"/>
          <p:cNvSpPr/>
          <p:nvPr/>
        </p:nvSpPr>
        <p:spPr>
          <a:xfrm>
            <a:off x="1" y="0"/>
            <a:ext cx="6636774" cy="13716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96" name="Formuls_1920x1080_blue.jpg" descr="Formuls_1920x1080_blue.jp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5004" r="25004"/>
          <a:stretch>
            <a:fillRect/>
          </a:stretch>
        </p:blipFill>
        <p:spPr>
          <a:xfrm>
            <a:off x="1" y="0"/>
            <a:ext cx="12189619" cy="13716000"/>
          </a:xfrm>
          <a:prstGeom prst="rect">
            <a:avLst/>
          </a:prstGeom>
        </p:spPr>
      </p:pic>
      <p:sp>
        <p:nvSpPr>
          <p:cNvPr id="297" name="TextBox 29"/>
          <p:cNvSpPr txBox="1"/>
          <p:nvPr/>
        </p:nvSpPr>
        <p:spPr>
          <a:xfrm>
            <a:off x="12950782" y="860190"/>
            <a:ext cx="3275765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b="1" spc="3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 lang="ru-RU" sz="4000"/>
              <a:t>Начало… </a:t>
            </a:r>
            <a:endParaRPr sz="4000"/>
          </a:p>
        </p:txBody>
      </p:sp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28" name="Straight Connector 38">
            <a:extLst>
              <a:ext uri="{FF2B5EF4-FFF2-40B4-BE49-F238E27FC236}">
                <a16:creationId xmlns:a16="http://schemas.microsoft.com/office/drawing/2014/main" id="{F20F350E-B966-4FD7-A627-29DD62A1438D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6C2F2497-24D7-48A1-9BE4-BDB8F3E34410}"/>
              </a:ext>
            </a:extLst>
          </p:cNvPr>
          <p:cNvSpPr/>
          <p:nvPr/>
        </p:nvSpPr>
        <p:spPr>
          <a:xfrm>
            <a:off x="12906610" y="1818098"/>
            <a:ext cx="10830896" cy="9941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>
                <a:latin typeface="Arial" panose="020b0604020202020204" pitchFamily="34" charset="0"/>
                <a:cs typeface="Arial" panose="020b0604020202020204" pitchFamily="34" charset="0"/>
              </a:rPr>
              <a:t>Эпоха Бронзы* – </a:t>
            </a:r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одна из главных поворотных точек в истории мировой цивилизации, время появления первых государств, великих технологических открытий, смены идеологии. </a:t>
            </a:r>
          </a:p>
          <a:p>
            <a:endParaRPr lang="ru-RU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Наш Южный Урал был во главе этих процессов, став одним из </a:t>
            </a:r>
            <a:r>
              <a:rPr lang="ru-RU" sz="3200" b="1">
                <a:latin typeface="Arial" panose="020b0604020202020204" pitchFamily="34" charset="0"/>
                <a:cs typeface="Arial" panose="020b0604020202020204" pitchFamily="34" charset="0"/>
              </a:rPr>
              <a:t>главных</a:t>
            </a:r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 центров добычи медных руд и производства металлов. </a:t>
            </a:r>
          </a:p>
          <a:p>
            <a:endParaRPr lang="ru-RU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Здесь обнаружены очень ранние свидетельства использования колесного транспорта, зарождение архитектуры, воплощенной в сложных поселенческих и погребальных памятниках. </a:t>
            </a:r>
          </a:p>
          <a:p>
            <a:endParaRPr lang="ru-RU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b="1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Хронологические рамки бронзового века у разных культур различаются - наиболее распространёнными из которых являются:</a:t>
            </a:r>
          </a:p>
          <a:p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Дата начала:	3300 до н. э., 3200 до н. э. и 3100 до н. э.</a:t>
            </a:r>
          </a:p>
          <a:p>
            <a:r>
              <a:rPr lang="ru-RU" sz="3200">
                <a:latin typeface="Arial" panose="020b0604020202020204" pitchFamily="34" charset="0"/>
                <a:cs typeface="Arial" panose="020b0604020202020204" pitchFamily="34" charset="0"/>
              </a:rPr>
              <a:t>Дата окончания:	1200 до н. э., 300 до н. э. и 600 до н. э.</a:t>
            </a:r>
          </a:p>
          <a:p>
            <a:endParaRPr lang="ru-RU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14D054D7-09E4-46EC-BA49-83531A23C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88" y="428249"/>
            <a:ext cx="10520831" cy="453427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7C52FAF-7120-42FF-AC2A-0D80641DF39E}"/>
              </a:ext>
            </a:extLst>
          </p:cNvPr>
          <p:cNvSpPr/>
          <p:nvPr/>
        </p:nvSpPr>
        <p:spPr>
          <a:xfrm>
            <a:off x="1059830" y="5588690"/>
            <a:ext cx="1006995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srgbClr val="FFFFFF"/>
                </a:solidFill>
                <a:latin typeface="Century Gothic" panose="020b0502020202020204" pitchFamily="34" charset="0"/>
              </a:rPr>
              <a:t>Огромную роль в жизни древних людей играли </a:t>
            </a:r>
            <a:r>
              <a:rPr lang="ru-RU" sz="2800" b="1">
                <a:solidFill>
                  <a:srgbClr val="FFFFFF"/>
                </a:solidFill>
                <a:latin typeface="Century Gothic" panose="020b0502020202020204" pitchFamily="34" charset="0"/>
              </a:rPr>
              <a:t>горное дело </a:t>
            </a:r>
            <a:r>
              <a:rPr lang="ru-RU" sz="2800">
                <a:solidFill>
                  <a:srgbClr val="FFFFFF"/>
                </a:solidFill>
                <a:latin typeface="Century Gothic" panose="020b0502020202020204" pitchFamily="34" charset="0"/>
              </a:rPr>
              <a:t>и </a:t>
            </a:r>
            <a:r>
              <a:rPr lang="ru-RU" sz="2800" b="1">
                <a:solidFill>
                  <a:srgbClr val="FFFFFF"/>
                </a:solidFill>
                <a:latin typeface="Century Gothic" panose="020b0502020202020204" pitchFamily="34" charset="0"/>
              </a:rPr>
              <a:t>металлургия</a:t>
            </a:r>
            <a:r>
              <a:rPr lang="ru-RU" sz="2800">
                <a:solidFill>
                  <a:srgbClr val="FFFFFF"/>
                </a:solidFill>
                <a:latin typeface="Century Gothic" panose="020b0502020202020204" pitchFamily="34" charset="0"/>
              </a:rPr>
              <a:t>. Огромную – даже не по их роли в экономике, но по тому значению, какую придавала им сама культура. </a:t>
            </a:r>
          </a:p>
          <a:p>
            <a:r>
              <a:rPr lang="ru-RU" sz="2800">
                <a:solidFill>
                  <a:srgbClr val="FFFFFF"/>
                </a:solidFill>
                <a:latin typeface="Century Gothic" panose="020b0502020202020204" pitchFamily="34" charset="0"/>
              </a:rPr>
              <a:t>Металлургия была знаковой, сильно сакрализованной сферой деятельности. </a:t>
            </a:r>
          </a:p>
          <a:p>
            <a:r>
              <a:rPr lang="ru-RU" sz="2800">
                <a:solidFill>
                  <a:srgbClr val="FFFFFF"/>
                </a:solidFill>
                <a:latin typeface="Century Gothic" panose="020b0502020202020204" pitchFamily="34" charset="0"/>
              </a:rPr>
              <a:t>Интересно, что атрибутами этой, как бы «мужской», сферы деятельности иногда снабжены и женские погребения.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0D1C7AF1-CCD7-4C26-902A-8B897CCED7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696" y="9518672"/>
            <a:ext cx="7292655" cy="4197328"/>
          </a:xfrm>
          <a:prstGeom prst="rect">
            <a:avLst/>
          </a:prstGeom>
        </p:spPr>
      </p:pic>
    </p:spTree>
  </p:cSld>
  <p:clrMapOvr>
    <a:masterClrMapping/>
  </p:clrMapOvr>
  <p:transition spd="med"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2" y="0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</p:pic>
      <p:sp>
        <p:nvSpPr>
          <p:cNvPr id="297" name="TextBox 29"/>
          <p:cNvSpPr txBox="1"/>
          <p:nvPr/>
        </p:nvSpPr>
        <p:spPr>
          <a:xfrm>
            <a:off x="1159737" y="1000032"/>
            <a:ext cx="15398710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b="1" spc="3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 lang="ru-RU" sz="4000">
                <a:latin typeface="Arial" panose="020b0604020202020204" pitchFamily="34" charset="0"/>
                <a:cs typeface="Arial" panose="020b0604020202020204" pitchFamily="34" charset="0"/>
              </a:rPr>
              <a:t>Начало Эпохи Металлов…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8" name="TextBox 23">
            <a:extLst>
              <a:ext uri="{FF2B5EF4-FFF2-40B4-BE49-F238E27FC236}">
                <a16:creationId xmlns:a16="http://schemas.microsoft.com/office/drawing/2014/main" id="{41BD1543-515E-4420-8423-6540E62D7E28}"/>
              </a:ext>
            </a:extLst>
          </p:cNvPr>
          <p:cNvSpPr txBox="1"/>
          <p:nvPr/>
        </p:nvSpPr>
        <p:spPr>
          <a:xfrm>
            <a:off x="1105271" y="2672630"/>
            <a:ext cx="9655610" cy="100786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defTabSz="355600">
              <a:lnSpc>
                <a:spcPct val="90000"/>
              </a:lnSpc>
              <a:spcBef>
                <a:spcPts val="2000"/>
              </a:spcBef>
              <a:defRPr sz="3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sz="3600" b="1">
                <a:solidFill>
                  <a:srgbClr val="FFFFFF"/>
                </a:solidFill>
                <a:latin typeface="Century Gothic" panose="020b0502020202020204" pitchFamily="34" charset="0"/>
              </a:rPr>
              <a:t>Эпоха бронзы (или бронзовый век) </a:t>
            </a:r>
            <a:r>
              <a:rPr lang="ru-RU" sz="3600">
                <a:solidFill>
                  <a:srgbClr val="FFFFFF"/>
                </a:solidFill>
                <a:latin typeface="Century Gothic" panose="020b0502020202020204" pitchFamily="34" charset="0"/>
              </a:rPr>
              <a:t>— второй крупный период в истории человечества после каменного века. </a:t>
            </a:r>
          </a:p>
          <a:p>
            <a:r>
              <a:rPr lang="ru-RU" sz="3600">
                <a:solidFill>
                  <a:srgbClr val="FFFFFF"/>
                </a:solidFill>
                <a:latin typeface="Century Gothic" panose="020b0502020202020204" pitchFamily="34" charset="0"/>
              </a:rPr>
              <a:t>Наименование этой эпохи — «бронзовый век» —достаточно условно, точнее было бы говорить: </a:t>
            </a:r>
            <a:r>
              <a:rPr lang="ru-RU" sz="3600" b="1">
                <a:solidFill>
                  <a:srgbClr val="FFFFFF"/>
                </a:solidFill>
                <a:latin typeface="Century Gothic" panose="020b0502020202020204" pitchFamily="34" charset="0"/>
              </a:rPr>
              <a:t>начало эпохи металлов</a:t>
            </a:r>
            <a:r>
              <a:rPr lang="ru-RU" sz="3600">
                <a:solidFill>
                  <a:srgbClr val="FFFFFF"/>
                </a:solidFill>
                <a:latin typeface="Century Gothic" panose="020b0502020202020204" pitchFamily="34" charset="0"/>
              </a:rPr>
              <a:t>. В основе археологической периодизации — технология изготовления орудий (в первую очередь используемый материал) и расцвет различных  ремёсел, что обусловлено доступностью залежей медных руд.</a:t>
            </a:r>
          </a:p>
          <a:p>
            <a:r>
              <a:rPr lang="ru-RU" sz="3600">
                <a:solidFill>
                  <a:srgbClr val="FFFFFF"/>
                </a:solidFill>
                <a:latin typeface="Century Gothic" panose="020b0502020202020204" pitchFamily="34" charset="0"/>
              </a:rPr>
              <a:t>Однако, понадобились многие тысячелетия для освоения технологии выплавки металлов несмотря даже на наличие минеральных богатств Южного Урала, который обрел свою металлургическую славу более пяти тысяч лет назад.</a:t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F790281-5288-4761-AEA4-BD519FC289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517" y="921393"/>
            <a:ext cx="8802306" cy="6160725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67434A41-00B5-448B-9296-630963D2C8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02" y="7395594"/>
            <a:ext cx="8802306" cy="616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56574"/>
      </p:ext>
    </p:extLst>
  </p:cSld>
  <p:clrMapOvr>
    <a:masterClrMapping/>
  </p:clrMapOvr>
  <p:transition spd="med"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5" name="Rectangle 69"/>
          <p:cNvSpPr/>
          <p:nvPr/>
        </p:nvSpPr>
        <p:spPr>
          <a:xfrm>
            <a:off x="1" y="0"/>
            <a:ext cx="6636774" cy="13716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96" name="Formuls_1920x1080_blue.jpg" descr="Formuls_1920x1080_blue.jp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5004" r="25004"/>
          <a:stretch>
            <a:fillRect/>
          </a:stretch>
        </p:blipFill>
        <p:spPr>
          <a:xfrm>
            <a:off x="1" y="0"/>
            <a:ext cx="12189619" cy="13716000"/>
          </a:xfrm>
          <a:prstGeom prst="rect">
            <a:avLst/>
          </a:prstGeom>
        </p:spPr>
      </p:pic>
      <p:sp>
        <p:nvSpPr>
          <p:cNvPr id="297" name="TextBox 29"/>
          <p:cNvSpPr txBox="1"/>
          <p:nvPr/>
        </p:nvSpPr>
        <p:spPr>
          <a:xfrm>
            <a:off x="13654722" y="301594"/>
            <a:ext cx="7085520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b="1" spc="3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 lang="ru-RU" sz="4000"/>
              <a:t>А знаете ли вы, что…</a:t>
            </a:r>
            <a:endParaRPr sz="4000"/>
          </a:p>
        </p:txBody>
      </p:sp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28" name="Straight Connector 38">
            <a:extLst>
              <a:ext uri="{FF2B5EF4-FFF2-40B4-BE49-F238E27FC236}">
                <a16:creationId xmlns:a16="http://schemas.microsoft.com/office/drawing/2014/main" id="{F20F350E-B966-4FD7-A627-29DD62A1438D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6C2F2497-24D7-48A1-9BE4-BDB8F3E34410}"/>
              </a:ext>
            </a:extLst>
          </p:cNvPr>
          <p:cNvSpPr/>
          <p:nvPr/>
        </p:nvSpPr>
        <p:spPr>
          <a:xfrm>
            <a:off x="12867611" y="1371483"/>
            <a:ext cx="988271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>
                <a:latin typeface="Century Gothic" panose="020b0502020202020204" pitchFamily="34" charset="0"/>
              </a:rPr>
              <a:t>Южный Урал</a:t>
            </a:r>
            <a:r>
              <a:rPr lang="ru-RU" sz="3200">
                <a:latin typeface="Century Gothic" panose="020b0502020202020204" pitchFamily="34" charset="0"/>
              </a:rPr>
              <a:t>, в первую очередь его горная часть и Зауралье, — место сосредоточения разнообразных запасов минерального сырья, число выявленных минералов приближается к</a:t>
            </a:r>
            <a:r>
              <a:rPr lang="ru-RU" sz="3200"/>
              <a:t> 2000!</a:t>
            </a:r>
          </a:p>
          <a:p>
            <a:endParaRPr lang="ru-RU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16A4606-84DA-4663-97E1-6A6BC573E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77" y="7343427"/>
            <a:ext cx="9388112" cy="607097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664C82FC-32B1-41B7-B138-E1243B5CBC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3608" y="9624915"/>
            <a:ext cx="9478674" cy="3891104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D0495D5D-AB31-43ED-8FAE-23EF92861B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31" y="301594"/>
            <a:ext cx="4670628" cy="350297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58941E20-637C-4E64-8D3F-CD066FADA6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1252" y="4199568"/>
            <a:ext cx="5501029" cy="5123816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0E537004-255E-4CE9-883C-04CAD9F581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289" y="2496577"/>
            <a:ext cx="6021079" cy="429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58892"/>
      </p:ext>
    </p:extLst>
  </p:cSld>
  <p:clrMapOvr>
    <a:masterClrMapping/>
  </p:clrMapOvr>
  <p:transition spd="med"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39D06E1-BCFD-47C2-AE95-6BAB85816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863" y="0"/>
            <a:ext cx="18239439" cy="13716000"/>
          </a:xfrm>
          <a:prstGeom prst="rect">
            <a:avLst/>
          </a:prstGeom>
        </p:spPr>
      </p:pic>
      <p:sp>
        <p:nvSpPr>
          <p:cNvPr id="29" name="TextBox 29">
            <a:extLst>
              <a:ext uri="{FF2B5EF4-FFF2-40B4-BE49-F238E27FC236}">
                <a16:creationId xmlns:a16="http://schemas.microsoft.com/office/drawing/2014/main" id="{923999D4-3BCD-4697-9FD2-008C49515E6A}"/>
              </a:ext>
            </a:extLst>
          </p:cNvPr>
          <p:cNvSpPr txBox="1"/>
          <p:nvPr/>
        </p:nvSpPr>
        <p:spPr>
          <a:xfrm>
            <a:off x="721374" y="3859925"/>
            <a:ext cx="6403966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b="1" spc="3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 lang="ru-RU" sz="4000"/>
              <a:t>А знаете ли вы, что…</a:t>
            </a:r>
            <a:endParaRPr sz="400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E30E91E4-FD09-4E66-B318-5D5E9816D287}"/>
              </a:ext>
            </a:extLst>
          </p:cNvPr>
          <p:cNvSpPr/>
          <p:nvPr/>
        </p:nvSpPr>
        <p:spPr>
          <a:xfrm>
            <a:off x="355422" y="4567811"/>
            <a:ext cx="713587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>
                <a:latin typeface="Century Gothic" panose="020b0502020202020204" pitchFamily="34" charset="0"/>
              </a:rPr>
              <a:t>Южный Урал</a:t>
            </a:r>
            <a:r>
              <a:rPr lang="ru-RU" sz="3200">
                <a:latin typeface="Century Gothic" panose="020b0502020202020204" pitchFamily="34" charset="0"/>
              </a:rPr>
              <a:t>, в первую очередь его горная часть и </a:t>
            </a:r>
            <a:r>
              <a:rPr lang="ru-RU" sz="3200" b="1">
                <a:latin typeface="Century Gothic" panose="020b0502020202020204" pitchFamily="34" charset="0"/>
              </a:rPr>
              <a:t>Зауралье</a:t>
            </a:r>
            <a:r>
              <a:rPr lang="ru-RU" sz="3200">
                <a:latin typeface="Century Gothic" panose="020b0502020202020204" pitchFamily="34" charset="0"/>
              </a:rPr>
              <a:t>, — место сосредоточения разнообразных запасов минерального сырья, число выявленных минералов приближается к</a:t>
            </a:r>
            <a:r>
              <a:rPr lang="ru-RU" sz="3200"/>
              <a:t> 2000!</a:t>
            </a:r>
          </a:p>
          <a:p>
            <a:endParaRPr lang="ru-RU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749348"/>
      </p:ext>
    </p:extLst>
  </p:cSld>
  <p:clrMapOvr>
    <a:masterClrMapping/>
  </p:clrMapOvr>
  <p:transition spd="med"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2" y="0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</p:pic>
      <p:sp>
        <p:nvSpPr>
          <p:cNvPr id="297" name="TextBox 29"/>
          <p:cNvSpPr txBox="1"/>
          <p:nvPr/>
        </p:nvSpPr>
        <p:spPr>
          <a:xfrm>
            <a:off x="1159737" y="1000032"/>
            <a:ext cx="15398710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b="1" spc="3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 lang="ru-RU" sz="4000">
                <a:latin typeface="Arial" panose="020b0604020202020204" pitchFamily="34" charset="0"/>
                <a:cs typeface="Arial" panose="020b0604020202020204" pitchFamily="34" charset="0"/>
              </a:rPr>
              <a:t>Способы добычи руды в Эпоху Бронзы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8" name="TextBox 23">
            <a:extLst>
              <a:ext uri="{FF2B5EF4-FFF2-40B4-BE49-F238E27FC236}">
                <a16:creationId xmlns:a16="http://schemas.microsoft.com/office/drawing/2014/main" id="{41BD1543-515E-4420-8423-6540E62D7E28}"/>
              </a:ext>
            </a:extLst>
          </p:cNvPr>
          <p:cNvSpPr txBox="1"/>
          <p:nvPr/>
        </p:nvSpPr>
        <p:spPr>
          <a:xfrm>
            <a:off x="1367796" y="2917842"/>
            <a:ext cx="11570815" cy="86526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defTabSz="355600">
              <a:lnSpc>
                <a:spcPct val="90000"/>
              </a:lnSpc>
              <a:spcBef>
                <a:spcPts val="2000"/>
              </a:spcBef>
              <a:defRPr sz="3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sz="3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►</a:t>
            </a:r>
            <a:r>
              <a:rPr lang="ru-RU" sz="32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«кайлования». </a:t>
            </a:r>
            <a:r>
              <a:rPr lang="ru-RU" sz="3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Рыхлые (мягкие) породы добывали с помощью каменных отбойников и молотков. После чего руду измельчали каменными топорами и затем уже плавили в специальной печи. </a:t>
            </a:r>
          </a:p>
          <a:p>
            <a:endParaRPr lang="ru-RU" sz="3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► </a:t>
            </a:r>
            <a:r>
              <a:rPr lang="ru-RU" sz="32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«огневой проходки». </a:t>
            </a:r>
            <a:r>
              <a:rPr lang="ru-RU" sz="3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Этим способом добывали плотные породы.  На поверхности жилы или в забое разводили костёр, а когда порода нагревалась, поливали её водой, заставляя трескаться, после чего работали молотками и кайлами. Содержащую металл породу вытаскивали на поверхность в кожаных мешках. </a:t>
            </a:r>
          </a:p>
          <a:p>
            <a:endParaRPr lang="ru-RU" sz="3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► </a:t>
            </a:r>
            <a:r>
              <a:rPr lang="ru-RU" sz="32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подкопа</a:t>
            </a:r>
            <a:r>
              <a:rPr lang="ru-RU" sz="3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Применяли подкоп под рудное тело, после чего молотками отбивали куски нависшей над подкопом руды.  При проходке глубоких штолен, чтобы поддержать кровлю от оседания, использовали деревянную крепь.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D88FBFE-02FB-4106-9EC8-1ABC5C9DE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2202" y="556404"/>
            <a:ext cx="6061259" cy="357033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339E58D-83C5-484C-8700-7612281EF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7406" y="4632233"/>
            <a:ext cx="6061259" cy="4541904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8A84D58-99C3-4F02-A0E2-BA2778691F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2202" y="9610428"/>
            <a:ext cx="6264646" cy="392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56680"/>
      </p:ext>
    </p:extLst>
  </p:cSld>
  <p:clrMapOvr>
    <a:masterClrMapping/>
  </p:clrMapOvr>
  <p:transition spd="med"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2" y="0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</p:pic>
      <p:sp>
        <p:nvSpPr>
          <p:cNvPr id="297" name="TextBox 29"/>
          <p:cNvSpPr txBox="1"/>
          <p:nvPr/>
        </p:nvSpPr>
        <p:spPr>
          <a:xfrm>
            <a:off x="3308911" y="1108762"/>
            <a:ext cx="5599651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b="1" spc="3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 lang="ru-RU" sz="4000">
                <a:latin typeface="Arial" panose="020b0604020202020204" pitchFamily="34" charset="0"/>
                <a:cs typeface="Arial" panose="020b0604020202020204" pitchFamily="34" charset="0"/>
              </a:rPr>
              <a:t>Расцвет Ремёсел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8" name="TextBox 23">
            <a:extLst>
              <a:ext uri="{FF2B5EF4-FFF2-40B4-BE49-F238E27FC236}">
                <a16:creationId xmlns:a16="http://schemas.microsoft.com/office/drawing/2014/main" id="{41BD1543-515E-4420-8423-6540E62D7E28}"/>
              </a:ext>
            </a:extLst>
          </p:cNvPr>
          <p:cNvSpPr txBox="1"/>
          <p:nvPr/>
        </p:nvSpPr>
        <p:spPr>
          <a:xfrm>
            <a:off x="1159737" y="2179535"/>
            <a:ext cx="10579979" cy="75374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defTabSz="355600">
              <a:lnSpc>
                <a:spcPct val="90000"/>
              </a:lnSpc>
              <a:spcBef>
                <a:spcPts val="2000"/>
              </a:spcBef>
              <a:defRPr sz="3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Эпоху бронзового века, практически у всех развитых народов населявших в то время Землю происходит расцвет различных ремесел, и, в первую очередь -  художественной обработки металлов.  </a:t>
            </a:r>
          </a:p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Мастера той поры изобретают и осваивают ковку, литье, </a:t>
            </a:r>
            <a:r>
              <a:rPr lang="ru-RU" sz="30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чеканку</a:t>
            </a:r>
            <a:r>
              <a:rPr lang="ru-RU" sz="3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гравировку по металлу. Украшения тоже становятся преимущественно металлическими: браслеты, кольца, серьги, подвески, пряжки и т.д. (украшения создаются как для мужчин, так и для женщин).</a:t>
            </a:r>
          </a:p>
          <a:p>
            <a:r>
              <a:rPr lang="ru-RU" sz="30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Чеканка</a:t>
            </a:r>
            <a:r>
              <a:rPr lang="ru-RU" sz="30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метод декорирования изделий из металла путем выбивания всевозможных узоров. История этого вида искусства берет начало в глубокой древности. Название «чеканка» происходит от тюркского слова «чекан», означающего «молот, топор». С появлением первых металлических предметов возникла и чеканка. </a:t>
            </a:r>
          </a:p>
          <a:p>
            <a:endParaRPr lang="ru-RU" sz="3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9E0C78-54D5-4104-8A79-4BA726DADF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3030" y="1259051"/>
            <a:ext cx="9189446" cy="689208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F3F9D04-0F79-4679-9478-469AC128DFAA}"/>
              </a:ext>
            </a:extLst>
          </p:cNvPr>
          <p:cNvSpPr/>
          <p:nvPr/>
        </p:nvSpPr>
        <p:spPr>
          <a:xfrm>
            <a:off x="13414818" y="8410155"/>
            <a:ext cx="986145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Находки археологов дают понять, что чеканку использовали ещё древнейшие цивилизации, жившие в середине 4 десятилетия до н.э. Египетские мастера выполняли удивительные посмертные маски из золота для усопших фараонов, в том числе и для Тутанхамона. Древние греки и римляне выбивали узоры на воинских доспехах, различных предметах быта.</a:t>
            </a:r>
          </a:p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обошло искусство чеканки и народы обитавшие в то время на территории нынешнего Южного Урала и Зауралья.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E8C7505-F03F-468C-943F-5A4ACFB7F6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919" y="8375252"/>
            <a:ext cx="6487636" cy="517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20862"/>
      </p:ext>
    </p:extLst>
  </p:cSld>
  <p:clrMapOvr>
    <a:masterClrMapping/>
  </p:clrMapOvr>
  <p:transition spd="med"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5" name="Rectangle 69"/>
          <p:cNvSpPr/>
          <p:nvPr/>
        </p:nvSpPr>
        <p:spPr>
          <a:xfrm>
            <a:off x="1" y="0"/>
            <a:ext cx="6636774" cy="13716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96" name="Formuls_1920x1080_blue.jpg" descr="Formuls_1920x1080_blue.jp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5004" r="25004"/>
          <a:stretch>
            <a:fillRect/>
          </a:stretch>
        </p:blipFill>
        <p:spPr>
          <a:xfrm>
            <a:off x="-3969" y="0"/>
            <a:ext cx="12189619" cy="13716000"/>
          </a:xfrm>
          <a:prstGeom prst="rect">
            <a:avLst/>
          </a:prstGeom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28" name="Straight Connector 38">
            <a:extLst>
              <a:ext uri="{FF2B5EF4-FFF2-40B4-BE49-F238E27FC236}">
                <a16:creationId xmlns:a16="http://schemas.microsoft.com/office/drawing/2014/main" id="{F20F350E-B966-4FD7-A627-29DD62A1438D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AA721C2-6FD3-4566-A85D-E7039FCE0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1823" y="4164769"/>
            <a:ext cx="6315108" cy="394694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9E84E1B7-6AA8-4975-9F9A-F1F4B94865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971" y="677596"/>
            <a:ext cx="4226351" cy="6607278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16C6926E-BA3B-42E9-9657-AA725D9C99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38" y="1582303"/>
            <a:ext cx="7340113" cy="4128813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08B0619D-5DA0-4E38-803B-8D61A72F79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01688">
            <a:off x="2055790" y="9241134"/>
            <a:ext cx="3414960" cy="3877403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ED986FA4-1643-4EA7-B28A-018510C87C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5650" y="0"/>
            <a:ext cx="8603838" cy="3402885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596A5474-0EB0-48AB-B399-EC210EC65F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074" y="7416280"/>
            <a:ext cx="5600621" cy="375416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F1E010-9369-480C-AE11-503EB903BE8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5650" y="8249552"/>
            <a:ext cx="6457367" cy="53884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D6553F-814F-4363-9D95-091DD042B95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7910" y="8596499"/>
            <a:ext cx="4589021" cy="478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827895"/>
      </p:ext>
    </p:extLst>
  </p:cSld>
  <p:clrMapOvr>
    <a:masterClrMapping/>
  </p:clrMapOvr>
  <p:transition spd="med"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5" name="Rectangle 69"/>
          <p:cNvSpPr/>
          <p:nvPr/>
        </p:nvSpPr>
        <p:spPr>
          <a:xfrm>
            <a:off x="1" y="0"/>
            <a:ext cx="6636774" cy="13716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96" name="Formuls_1920x1080_blue.jpg" descr="Formuls_1920x1080_blue.jp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5004" r="25004"/>
          <a:stretch>
            <a:fillRect/>
          </a:stretch>
        </p:blipFill>
        <p:spPr>
          <a:xfrm>
            <a:off x="-3969" y="0"/>
            <a:ext cx="14833527" cy="13716000"/>
          </a:xfrm>
          <a:prstGeom prst="rect">
            <a:avLst/>
          </a:prstGeom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28" name="Straight Connector 38">
            <a:extLst>
              <a:ext uri="{FF2B5EF4-FFF2-40B4-BE49-F238E27FC236}">
                <a16:creationId xmlns:a16="http://schemas.microsoft.com/office/drawing/2014/main" id="{F20F350E-B966-4FD7-A627-29DD62A1438D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FB9CB9B-011A-4AF0-8C43-C21E6298DD6F}"/>
              </a:ext>
            </a:extLst>
          </p:cNvPr>
          <p:cNvSpPr/>
          <p:nvPr/>
        </p:nvSpPr>
        <p:spPr>
          <a:xfrm>
            <a:off x="15157235" y="338271"/>
            <a:ext cx="6853667" cy="4672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28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Пика развития технологий металлургии население Южного Урала эпохи бронзы достигло на этапе существования </a:t>
            </a:r>
            <a:r>
              <a:rPr lang="ru-RU" sz="2800" b="1">
                <a:solidFill>
                  <a:schemeClr val="accent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Синташтинской археологической культуры</a:t>
            </a:r>
            <a:r>
              <a:rPr lang="ru-RU" sz="28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(археологическая культура среднего бронзового века на Южном Урале, датируемая периодом около 2200–1900 гг. до н. э.) </a:t>
            </a:r>
          </a:p>
          <a:p>
            <a:endParaRPr lang="ru-RU" sz="2800">
              <a:solidFill>
                <a:srgbClr val="2C2D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3C845B7-6C58-4BDE-81A5-D57015C53064}"/>
              </a:ext>
            </a:extLst>
          </p:cNvPr>
          <p:cNvSpPr/>
          <p:nvPr/>
        </p:nvSpPr>
        <p:spPr>
          <a:xfrm>
            <a:off x="16135156" y="5015940"/>
            <a:ext cx="8361152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«Синташтинцы» </a:t>
            </a:r>
            <a:r>
              <a:rPr lang="ru-RU" sz="2800">
                <a:latin typeface="Arial" panose="020b0604020202020204" pitchFamily="34" charset="0"/>
                <a:cs typeface="Arial" panose="020b0604020202020204" pitchFamily="34" charset="0"/>
              </a:rPr>
              <a:t>имели развитое металлургическое производство, горняками разрабатывались медные месторождения (лазурит, малахит), металлурги выплавляли мышьяковую бронзу, из которой отливались, ковались и </a:t>
            </a:r>
            <a:r>
              <a:rPr lang="ru-RU" sz="28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чеканились</a:t>
            </a:r>
            <a:r>
              <a:rPr lang="ru-RU" sz="2800">
                <a:latin typeface="Arial" panose="020b0604020202020204" pitchFamily="34" charset="0"/>
                <a:cs typeface="Arial" panose="020b0604020202020204" pitchFamily="34" charset="0"/>
              </a:rPr>
              <a:t> украшения, разнообразный инструмент и специализированное вооружение.</a:t>
            </a:r>
          </a:p>
          <a:p>
            <a:endParaRPr lang="ru-RU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>
                <a:latin typeface="Arial" panose="020b0604020202020204" pitchFamily="34" charset="0"/>
                <a:cs typeface="Arial" panose="020b0604020202020204" pitchFamily="34" charset="0"/>
              </a:rPr>
              <a:t>Археологические находки демонстрируют высокий уровень мастерства в обработке металлов, дерева и кости. Хотя неолитические технологии сложной обработки камня для производства ряда изделий также продолжали применяться. «Синташтинцы» знали ткачество и  выделку кожи. </a:t>
            </a:r>
          </a:p>
          <a:p>
            <a:endParaRPr lang="ru-RU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2A1511D-269B-4B18-A2FE-3C080F61A9A8}"/>
              </a:ext>
            </a:extLst>
          </p:cNvPr>
          <p:cNvSpPr/>
          <p:nvPr/>
        </p:nvSpPr>
        <p:spPr>
          <a:xfrm>
            <a:off x="2195643" y="680746"/>
            <a:ext cx="108870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Синташтинцы, вероятнее всего были </a:t>
            </a:r>
            <a:r>
              <a:rPr lang="ru-RU" sz="28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первыми</a:t>
            </a:r>
            <a:r>
              <a:rPr lang="ru-RU" sz="28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Южном Урале  и в Зауралье, кто стал применять </a:t>
            </a:r>
            <a:r>
              <a:rPr lang="ru-RU" sz="28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технику чеканки.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79D4BCA-E26C-49E2-9D0A-712B2C6F2724}"/>
              </a:ext>
            </a:extLst>
          </p:cNvPr>
          <p:cNvSpPr/>
          <p:nvPr/>
        </p:nvSpPr>
        <p:spPr>
          <a:xfrm>
            <a:off x="6259187" y="6673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2383ECF-73B2-499D-A814-EC13D3291E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22" y="1997173"/>
            <a:ext cx="8670270" cy="602706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8B63176-2F0B-4C60-95F9-C8AA487E97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39" y="7503397"/>
            <a:ext cx="8670270" cy="568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48851"/>
      </p:ext>
    </p:extLst>
  </p:cSld>
  <p:clrMapOvr>
    <a:masterClrMapping/>
  </p:clrMapOvr>
  <p:transition spd="med"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2" y="0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BE7C8A1-2664-41E4-A354-D11A68ED8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92" y="685960"/>
            <a:ext cx="7398495" cy="661818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7F3E7EB-62F2-4015-94FB-78EAB7FA8B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885" y="8355342"/>
            <a:ext cx="5457508" cy="46889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CC63A04-D572-4A80-936E-F7CD6B378F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5650" y="0"/>
            <a:ext cx="9613762" cy="631303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8C904B4-0873-4669-999D-414A107053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3961" y="5304890"/>
            <a:ext cx="11850981" cy="888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34183"/>
      </p:ext>
    </p:extLst>
  </p:cSld>
  <p:clrMapOvr>
    <a:masterClrMapping/>
  </p:clrMapOvr>
  <p:transition spd="med"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96" name="Formuls_1920x1080_blue.jpg" descr="Formuls_1920x1080_blue.jp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5004" r="25004"/>
          <a:stretch>
            <a:fillRect/>
          </a:stretch>
        </p:blipFill>
        <p:spPr>
          <a:xfrm>
            <a:off x="8311804" y="-174494"/>
            <a:ext cx="16059496" cy="13890493"/>
          </a:xfrm>
          <a:prstGeom prst="rect">
            <a:avLst/>
          </a:prstGeom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79D4BCA-E26C-49E2-9D0A-712B2C6F2724}"/>
              </a:ext>
            </a:extLst>
          </p:cNvPr>
          <p:cNvSpPr/>
          <p:nvPr/>
        </p:nvSpPr>
        <p:spPr>
          <a:xfrm>
            <a:off x="6259187" y="6673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61A1F0-57F1-442E-8AF6-15C445B6E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44" y="0"/>
            <a:ext cx="7620000" cy="5715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546BCDA-4D7F-473F-9F52-82F53EAE5C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13" y="7428576"/>
            <a:ext cx="7620001" cy="5715001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1E75B74-0CA4-4595-A89B-7C527FC05D18}"/>
              </a:ext>
            </a:extLst>
          </p:cNvPr>
          <p:cNvSpPr/>
          <p:nvPr/>
        </p:nvSpPr>
        <p:spPr>
          <a:xfrm>
            <a:off x="8701912" y="182225"/>
            <a:ext cx="14016061" cy="8833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Современное технология чеканки фундаментально не отличается от технологи Эпохи Бронзы и сочетает в себе традиционные методы и новейшие технологии.</a:t>
            </a:r>
          </a:p>
          <a:p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этапы процесса включают:</a:t>
            </a:r>
          </a:p>
          <a:p>
            <a:endParaRPr lang="ru-RU" sz="27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металла</a:t>
            </a:r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выбор и подготовка металлической пластины. Обычно используются медь, латунь или серебро.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27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эскиза</a:t>
            </a:r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мастер-художник разрабатывает эскиз (идею), который будет перенесен на металл.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27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Перенос рисунка</a:t>
            </a:r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эскиз переносится на металлическую пластину с помощью кальки или специального инструмента (в древние время расчерчивался «на глаз» мастером острым инструментом, к примеру заточенным бронзовым прутком/бронзовой иглой).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27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Чеканка</a:t>
            </a:r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используя молотки и различные чеканы (специальные инструменты для чеканки – а раньше мог использоваться камень, галька), мастер создает рельефный узор на металле.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27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7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Финишная обработка</a:t>
            </a:r>
            <a:r>
              <a:rPr lang="ru-RU" sz="27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готовое изделие может быть полировано, патинировано или покрыто эмалью для придания ему окончательного вида.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28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5E79AAB-FC91-489C-951F-F9D92D2F78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050" y="9789459"/>
            <a:ext cx="5618668" cy="374431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3B404E9-375D-43BA-BE29-9C3F7875E5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2508" y="8265458"/>
            <a:ext cx="3015635" cy="543185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E46B97F-3C0F-4286-9AD9-DF5CEEF05A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2312" y="9380284"/>
            <a:ext cx="4678369" cy="433571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6653EC-F0E8-4B7C-843A-A20D89B734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855" y="9142054"/>
            <a:ext cx="3772135" cy="485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11822"/>
      </p:ext>
    </p:extLst>
  </p:cSld>
  <p:clrMapOvr>
    <a:masterClrMapping/>
  </p:clrMapOvr>
  <p:transition spd="med"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96" name="Formuls_1920x1080_blue.jpg" descr="Formuls_1920x1080_blue.jp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5004" r="25004"/>
          <a:stretch>
            <a:fillRect/>
          </a:stretch>
        </p:blipFill>
        <p:spPr>
          <a:xfrm>
            <a:off x="1" y="0"/>
            <a:ext cx="24371300" cy="13716000"/>
          </a:xfrm>
          <a:prstGeom prst="rect">
            <a:avLst/>
          </a:prstGeom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t>ИЦАЭ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79D4BCA-E26C-49E2-9D0A-712B2C6F2724}"/>
              </a:ext>
            </a:extLst>
          </p:cNvPr>
          <p:cNvSpPr/>
          <p:nvPr/>
        </p:nvSpPr>
        <p:spPr>
          <a:xfrm>
            <a:off x="6259187" y="6673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EBF07D9-2FFD-46E5-840B-7C1F7F9C0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0" y="63503"/>
            <a:ext cx="4314740" cy="890225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2632A9-F7A8-4078-8257-343F40412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187" y="303223"/>
            <a:ext cx="9961045" cy="673944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4A620C-17E2-4837-95BD-EA0492E8C6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568" y="8186266"/>
            <a:ext cx="12758481" cy="5008002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4184F94-BB2F-47A9-916B-5C6AFA7CC891}"/>
              </a:ext>
            </a:extLst>
          </p:cNvPr>
          <p:cNvSpPr/>
          <p:nvPr/>
        </p:nvSpPr>
        <p:spPr>
          <a:xfrm>
            <a:off x="120253" y="9310772"/>
            <a:ext cx="47365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Реконструкция способа нанесения чеканных узоров на украшения из бронзового</a:t>
            </a:r>
          </a:p>
          <a:p>
            <a:r>
              <a:rPr lang="ru-RU" sz="24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листа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8743F08-170E-4537-9B67-D2C2CADBE367}"/>
              </a:ext>
            </a:extLst>
          </p:cNvPr>
          <p:cNvSpPr/>
          <p:nvPr/>
        </p:nvSpPr>
        <p:spPr>
          <a:xfrm>
            <a:off x="16577866" y="1718965"/>
            <a:ext cx="52422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chemeClr val="accent1"/>
                </a:solidFill>
              </a:rPr>
              <a:t>1. Возможный инструмент для изготовления желобчатых украшений - камень</a:t>
            </a:r>
          </a:p>
          <a:p>
            <a:r>
              <a:rPr lang="ru-RU" sz="2800" b="1">
                <a:solidFill>
                  <a:schemeClr val="accent1"/>
                </a:solidFill>
              </a:rPr>
              <a:t>С желобком </a:t>
            </a:r>
            <a:r>
              <a:rPr lang="ru-RU" sz="2800" b="1" i="1">
                <a:solidFill>
                  <a:schemeClr val="accent1"/>
                </a:solidFill>
              </a:rPr>
              <a:t>(мог. Каменный Амбар 5, к. 4)</a:t>
            </a:r>
          </a:p>
          <a:p>
            <a:endParaRPr lang="ru-RU" sz="2800" b="1" i="1">
              <a:solidFill>
                <a:schemeClr val="accent1"/>
              </a:solidFill>
            </a:endParaRPr>
          </a:p>
          <a:p>
            <a:r>
              <a:rPr lang="ru-RU" sz="2800" b="1">
                <a:solidFill>
                  <a:schemeClr val="accent1"/>
                </a:solidFill>
              </a:rPr>
              <a:t>2. Реконструкция способа изготовления</a:t>
            </a:r>
          </a:p>
          <a:p>
            <a:r>
              <a:rPr lang="ru-RU" sz="2800" b="1">
                <a:solidFill>
                  <a:schemeClr val="accent1"/>
                </a:solidFill>
              </a:rPr>
              <a:t>желобчатых браслетов</a:t>
            </a:r>
          </a:p>
        </p:txBody>
      </p:sp>
    </p:spTree>
    <p:extLst>
      <p:ext uri="{BB962C8B-B14F-4D97-AF65-F5344CB8AC3E}">
        <p14:creationId xmlns:p14="http://schemas.microsoft.com/office/powerpoint/2010/main" val="3718195967"/>
      </p:ext>
    </p:extLst>
  </p:cSld>
  <p:clrMapOvr>
    <a:masterClrMapping/>
  </p:clrMapOvr>
  <p:transition spd="med"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2" y="0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8" name="TextBox 23">
            <a:extLst>
              <a:ext uri="{FF2B5EF4-FFF2-40B4-BE49-F238E27FC236}">
                <a16:creationId xmlns:a16="http://schemas.microsoft.com/office/drawing/2014/main" id="{41BD1543-515E-4420-8423-6540E62D7E28}"/>
              </a:ext>
            </a:extLst>
          </p:cNvPr>
          <p:cNvSpPr txBox="1"/>
          <p:nvPr/>
        </p:nvSpPr>
        <p:spPr>
          <a:xfrm>
            <a:off x="585292" y="754670"/>
            <a:ext cx="10579979" cy="5432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defTabSz="355600">
              <a:lnSpc>
                <a:spcPct val="90000"/>
              </a:lnSpc>
              <a:spcBef>
                <a:spcPts val="2000"/>
              </a:spcBef>
              <a:defRPr sz="3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Реконструкция и воссоздание артефакта Эпохи Бронзового Века (Синташтинская культура), с применением научно-экспериментального подхода - элемента женского костюма из погребения Степное VII, мог.17 символизировавший, по видимому, высокий социальный статус при жизни владелицы в социуме.</a:t>
            </a:r>
          </a:p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Лицевое украшение и </a:t>
            </a:r>
            <a:r>
              <a:rPr lang="ru-RU" sz="30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Накосник.</a:t>
            </a:r>
            <a:endParaRPr lang="ru-RU" sz="30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Материал: латунь, бронза, кожа, кахолонг (Белый опал, бусины)</a:t>
            </a:r>
          </a:p>
          <a:p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Техники и приемы: Ковка, </a:t>
            </a:r>
            <a:r>
              <a:rPr lang="ru-RU" sz="30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чеканка, </a:t>
            </a:r>
            <a:r>
              <a:rPr lang="ru-RU" sz="3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гибка, патинирование, работа по коже, сверление.</a:t>
            </a:r>
            <a:endParaRPr lang="ru-RU" sz="32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F25555-0BE9-4DDA-A242-E2A15C3431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91" y="6647052"/>
            <a:ext cx="9908980" cy="660727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0B182FD-CBDD-4210-8778-82A6B380A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974" y="921393"/>
            <a:ext cx="6962736" cy="46427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C6F634-C8B4-4D57-9F80-BB05BBADE2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5578" y="7785555"/>
            <a:ext cx="7570576" cy="515931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FE76DD7-11E6-46F7-985E-DB252C57CE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1961" y="2298393"/>
            <a:ext cx="5125352" cy="811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447614"/>
      </p:ext>
    </p:extLst>
  </p:cSld>
  <p:clrMapOvr>
    <a:masterClrMapping/>
  </p:clrMapOvr>
  <p:transition spd="med"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0" y="-48903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831BA4-2F37-4412-8D6F-0564A8394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03"/>
            <a:ext cx="9588022" cy="538577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86316A0-C83C-451A-8DDE-B217B02898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3057" y="324464"/>
            <a:ext cx="6478229" cy="863763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024B879-A16C-4F1C-AF87-D930A264F9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12" y="7379879"/>
            <a:ext cx="7104016" cy="473825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6654C9-0DA3-419C-91A9-B819BAD2AA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704" y="1085116"/>
            <a:ext cx="8821341" cy="496200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D599C23-99CF-4308-BB84-07806933DA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957" y="6858000"/>
            <a:ext cx="6616005" cy="496200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1FFECE8-6128-48DC-B3A2-DF4C1D7982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3553" y="9286567"/>
            <a:ext cx="6731849" cy="410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132250"/>
      </p:ext>
    </p:extLst>
  </p:cSld>
  <p:clrMapOvr>
    <a:masterClrMapping/>
  </p:clrMapOvr>
  <p:transition spd="med"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0" y="-48903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B63E08-ED44-4501-BBF8-6A8107B6F636}"/>
              </a:ext>
            </a:extLst>
          </p:cNvPr>
          <p:cNvSpPr txBox="1"/>
          <p:nvPr/>
        </p:nvSpPr>
        <p:spPr>
          <a:xfrm rot="16200000">
            <a:off x="-8223144" y="6192248"/>
            <a:ext cx="22056351" cy="58477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kumimoji="0" lang="ru-RU" sz="320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Образцы</a:t>
            </a:r>
            <a:r>
              <a:rPr lang="ru-RU" sz="32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круглых бронзовых блях с чеканным орнаментом</a:t>
            </a:r>
            <a:endParaRPr kumimoji="0" lang="ru-RU" sz="3200" b="1" i="0" u="none" strike="noStrike" cap="none" spc="0" normalizeH="0" baseline="0">
              <a:ln>
                <a:noFill/>
              </a:ln>
              <a:solidFill>
                <a:schemeClr val="accent1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8930D3-48E8-4791-8B37-E0DB9DBDA9E0}"/>
              </a:ext>
            </a:extLst>
          </p:cNvPr>
          <p:cNvSpPr txBox="1"/>
          <p:nvPr/>
        </p:nvSpPr>
        <p:spPr>
          <a:xfrm rot="16200000">
            <a:off x="-3686878" y="4942716"/>
            <a:ext cx="10219171" cy="144654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kumimoji="0" lang="ru-RU" sz="440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Мастер-класс по аутентичной чеканке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55498C-5DEF-48A3-B239-143C88E982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937" y="-48903"/>
            <a:ext cx="21186843" cy="136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533781"/>
      </p:ext>
    </p:extLst>
  </p:cSld>
  <p:clrMapOvr>
    <a:masterClrMapping/>
  </p:clrMapOvr>
  <p:transition spd="med"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" name="Formuls_1920x1080_blue.jpg" descr="Formuls_1920x1080_blue.jpg">
            <a:extLst>
              <a:ext uri="{FF2B5EF4-FFF2-40B4-BE49-F238E27FC236}">
                <a16:creationId xmlns:a16="http://schemas.microsoft.com/office/drawing/2014/main" id="{80616796-D135-429B-9849-1B1E209B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4" t="21492" r="36"/>
          <a:stretch>
            <a:fillRect/>
          </a:stretch>
        </p:blipFill>
        <p:spPr>
          <a:xfrm>
            <a:off x="0" y="-48903"/>
            <a:ext cx="24371298" cy="1371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</p:pic>
      <p:grpSp>
        <p:nvGrpSpPr>
          <p:cNvPr id="313" name="Group 71"/>
          <p:cNvGrpSpPr/>
          <p:nvPr/>
        </p:nvGrpSpPr>
        <p:grpSpPr>
          <a:xfrm>
            <a:off x="22750326" y="556404"/>
            <a:ext cx="987179" cy="1261693"/>
            <a:chExt cx="987178" cy="1261691"/>
          </a:xfrm>
        </p:grpSpPr>
        <p:sp>
          <p:nvSpPr>
            <p:cNvPr id="299" name="Rectangle 72"/>
            <p:cNvSpPr/>
            <p:nvPr/>
          </p:nvSpPr>
          <p:spPr>
            <a:xfrm rot="10800000">
              <a:off x="788913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0" name="Rectangle 73"/>
            <p:cNvSpPr/>
            <p:nvPr/>
          </p:nvSpPr>
          <p:spPr>
            <a:xfrm rot="10800000">
              <a:off x="788913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1" name="Rectangle 74"/>
            <p:cNvSpPr/>
            <p:nvPr/>
          </p:nvSpPr>
          <p:spPr>
            <a:xfrm rot="10800000">
              <a:off x="78891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2" name="Rectangle 75"/>
            <p:cNvSpPr/>
            <p:nvPr/>
          </p:nvSpPr>
          <p:spPr>
            <a:xfrm rot="10800000">
              <a:off x="788913" y="797570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3" name="Rectangle 76"/>
            <p:cNvSpPr/>
            <p:nvPr/>
          </p:nvSpPr>
          <p:spPr>
            <a:xfrm rot="10800000">
              <a:off x="788913" y="106342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4" name="Rectangle 77"/>
            <p:cNvSpPr/>
            <p:nvPr/>
          </p:nvSpPr>
          <p:spPr>
            <a:xfrm rot="10800000">
              <a:off x="525942" y="1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5" name="Rectangle 78"/>
            <p:cNvSpPr/>
            <p:nvPr/>
          </p:nvSpPr>
          <p:spPr>
            <a:xfrm rot="10800000">
              <a:off x="262971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6" name="Rectangle 79"/>
            <p:cNvSpPr/>
            <p:nvPr/>
          </p:nvSpPr>
          <p:spPr>
            <a:xfrm rot="10800000">
              <a:off x="0" y="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7" name="Rectangle 80"/>
            <p:cNvSpPr/>
            <p:nvPr/>
          </p:nvSpPr>
          <p:spPr>
            <a:xfrm rot="10800000">
              <a:off x="525943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8" name="Rectangle 81"/>
            <p:cNvSpPr/>
            <p:nvPr/>
          </p:nvSpPr>
          <p:spPr>
            <a:xfrm rot="10800000">
              <a:off x="525943" y="531713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9" name="Rectangle 82"/>
            <p:cNvSpPr/>
            <p:nvPr/>
          </p:nvSpPr>
          <p:spPr>
            <a:xfrm rot="10800000">
              <a:off x="525944" y="797570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0" name="Rectangle 83"/>
            <p:cNvSpPr/>
            <p:nvPr/>
          </p:nvSpPr>
          <p:spPr>
            <a:xfrm rot="10800000">
              <a:off x="262971" y="528711"/>
              <a:ext cx="198266" cy="19826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1" name="Rectangle 84"/>
            <p:cNvSpPr/>
            <p:nvPr/>
          </p:nvSpPr>
          <p:spPr>
            <a:xfrm rot="10800000">
              <a:off x="262971" y="265857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2" name="Rectangle 85"/>
            <p:cNvSpPr/>
            <p:nvPr/>
          </p:nvSpPr>
          <p:spPr>
            <a:xfrm rot="10800000">
              <a:off x="0" y="265856"/>
              <a:ext cx="198266" cy="198266"/>
            </a:xfrm>
            <a:prstGeom prst="rect">
              <a:avLst/>
            </a:prstGeom>
            <a:solidFill>
              <a:srgbClr val="E2D9D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15" name="TextBox 23"/>
          <p:cNvSpPr txBox="1"/>
          <p:nvPr/>
        </p:nvSpPr>
        <p:spPr>
          <a:xfrm rot="5400000">
            <a:off x="-29322" y="11955211"/>
            <a:ext cx="1229229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 spc="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</a:lstStyle>
          <a:p>
            <a:r>
              <a:rPr>
                <a:solidFill>
                  <a:schemeClr val="accent1"/>
                </a:solidFill>
              </a:rPr>
              <a:t>ИЦАЭ</a:t>
            </a:r>
          </a:p>
        </p:txBody>
      </p:sp>
      <p:sp>
        <p:nvSpPr>
          <p:cNvPr id="21" name="Straight Connector 38">
            <a:extLst>
              <a:ext uri="{FF2B5EF4-FFF2-40B4-BE49-F238E27FC236}">
                <a16:creationId xmlns:a16="http://schemas.microsoft.com/office/drawing/2014/main" id="{F8906DFC-447F-4B15-A9DE-B8C7DA2AA030}"/>
              </a:ext>
            </a:extLst>
          </p:cNvPr>
          <p:cNvSpPr/>
          <p:nvPr/>
        </p:nvSpPr>
        <p:spPr>
          <a:xfrm flipH="1">
            <a:off x="552635" y="8327571"/>
            <a:ext cx="0" cy="2842875"/>
          </a:xfrm>
          <a:prstGeom prst="line">
            <a:avLst/>
          </a:prstGeom>
          <a:ln w="254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B63E08-ED44-4501-BBF8-6A8107B6F636}"/>
              </a:ext>
            </a:extLst>
          </p:cNvPr>
          <p:cNvSpPr txBox="1"/>
          <p:nvPr/>
        </p:nvSpPr>
        <p:spPr>
          <a:xfrm>
            <a:off x="6777318" y="5414682"/>
            <a:ext cx="11393502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600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282566635"/>
      </p:ext>
    </p:extLst>
  </p:cSld>
  <p:clrMapOvr>
    <a:masterClrMapping/>
  </p:clrMapOvr>
  <p:transition spd="med"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1_Office Theme">
  <a:themeElements>
    <a:clrScheme name="1_Office Theme">
      <a:dk1>
        <a:srgbClr val="000000"/>
      </a:dk1>
      <a:lt1>
        <a:srgbClr val="091111"/>
      </a:lt1>
      <a:dk2>
        <a:srgbClr val="A7A7A7"/>
      </a:dk2>
      <a:lt2>
        <a:srgbClr val="535353"/>
      </a:lt2>
      <a:accent1>
        <a:srgbClr val="FF6600"/>
      </a:accent1>
      <a:accent2>
        <a:srgbClr val="9E041E"/>
      </a:accent2>
      <a:accent3>
        <a:srgbClr val="FF3D00"/>
      </a:accent3>
      <a:accent4>
        <a:srgbClr val="F28033"/>
      </a:accent4>
      <a:accent5>
        <a:srgbClr val="493D35"/>
      </a:accent5>
      <a:accent6>
        <a:srgbClr val="29013C"/>
      </a:accent6>
      <a:hlink>
        <a:srgbClr val="0000FF"/>
      </a:hlink>
      <a:folHlink>
        <a:srgbClr val="FF00FF"/>
      </a:folHlink>
    </a:clrScheme>
    <a:fontScheme name="1_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</a:theme>
</file>

<file path=ppt/theme/theme2.xml><?xml version="1.0" encoding="utf-8"?>
<a:theme xmlns:r="http://schemas.openxmlformats.org/officeDocument/2006/relationships" xmlns:a="http://schemas.openxmlformats.org/drawingml/2006/main" name="1_Office Theme">
  <a:themeElements>
    <a:clrScheme name="1_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6600"/>
      </a:accent1>
      <a:accent2>
        <a:srgbClr val="9E041E"/>
      </a:accent2>
      <a:accent3>
        <a:srgbClr val="FF3D00"/>
      </a:accent3>
      <a:accent4>
        <a:srgbClr val="F28033"/>
      </a:accent4>
      <a:accent5>
        <a:srgbClr val="493D35"/>
      </a:accent5>
      <a:accent6>
        <a:srgbClr val="29013C"/>
      </a:accent6>
      <a:hlink>
        <a:srgbClr val="0000FF"/>
      </a:hlink>
      <a:folHlink>
        <a:srgbClr val="FF00FF"/>
      </a:folHlink>
    </a:clrScheme>
    <a:fontScheme name="1_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Произвольный</PresentationFormat>
  <Paragraphs>75</Paragraphs>
  <Slides>17</Slides>
  <Notes>0</Notes>
  <TotalTime>719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6">
      <vt:lpstr>Arial</vt:lpstr>
      <vt:lpstr>Helvetica</vt:lpstr>
      <vt:lpstr>Calibri</vt:lpstr>
      <vt:lpstr>Calibri Light</vt:lpstr>
      <vt:lpstr>Helvetica Neue</vt:lpstr>
      <vt:lpstr>Roboto</vt:lpstr>
      <vt:lpstr>Century Gothic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Татьяна</dc:creator>
  <cp:lastModifiedBy>Алексей Туев</cp:lastModifiedBy>
  <cp:revision>55</cp:revision>
  <dcterms:modified xsi:type="dcterms:W3CDTF">2025-09-08T15:41:40Z</dcterms:modified>
</cp:coreProperties>
</file>