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63" r:id="rId5"/>
    <p:sldId id="264" r:id="rId6"/>
    <p:sldId id="265" r:id="rId7"/>
    <p:sldId id="266" r:id="rId8"/>
    <p:sldId id="267" r:id="rId9"/>
    <p:sldId id="261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8FD1"/>
    <a:srgbClr val="62A0D8"/>
    <a:srgbClr val="FED3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809" autoAdjust="0"/>
    <p:restoredTop sz="94660"/>
  </p:normalViewPr>
  <p:slideViewPr>
    <p:cSldViewPr snapToGrid="0">
      <p:cViewPr>
        <p:scale>
          <a:sx n="50" d="100"/>
          <a:sy n="50" d="100"/>
        </p:scale>
        <p:origin x="1332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98139" y="1104899"/>
            <a:ext cx="5208733" cy="211481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16686" y="3580327"/>
            <a:ext cx="5170851" cy="1585398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228242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2D114-E328-484D-9B96-E18A722B0303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A6E2F-636A-4138-91CA-8F1AE8D12A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307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762000" y="520700"/>
            <a:ext cx="7620000" cy="927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427701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2D114-E328-484D-9B96-E18A722B0303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A6E2F-636A-4138-91CA-8F1AE8D12A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383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logiclike.com/razvitie-rebenka/logicheskoe-myshlenie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79188" y="1130425"/>
            <a:ext cx="5200650" cy="165576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4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Подготовка дошкольника к школьному обучению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B2AC7D-A625-4F72-911D-AFF125474776}"/>
              </a:ext>
            </a:extLst>
          </p:cNvPr>
          <p:cNvSpPr txBox="1"/>
          <p:nvPr/>
        </p:nvSpPr>
        <p:spPr>
          <a:xfrm>
            <a:off x="3028950" y="3905250"/>
            <a:ext cx="424815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Подготовил педагог-психолог </a:t>
            </a:r>
          </a:p>
          <a:p>
            <a:pPr>
              <a:spcBef>
                <a:spcPts val="0"/>
              </a:spcBef>
            </a:pP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Попова Виктория Анатольевна 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160ABA-819C-4B30-8419-F519F95FED19}"/>
              </a:ext>
            </a:extLst>
          </p:cNvPr>
          <p:cNvSpPr txBox="1"/>
          <p:nvPr/>
        </p:nvSpPr>
        <p:spPr>
          <a:xfrm flipH="1">
            <a:off x="0" y="11362"/>
            <a:ext cx="8463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МБДОУ «Детский сад №5 «Антошка» </a:t>
            </a:r>
            <a:r>
              <a:rPr lang="ru-RU" dirty="0" err="1"/>
              <a:t>п.Октябрьское</a:t>
            </a:r>
            <a:r>
              <a:rPr lang="ru-RU" dirty="0"/>
              <a:t> Красногвардейский р-н </a:t>
            </a:r>
          </a:p>
        </p:txBody>
      </p:sp>
    </p:spTree>
    <p:extLst>
      <p:ext uri="{BB962C8B-B14F-4D97-AF65-F5344CB8AC3E}">
        <p14:creationId xmlns:p14="http://schemas.microsoft.com/office/powerpoint/2010/main" val="1606346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28650" y="388591"/>
            <a:ext cx="7886700" cy="435133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ru-RU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Начало обучения в школе неизбежно влечет за собой резкое изменение всего образа жизни ребенка и предъявляет серьезные требования к его физическому и психическому здоровью.</a:t>
            </a:r>
          </a:p>
          <a:p>
            <a:pPr marL="0" indent="0">
              <a:buNone/>
            </a:pP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6908FA9-35CD-4915-BF95-82BE4F957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956" y="2321170"/>
            <a:ext cx="7005711" cy="4148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75914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E2247BF-A31B-4D56-A0C5-8A0A936C3E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635" y="320382"/>
            <a:ext cx="8308730" cy="1733501"/>
          </a:xfrm>
        </p:spPr>
        <p:txBody>
          <a:bodyPr/>
          <a:lstStyle/>
          <a:p>
            <a:pPr marL="0" indent="0">
              <a:buNone/>
            </a:pPr>
            <a:r>
              <a:rPr lang="ru-RU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Подготовка ребенка к школе </a:t>
            </a: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включает формирование у него готовности к принятию новой </a:t>
            </a:r>
            <a:r>
              <a:rPr lang="ru-RU" b="0" i="1" dirty="0">
                <a:solidFill>
                  <a:srgbClr val="FF0000"/>
                </a:solidFill>
                <a:effectLst/>
                <a:latin typeface="Century" panose="02040604050505020304" pitchFamily="18" charset="0"/>
              </a:rPr>
              <a:t>«социальной позиции»</a:t>
            </a:r>
            <a:r>
              <a:rPr lang="ru-RU" b="0" i="0" dirty="0">
                <a:solidFill>
                  <a:srgbClr val="FF0000"/>
                </a:solidFill>
                <a:effectLst/>
                <a:latin typeface="Century" panose="02040604050505020304" pitchFamily="18" charset="0"/>
              </a:rPr>
              <a:t> </a:t>
            </a: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положения </a:t>
            </a:r>
            <a:r>
              <a:rPr lang="ru-RU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школьника</a:t>
            </a:r>
            <a:endParaRPr lang="ru-RU" dirty="0">
              <a:latin typeface="Century" panose="020406040505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FC3B80E-2068-4E9F-A1AD-B68A38F9D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262" y="1991569"/>
            <a:ext cx="5139103" cy="4401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266299-D19A-4BF7-A77B-1B2187B60D29}"/>
              </a:ext>
            </a:extLst>
          </p:cNvPr>
          <p:cNvSpPr txBox="1"/>
          <p:nvPr/>
        </p:nvSpPr>
        <p:spPr>
          <a:xfrm>
            <a:off x="417635" y="1933317"/>
            <a:ext cx="335250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имеющего круг важных обязанностей и прав, занимающего иное по сравнению с </a:t>
            </a:r>
            <a:r>
              <a:rPr lang="ru-RU" sz="280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дошкольниками</a:t>
            </a:r>
            <a:r>
              <a:rPr lang="ru-RU" sz="28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, особое положение в обществе.</a:t>
            </a:r>
            <a:endParaRPr lang="ru-RU" sz="28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432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5F4D7C8-9434-4143-BB8C-2A2C0EF1BC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176" y="362585"/>
            <a:ext cx="7886700" cy="59819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Самое главное для родителей –  сразу сформировать верное представление о </a:t>
            </a:r>
            <a:r>
              <a:rPr lang="ru-RU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школе</a:t>
            </a: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, положительное отношение к ней, к учителю, книги. 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Родители должны способствовать и формированию у </a:t>
            </a:r>
            <a:r>
              <a:rPr lang="ru-RU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детей</a:t>
            </a: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 таких личностных качеств, которые помогли бы им войти в </a:t>
            </a:r>
            <a:r>
              <a:rPr lang="ru-RU" b="0" i="0" dirty="0">
                <a:solidFill>
                  <a:srgbClr val="FF0000"/>
                </a:solidFill>
                <a:effectLst/>
                <a:latin typeface="Century" panose="02040604050505020304" pitchFamily="18" charset="0"/>
              </a:rPr>
              <a:t>контакт с одноклассниками в </a:t>
            </a:r>
            <a:r>
              <a:rPr lang="ru-RU" i="0" dirty="0">
                <a:solidFill>
                  <a:srgbClr val="FF0000"/>
                </a:solidFill>
                <a:effectLst/>
                <a:latin typeface="Century" panose="02040604050505020304" pitchFamily="18" charset="0"/>
              </a:rPr>
              <a:t>школе</a:t>
            </a: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, с учителем, ведь дети оказываются среди не знакомых им люд ей. 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Умение ребенка войти в детское общество, </a:t>
            </a:r>
            <a:r>
              <a:rPr lang="ru-RU" b="0" i="0" dirty="0">
                <a:solidFill>
                  <a:srgbClr val="FF0000"/>
                </a:solidFill>
                <a:effectLst/>
                <a:latin typeface="Century" panose="02040604050505020304" pitchFamily="18" charset="0"/>
              </a:rPr>
              <a:t>действовать совместно с другими</a:t>
            </a: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, уступать, чувство товарищества — качества, которые обеспечивают ему безболезненную адаптацию к новым социальным условиям, способствуют созданию благоприятной обстановки для его дальнейшего развития.</a:t>
            </a:r>
            <a:endParaRPr lang="ru-RU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892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C1BEF39-B614-432D-9AA0-A8B534275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827" y="264111"/>
            <a:ext cx="838434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Серьезного внимания требует формирование и волевой готовности будущего первоклассника. </a:t>
            </a:r>
            <a:endParaRPr lang="ru-RU" dirty="0">
              <a:latin typeface="Century" panose="020406040505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B9F2A1-3117-4CE3-8863-7DBB91CAA1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437" y="1160927"/>
            <a:ext cx="3559127" cy="47510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40EC79-E773-437B-9257-FB8D8CF2F253}"/>
              </a:ext>
            </a:extLst>
          </p:cNvPr>
          <p:cNvSpPr txBox="1"/>
          <p:nvPr/>
        </p:nvSpPr>
        <p:spPr>
          <a:xfrm>
            <a:off x="323555" y="956603"/>
            <a:ext cx="520504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К концу </a:t>
            </a:r>
            <a:r>
              <a:rPr lang="ru-RU" sz="280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дошкольного возраста </a:t>
            </a:r>
            <a:r>
              <a:rPr lang="ru-RU" sz="28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происходит оформление основных структурных элементов волевого действия —</a:t>
            </a:r>
          </a:p>
          <a:p>
            <a:r>
              <a:rPr lang="ru-RU" sz="28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ребенок способен поставить цель, принять решение, исполнить и реализовать свой план действия, </a:t>
            </a:r>
          </a:p>
          <a:p>
            <a:r>
              <a:rPr lang="ru-RU" sz="28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оценить результат.</a:t>
            </a:r>
          </a:p>
          <a:p>
            <a:r>
              <a:rPr lang="ru-RU" sz="28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Правда, выделяемой цели еще не всегда достаточно устойчивы и осознаны.</a:t>
            </a:r>
            <a:endParaRPr lang="ru-RU" sz="28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587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42FE285-341C-4B9F-9541-C9AD93EF72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233" y="2211240"/>
            <a:ext cx="8074856" cy="435133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Единство требований семьи и </a:t>
            </a:r>
            <a:r>
              <a:rPr lang="ru-RU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школы</a:t>
            </a: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 — очень важный принцип воспитания. Семья обеспечивает практический жизненный опыт, </a:t>
            </a:r>
            <a:r>
              <a:rPr lang="ru-RU" b="0" i="0" dirty="0">
                <a:solidFill>
                  <a:srgbClr val="FF0000"/>
                </a:solidFill>
                <a:effectLst/>
                <a:latin typeface="Century" panose="02040604050505020304" pitchFamily="18" charset="0"/>
              </a:rPr>
              <a:t>воспитывает умение сопереживать другому человеку</a:t>
            </a: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, чувствовать его состояние. Ребенок, лишенный родительской нежности, вырастает замкнутым, неконтактным. Другая важнейшая функция семьи — </a:t>
            </a:r>
            <a:r>
              <a:rPr lang="ru-RU" b="0" i="0" dirty="0">
                <a:solidFill>
                  <a:srgbClr val="FF0000"/>
                </a:solidFill>
                <a:effectLst/>
                <a:latin typeface="Century" panose="02040604050505020304" pitchFamily="18" charset="0"/>
              </a:rPr>
              <a:t>воспитание у ребенка самостоятельности</a:t>
            </a: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, ответственного отношения к своим обязанностям. 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46F351C-621C-445F-A6C9-2FFE4646F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33" y="295422"/>
            <a:ext cx="618979" cy="102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DC1156-03CB-4B89-95CE-208092369021}"/>
              </a:ext>
            </a:extLst>
          </p:cNvPr>
          <p:cNvSpPr txBox="1"/>
          <p:nvPr/>
        </p:nvSpPr>
        <p:spPr>
          <a:xfrm>
            <a:off x="898084" y="295422"/>
            <a:ext cx="778168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Важно, чтобы к школе ребенок к школе был умственно развит. У него должен быть сформирован словарный запас, конкретные знания и умения.</a:t>
            </a:r>
            <a:endParaRPr lang="ru-RU" sz="2800" b="1" i="1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357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177DE25-F47C-4088-B047-EDD4CFC87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833" y="390721"/>
            <a:ext cx="8304334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Многие дети приходят в первый класс не приготовленными к </a:t>
            </a:r>
            <a:r>
              <a:rPr lang="ru-RU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обучению.</a:t>
            </a: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 Причиной данного явления имеют разные корни, но все это негативно сказывается на процессе адаптации к </a:t>
            </a:r>
            <a:r>
              <a:rPr lang="ru-RU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школе</a:t>
            </a: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, приводит к множественным проблемам, как в учебной деятельности, так и личностном развитии ребенка. 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Для таких </a:t>
            </a:r>
            <a:r>
              <a:rPr lang="ru-RU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детей</a:t>
            </a:r>
            <a:r>
              <a:rPr lang="ru-RU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 характерна повышенная утомляемость, заболеваемость, нарушения сна, склонность к страхам, плохая усвояемость учебной программы, трудности в установлении контактов с учителями и сверстниками.</a:t>
            </a:r>
            <a:endParaRPr lang="ru-RU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13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0FF66C-9745-4D98-9754-3B0F0380C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124" y="336991"/>
            <a:ext cx="7886700" cy="1325563"/>
          </a:xfrm>
        </p:spPr>
        <p:txBody>
          <a:bodyPr/>
          <a:lstStyle/>
          <a:p>
            <a:r>
              <a:rPr lang="ru-RU" b="1" i="1" dirty="0">
                <a:solidFill>
                  <a:srgbClr val="FF0000"/>
                </a:solidFill>
                <a:latin typeface="Century" panose="02040604050505020304" pitchFamily="18" charset="0"/>
              </a:rPr>
              <a:t>Что должен знать и уметь ребенок к 1 классу?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CBF15F-E17E-4503-B5F1-164B08E11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176" y="1662553"/>
            <a:ext cx="8083648" cy="485845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latin typeface="Century" panose="02040604050505020304" pitchFamily="18" charset="0"/>
              </a:rPr>
              <a:t> Имя, отчество, фамилию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latin typeface="Century" panose="02040604050505020304" pitchFamily="18" charset="0"/>
              </a:rPr>
              <a:t>Дату рождения (число, месяц, год)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latin typeface="Century" panose="02040604050505020304" pitchFamily="18" charset="0"/>
              </a:rPr>
              <a:t>Домашний адрес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latin typeface="Century" panose="02040604050505020304" pitchFamily="18" charset="0"/>
              </a:rPr>
              <a:t>ФИО родителей, место работы, телефон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latin typeface="Century" panose="02040604050505020304" pitchFamily="18" charset="0"/>
              </a:rPr>
              <a:t>Времена года, название месяцев, дни недели  (последовательность, приметы)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latin typeface="Century" panose="02040604050505020304" pitchFamily="18" charset="0"/>
              </a:rPr>
              <a:t> Название животных и их детенышей (диких и домашних)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latin typeface="Century" panose="02040604050505020304" pitchFamily="18" charset="0"/>
              </a:rPr>
              <a:t>Транспорт (наземный, воздушный, водный)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latin typeface="Century" panose="02040604050505020304" pitchFamily="18" charset="0"/>
              </a:rPr>
              <a:t>Профессии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8657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br>
              <a:rPr lang="ru-RU" dirty="0"/>
            </a:b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6F79E7-AB0D-41FE-89D1-4ED51D41C4E9}"/>
              </a:ext>
            </a:extLst>
          </p:cNvPr>
          <p:cNvSpPr txBox="1"/>
          <p:nvPr/>
        </p:nvSpPr>
        <p:spPr>
          <a:xfrm>
            <a:off x="407963" y="464296"/>
            <a:ext cx="8454683" cy="5816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800" b="1" i="0" dirty="0">
                <a:solidFill>
                  <a:srgbClr val="FF0000"/>
                </a:solidFill>
                <a:effectLst/>
                <a:latin typeface="Century" panose="02040604050505020304" pitchFamily="18" charset="0"/>
              </a:rPr>
              <a:t>Однозначно стоит сделать упор на </a:t>
            </a:r>
            <a:r>
              <a:rPr lang="ru-RU" sz="2800" b="1" i="0" dirty="0">
                <a:solidFill>
                  <a:srgbClr val="FF0000"/>
                </a:solidFill>
                <a:effectLst/>
                <a:latin typeface="Century" panose="020406040505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развитие у ребёнка логики и мышления</a:t>
            </a:r>
            <a:r>
              <a:rPr lang="ru-RU" sz="2800" b="1" dirty="0">
                <a:solidFill>
                  <a:srgbClr val="FF0000"/>
                </a:solidFill>
                <a:latin typeface="Century" panose="02040604050505020304" pitchFamily="18" charset="0"/>
              </a:rPr>
              <a:t>:</a:t>
            </a:r>
            <a:r>
              <a:rPr lang="ru-RU" sz="2800" b="1" i="0" dirty="0">
                <a:solidFill>
                  <a:srgbClr val="FF0000"/>
                </a:solidFill>
                <a:effectLst/>
                <a:latin typeface="Century" panose="02040604050505020304" pitchFamily="18" charset="0"/>
              </a:rPr>
              <a:t> </a:t>
            </a:r>
          </a:p>
          <a:p>
            <a:pPr algn="l"/>
            <a:endParaRPr lang="ru-RU" sz="2800" b="0" i="0" dirty="0">
              <a:effectLst/>
              <a:latin typeface="Century" panose="02040604050505020304" pitchFamily="18" charset="0"/>
            </a:endParaRPr>
          </a:p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ru-RU" sz="2800" b="0" i="0" dirty="0">
                <a:effectLst/>
                <a:latin typeface="Century" panose="02040604050505020304" pitchFamily="18" charset="0"/>
              </a:rPr>
              <a:t>отвечать на </a:t>
            </a:r>
            <a:r>
              <a:rPr lang="ru-RU" sz="2800" dirty="0">
                <a:latin typeface="Century" panose="02040604050505020304" pitchFamily="18" charset="0"/>
              </a:rPr>
              <a:t>вопросы на общее развитие</a:t>
            </a:r>
            <a:r>
              <a:rPr lang="ru-RU" sz="2800" b="0" i="0" dirty="0">
                <a:effectLst/>
                <a:latin typeface="Century" panose="02040604050505020304" pitchFamily="18" charset="0"/>
              </a:rPr>
              <a:t>;</a:t>
            </a:r>
          </a:p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ru-RU" sz="2800" b="0" i="0" dirty="0">
                <a:effectLst/>
                <a:latin typeface="Century" panose="02040604050505020304" pitchFamily="18" charset="0"/>
              </a:rPr>
              <a:t>находить различия на двух картинках;</a:t>
            </a:r>
          </a:p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ru-RU" sz="2800" b="0" i="0" dirty="0">
                <a:effectLst/>
                <a:latin typeface="Century" panose="02040604050505020304" pitchFamily="18" charset="0"/>
              </a:rPr>
              <a:t>выделять общие признаки у предметов и других объектов и группировать их (например, зимнюю и летнюю одежду, живую и неживую природу и т.п.);</a:t>
            </a:r>
          </a:p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ru-RU" sz="2800" dirty="0">
                <a:latin typeface="Century" panose="02040604050505020304" pitchFamily="18" charset="0"/>
              </a:rPr>
              <a:t>находить закономерности</a:t>
            </a:r>
            <a:endParaRPr lang="ru-RU" sz="2800" b="0" i="0" dirty="0">
              <a:effectLst/>
              <a:latin typeface="Century" panose="02040604050505020304" pitchFamily="18" charset="0"/>
            </a:endParaRPr>
          </a:p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ru-RU" sz="2800" b="0" i="0" dirty="0">
                <a:effectLst/>
                <a:latin typeface="Century" panose="02040604050505020304" pitchFamily="18" charset="0"/>
              </a:rPr>
              <a:t>решать простые и нестандартные задачки на логику и пространственные представления.</a:t>
            </a:r>
          </a:p>
          <a:p>
            <a:pPr algn="l" fontAlgn="t"/>
            <a:endParaRPr lang="ru-RU" b="0" i="0" dirty="0">
              <a:solidFill>
                <a:srgbClr val="39414B"/>
              </a:solidFill>
              <a:effectLst/>
              <a:latin typeface="Nunito"/>
            </a:endParaRPr>
          </a:p>
          <a:p>
            <a:pPr algn="ctr" fontAlgn="ctr"/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506356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задание на зеркальное отражение">
            <a:extLst>
              <a:ext uri="{FF2B5EF4-FFF2-40B4-BE49-F238E27FC236}">
                <a16:creationId xmlns:a16="http://schemas.microsoft.com/office/drawing/2014/main" id="{A18A05AF-0464-4EDD-84FC-F7F92189124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1" b="20621"/>
          <a:stretch/>
        </p:blipFill>
        <p:spPr bwMode="auto">
          <a:xfrm>
            <a:off x="1195753" y="422030"/>
            <a:ext cx="6696221" cy="23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найди закономерность и продолжи ряд">
            <a:extLst>
              <a:ext uri="{FF2B5EF4-FFF2-40B4-BE49-F238E27FC236}">
                <a16:creationId xmlns:a16="http://schemas.microsoft.com/office/drawing/2014/main" id="{85528378-1869-4CD5-BF2A-11E4FCE917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7" b="12385"/>
          <a:stretch/>
        </p:blipFill>
        <p:spPr bwMode="auto">
          <a:xfrm>
            <a:off x="731520" y="2968283"/>
            <a:ext cx="7680960" cy="3573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5664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EBBCB09-44BB-4755-BACC-83824D76EC64}"/>
              </a:ext>
            </a:extLst>
          </p:cNvPr>
          <p:cNvSpPr txBox="1"/>
          <p:nvPr/>
        </p:nvSpPr>
        <p:spPr>
          <a:xfrm>
            <a:off x="379828" y="302359"/>
            <a:ext cx="8271803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i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Чтение и речь</a:t>
            </a:r>
          </a:p>
          <a:p>
            <a:pPr algn="l"/>
            <a:r>
              <a:rPr lang="ru-RU" sz="2800" b="0" i="0" dirty="0">
                <a:effectLst/>
                <a:latin typeface="Century" panose="02040604050505020304" pitchFamily="18" charset="0"/>
              </a:rPr>
              <a:t>К 6-7 годам ребенок должен легко запоминать и пересказывать небольшие тексты</a:t>
            </a:r>
          </a:p>
          <a:p>
            <a:pPr algn="l"/>
            <a:r>
              <a:rPr lang="ru-RU" sz="2800" b="0" i="0" dirty="0">
                <a:effectLst/>
                <a:latin typeface="Century" panose="02040604050505020304" pitchFamily="18" charset="0"/>
              </a:rPr>
              <a:t>(3-5 предложений), читать короткие предложения и понимать их смысл.</a:t>
            </a:r>
          </a:p>
          <a:p>
            <a:pPr algn="l"/>
            <a:r>
              <a:rPr lang="ru-RU" sz="2800" b="0" i="0" dirty="0">
                <a:effectLst/>
                <a:latin typeface="Century" panose="02040604050505020304" pitchFamily="18" charset="0"/>
              </a:rPr>
              <a:t> </a:t>
            </a:r>
          </a:p>
          <a:p>
            <a:pPr algn="l"/>
            <a:r>
              <a:rPr lang="ru-RU" sz="2800" b="0" i="0" dirty="0">
                <a:effectLst/>
                <a:latin typeface="Century" panose="02040604050505020304" pitchFamily="18" charset="0"/>
              </a:rPr>
              <a:t>А еще самостоятельно составлять рассказы по картинкам и охотно делиться мыслями по заданной теме. </a:t>
            </a:r>
          </a:p>
          <a:p>
            <a:pPr algn="l"/>
            <a:endParaRPr lang="ru-RU" sz="2800" b="0" i="0" dirty="0">
              <a:effectLst/>
              <a:latin typeface="Century" panose="02040604050505020304" pitchFamily="18" charset="0"/>
            </a:endParaRPr>
          </a:p>
          <a:p>
            <a:pPr algn="l"/>
            <a:r>
              <a:rPr lang="ru-RU" sz="2800" b="0" i="0" dirty="0">
                <a:effectLst/>
                <a:latin typeface="Century" panose="02040604050505020304" pitchFamily="18" charset="0"/>
              </a:rPr>
              <a:t>Вопрос, восклицание, утверждение — старший дошкольник уже понимает интонации и умеет их выражать.</a:t>
            </a:r>
          </a:p>
        </p:txBody>
      </p:sp>
    </p:spTree>
    <p:extLst>
      <p:ext uri="{BB962C8B-B14F-4D97-AF65-F5344CB8AC3E}">
        <p14:creationId xmlns:p14="http://schemas.microsoft.com/office/powerpoint/2010/main" val="13644872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D9D3884-E4F5-4545-A16D-6BBB650DC2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434975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ru-RU" sz="2800" b="0" i="0" dirty="0">
                <a:effectLst/>
                <a:latin typeface="Century" panose="02040604050505020304" pitchFamily="18" charset="0"/>
              </a:rPr>
              <a:t>Также будущему первокласснику рекомендуют знать алфавит; уметь отличать буквы от звуков, гласные от согласных; находить нужные буквы в начале, середине, конце слова; подбирать слова на заданную букву; делить слова на слоги.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EFF3A27-C34D-46C4-A4F7-88195EF4A5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938463"/>
            <a:ext cx="6457950" cy="3695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46660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056988D-3AF0-44D4-8FA2-9DD30F969A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266700"/>
            <a:ext cx="8229600" cy="34702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Математика</a:t>
            </a:r>
          </a:p>
          <a:p>
            <a:pPr marL="0" indent="0" algn="l">
              <a:buNone/>
            </a:pPr>
            <a:r>
              <a:rPr lang="ru-RU" b="0" i="0" dirty="0">
                <a:effectLst/>
                <a:latin typeface="Century" panose="02040604050505020304" pitchFamily="18" charset="0"/>
              </a:rPr>
              <a:t>К первому классу у ребенка появляются первые серьезные представления о математике. Он должен уметь считать от 1 до 10 и обратно, сравнивать числа первого десятка, решать простейшие задачи с вычитанием и сложением единицы, состав числа, уметь писать графические диктанты. </a:t>
            </a:r>
          </a:p>
          <a:p>
            <a:pPr marL="0" indent="0" algn="l">
              <a:buNone/>
            </a:pPr>
            <a:endParaRPr lang="ru-RU" dirty="0">
              <a:latin typeface="Century" panose="02040604050505020304" pitchFamily="18" charset="0"/>
            </a:endParaRPr>
          </a:p>
          <a:p>
            <a:endParaRPr lang="ru-RU" dirty="0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DB79B5EF-5D54-4A7A-9BCF-5FFA33DB1A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3581400"/>
            <a:ext cx="7620000" cy="3009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4683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97BC1DA7-25C4-4238-8320-037D1BB52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342900"/>
            <a:ext cx="8324849" cy="622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0011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5CB76FFD-ECCE-4A8D-82D8-516E65BAB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266700"/>
            <a:ext cx="8305799" cy="59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879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B95E463D-8694-4833-BB76-51AC6E1325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06"/>
          <a:stretch/>
        </p:blipFill>
        <p:spPr bwMode="auto">
          <a:xfrm>
            <a:off x="495300" y="476251"/>
            <a:ext cx="81153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181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07A7BE6-C721-4C56-B25B-5E86EE9574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5" y="495300"/>
            <a:ext cx="8210550" cy="6362700"/>
          </a:xfrm>
        </p:spPr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ru-RU" sz="3000" b="0" i="0" dirty="0">
                <a:solidFill>
                  <a:srgbClr val="FF0000"/>
                </a:solidFill>
                <a:effectLst/>
                <a:latin typeface="Century" panose="02040604050505020304" pitchFamily="18" charset="0"/>
              </a:rPr>
              <a:t>Для овладения письмом </a:t>
            </a:r>
            <a:r>
              <a:rPr lang="ru-RU" sz="30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дети должны хорошо ориентироваться на листе, знать где "верх" и "низ", "середина", "левая и правая сторона".</a:t>
            </a:r>
          </a:p>
          <a:p>
            <a:pPr marL="0" indent="0" algn="l">
              <a:buNone/>
            </a:pPr>
            <a:r>
              <a:rPr lang="ru-RU" sz="30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Учить ориентироваться на листе в клеточку, используя графические навыки. Двигаясь по сторонам клеточки, дети учатся проводить ровно прямые линии. Учиться соединять точки по стрелочкам в заданном направлении.</a:t>
            </a:r>
          </a:p>
          <a:p>
            <a:pPr marL="0" indent="0" algn="l">
              <a:buNone/>
            </a:pPr>
            <a:r>
              <a:rPr lang="ru-RU" sz="3000" dirty="0">
                <a:solidFill>
                  <a:srgbClr val="111111"/>
                </a:solidFill>
                <a:latin typeface="Century" panose="02040604050505020304" pitchFamily="18" charset="0"/>
              </a:rPr>
              <a:t>Р</a:t>
            </a:r>
            <a:r>
              <a:rPr lang="ru-RU" sz="30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исовать параллельные линии </a:t>
            </a:r>
            <a:r>
              <a:rPr lang="ru-RU" sz="3000" b="0" i="1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(ровные линии на одинаковом расстоянии друг от друга)</a:t>
            </a:r>
            <a:r>
              <a:rPr lang="ru-RU" sz="30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. Для этой цели используем штриховку.</a:t>
            </a:r>
          </a:p>
          <a:p>
            <a:pPr marL="0" indent="0" algn="l">
              <a:buNone/>
            </a:pPr>
            <a:r>
              <a:rPr lang="ru-RU" sz="30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Рисовать "волны" и "дорожки; дети при этом учатся плавно передвигать руку по всей длине строки; начинать с пунктирных линий, а потом сплошных.</a:t>
            </a:r>
          </a:p>
          <a:p>
            <a:pPr marL="0" indent="0" algn="l">
              <a:buNone/>
            </a:pPr>
            <a:r>
              <a:rPr lang="ru-RU" sz="3000" b="0" i="0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В тетрадях  вписывать в клетку овалы, круги, наклонные палочки.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98018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4FE7AA32-CC07-4B99-920B-EB3F53B011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6" t="2997" r="3126" b="6292"/>
          <a:stretch/>
        </p:blipFill>
        <p:spPr bwMode="auto">
          <a:xfrm>
            <a:off x="390525" y="301625"/>
            <a:ext cx="8362950" cy="623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0903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:a16="http://schemas.microsoft.com/office/drawing/2014/main" id="{64BD3B7E-6FBC-41E1-B14B-77A8D9FE85AD}"/>
              </a:ext>
            </a:extLst>
          </p:cNvPr>
          <p:cNvSpPr txBox="1">
            <a:spLocks/>
          </p:cNvSpPr>
          <p:nvPr/>
        </p:nvSpPr>
        <p:spPr>
          <a:xfrm>
            <a:off x="628650" y="489743"/>
            <a:ext cx="7886700" cy="587851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При штриховке соблюдаем правила: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000" dirty="0">
                <a:solidFill>
                  <a:srgbClr val="111111"/>
                </a:solidFill>
                <a:latin typeface="Century" panose="02040604050505020304" pitchFamily="18" charset="0"/>
              </a:rPr>
              <a:t>Вертикальные и косые линии пишем только сверху вниз, а горизонтальные - только слева направо.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000" dirty="0">
                <a:solidFill>
                  <a:srgbClr val="111111"/>
                </a:solidFill>
                <a:latin typeface="Century" panose="02040604050505020304" pitchFamily="18" charset="0"/>
              </a:rPr>
              <a:t>Позже в качестве штриха буду использовать волнистые, </a:t>
            </a:r>
            <a:r>
              <a:rPr lang="ru-RU" sz="3000" dirty="0" err="1">
                <a:solidFill>
                  <a:srgbClr val="111111"/>
                </a:solidFill>
                <a:latin typeface="Century" panose="02040604050505020304" pitchFamily="18" charset="0"/>
              </a:rPr>
              <a:t>зигзаобразные</a:t>
            </a:r>
            <a:r>
              <a:rPr lang="ru-RU" sz="3000" dirty="0">
                <a:solidFill>
                  <a:srgbClr val="111111"/>
                </a:solidFill>
                <a:latin typeface="Century" panose="02040604050505020304" pitchFamily="18" charset="0"/>
              </a:rPr>
              <a:t> линии. В предметы круглой и овальной формы вписывать спирали </a:t>
            </a:r>
            <a:r>
              <a:rPr lang="ru-RU" sz="3000" i="1" dirty="0">
                <a:solidFill>
                  <a:srgbClr val="111111"/>
                </a:solidFill>
                <a:latin typeface="Century" panose="02040604050505020304" pitchFamily="18" charset="0"/>
              </a:rPr>
              <a:t>("раскручиваем от центра к краю круга, "закручиваем" от края к центру)</a:t>
            </a:r>
            <a:r>
              <a:rPr lang="ru-RU" sz="3000" dirty="0">
                <a:solidFill>
                  <a:srgbClr val="111111"/>
                </a:solidFill>
                <a:latin typeface="Century" panose="020406040505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000" dirty="0">
                <a:solidFill>
                  <a:srgbClr val="111111"/>
                </a:solidFill>
                <a:latin typeface="Century" panose="02040604050505020304" pitchFamily="18" charset="0"/>
              </a:rPr>
              <a:t>Рисуем "волны" и "дорожки; дети при этом учатся плавно передвигать руку по всей длине строки; начинать с пунктирных линий, а потом сплошных.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12557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F2D5D88-31BB-4E97-BA38-FE368C4B91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354" y="320674"/>
            <a:ext cx="8191646" cy="622070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i="1" dirty="0">
                <a:solidFill>
                  <a:srgbClr val="111111"/>
                </a:solidFill>
                <a:latin typeface="Century" panose="02040604050505020304" pitchFamily="18" charset="0"/>
              </a:rPr>
              <a:t>А</a:t>
            </a:r>
            <a:r>
              <a:rPr lang="ru-RU" b="0" i="1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даптация ребенка к </a:t>
            </a:r>
            <a:r>
              <a:rPr lang="ru-RU" i="1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школьным</a:t>
            </a:r>
            <a:r>
              <a:rPr lang="ru-RU" b="0" i="1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 условиям пройдет быстро, если у него достаточно развиты познавательные интересы, умение произвольно управлять своим поведением. </a:t>
            </a:r>
          </a:p>
          <a:p>
            <a:pPr marL="0" indent="0">
              <a:buNone/>
            </a:pPr>
            <a:r>
              <a:rPr lang="ru-RU" b="0" i="1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Ребенок способен широко использовать основные мыслительные операции, у него хорошая память, развито умение контролировать свои действия. </a:t>
            </a:r>
          </a:p>
          <a:p>
            <a:pPr marL="0" indent="0">
              <a:buNone/>
            </a:pPr>
            <a:r>
              <a:rPr lang="ru-RU" i="1" dirty="0">
                <a:solidFill>
                  <a:srgbClr val="111111"/>
                </a:solidFill>
                <a:latin typeface="Century" panose="02040604050505020304" pitchFamily="18" charset="0"/>
              </a:rPr>
              <a:t>Ребенок </a:t>
            </a:r>
            <a:r>
              <a:rPr lang="ru-RU" b="0" i="1" dirty="0">
                <a:solidFill>
                  <a:srgbClr val="111111"/>
                </a:solidFill>
                <a:effectLst/>
                <a:latin typeface="Century" panose="02040604050505020304" pitchFamily="18" charset="0"/>
              </a:rPr>
              <a:t>научился в игровой форме   управлять своими пальцами, руками, т. е. у него хорошо развита мелкая моторика и координация движения пальцев он     овладеет основными графическими  навыками без труда.</a:t>
            </a:r>
            <a:endParaRPr lang="ru-RU" i="1" dirty="0">
              <a:latin typeface="Century" panose="02040604050505020304" pitchFamily="18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7C534A9-8951-46D2-871A-DB0091D8E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903" y="316620"/>
            <a:ext cx="618979" cy="102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47650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604533-3028-404D-A8C0-6B6877443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635124"/>
          </a:xfrm>
        </p:spPr>
        <p:txBody>
          <a:bodyPr>
            <a:normAutofit/>
          </a:bodyPr>
          <a:lstStyle/>
          <a:p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Желаем успехов!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B68D0D49-A3C5-41ED-9969-989543FE8E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36" y="2141536"/>
            <a:ext cx="818232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25726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84">
      <a:dk1>
        <a:sysClr val="windowText" lastClr="000000"/>
      </a:dk1>
      <a:lt1>
        <a:sysClr val="window" lastClr="FFFFFF"/>
      </a:lt1>
      <a:dk2>
        <a:srgbClr val="371D2A"/>
      </a:dk2>
      <a:lt2>
        <a:srgbClr val="E7E6E6"/>
      </a:lt2>
      <a:accent1>
        <a:srgbClr val="0070C0"/>
      </a:accent1>
      <a:accent2>
        <a:srgbClr val="6600FF"/>
      </a:accent2>
      <a:accent3>
        <a:srgbClr val="002060"/>
      </a:accent3>
      <a:accent4>
        <a:srgbClr val="4F017F"/>
      </a:accent4>
      <a:accent5>
        <a:srgbClr val="6600FF"/>
      </a:accent5>
      <a:accent6>
        <a:srgbClr val="00B0F0"/>
      </a:accent6>
      <a:hlink>
        <a:srgbClr val="0000CC"/>
      </a:hlink>
      <a:folHlink>
        <a:srgbClr val="336699"/>
      </a:folHlink>
    </a:clrScheme>
    <a:fontScheme name="джаз">
      <a:majorFont>
        <a:latin typeface="Jazz Ball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948</Words>
  <Application>Microsoft Office PowerPoint</Application>
  <PresentationFormat>Экран (4:3)</PresentationFormat>
  <Paragraphs>61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Arial</vt:lpstr>
      <vt:lpstr>Calibri</vt:lpstr>
      <vt:lpstr>Century</vt:lpstr>
      <vt:lpstr>Jazz Ball</vt:lpstr>
      <vt:lpstr>Nunito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Что должен знать и уметь ребенок к 1 классу?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Желаем успехов!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Урок РФ</dc:creator>
  <cp:lastModifiedBy>VikiZzz</cp:lastModifiedBy>
  <cp:revision>27</cp:revision>
  <dcterms:created xsi:type="dcterms:W3CDTF">2020-01-31T18:47:13Z</dcterms:created>
  <dcterms:modified xsi:type="dcterms:W3CDTF">2021-04-08T07:42:32Z</dcterms:modified>
</cp:coreProperties>
</file>