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2"/>
  </p:notesMasterIdLst>
  <p:sldIdLst>
    <p:sldId id="266" r:id="rId2"/>
    <p:sldId id="288" r:id="rId3"/>
    <p:sldId id="295" r:id="rId4"/>
    <p:sldId id="289" r:id="rId5"/>
    <p:sldId id="290" r:id="rId6"/>
    <p:sldId id="293" r:id="rId7"/>
    <p:sldId id="298" r:id="rId8"/>
    <p:sldId id="294" r:id="rId9"/>
    <p:sldId id="292" r:id="rId10"/>
    <p:sldId id="319" r:id="rId11"/>
    <p:sldId id="317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8" r:id="rId20"/>
    <p:sldId id="297" r:id="rId21"/>
  </p:sldIdLst>
  <p:sldSz cx="12192000" cy="6858000"/>
  <p:notesSz cx="6858000" cy="9144000"/>
  <p:embeddedFontLst>
    <p:embeddedFont>
      <p:font typeface="Calibri Light" panose="020F0302020204030204" pitchFamily="34" charset="0"/>
      <p:regular r:id="rId23"/>
      <p: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Gotham Light" charset="0"/>
      <p:regular r:id="rId29"/>
    </p:embeddedFont>
    <p:embeddedFont>
      <p:font typeface="Cambria Math" panose="02040503050406030204" pitchFamily="18" charset="0"/>
      <p:regular r:id="rId30"/>
    </p:embeddedFont>
    <p:embeddedFont>
      <p:font typeface="Gotham Black" charset="0"/>
      <p:bold r:id="rId3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4838" userDrawn="1">
          <p15:clr>
            <a:srgbClr val="A4A3A4"/>
          </p15:clr>
        </p15:guide>
        <p15:guide id="2" pos="76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824B"/>
    <a:srgbClr val="78C4F8"/>
    <a:srgbClr val="B383AC"/>
    <a:srgbClr val="AE78D6"/>
    <a:srgbClr val="58267E"/>
    <a:srgbClr val="3EF25C"/>
    <a:srgbClr val="470FB2"/>
    <a:srgbClr val="DFE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99" autoAdjust="0"/>
    <p:restoredTop sz="96395" autoAdjust="0"/>
  </p:normalViewPr>
  <p:slideViewPr>
    <p:cSldViewPr snapToGrid="0">
      <p:cViewPr varScale="1">
        <p:scale>
          <a:sx n="80" d="100"/>
          <a:sy n="80" d="100"/>
        </p:scale>
        <p:origin x="341" y="62"/>
      </p:cViewPr>
      <p:guideLst>
        <p:guide pos="4838"/>
        <p:guide pos="76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E680F5-353C-4BC2-BC43-86A6C72F8A74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4857D-D169-4101-B7BC-4A64C3115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239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4857D-D169-4101-B7BC-4A64C311569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459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4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676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135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253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9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2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325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520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145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5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658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D1301-0E2F-4A95-9420-F187F9112D05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89843-94A4-43A7-BDAF-BAAAFCB155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34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7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7.png"/><Relationship Id="rId10" Type="http://schemas.openxmlformats.org/officeDocument/2006/relationships/image" Target="../media/image6.jpeg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17" y="891637"/>
            <a:ext cx="794681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«</a:t>
            </a:r>
            <a:r>
              <a:rPr lang="ru-RU" sz="8000" dirty="0" err="1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ЭтноПульс</a:t>
            </a:r>
            <a:r>
              <a:rPr lang="ru-RU" sz="80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» </a:t>
            </a:r>
            <a:endParaRPr lang="ru-RU" sz="8000" dirty="0" smtClean="0">
              <a:solidFill>
                <a:srgbClr val="58267E"/>
              </a:solidFill>
              <a:latin typeface="Gotham Black" pitchFamily="50" charset="0"/>
              <a:cs typeface="Gotham Black" pitchFamily="50" charset="0"/>
            </a:endParaRPr>
          </a:p>
          <a:p>
            <a:pPr algn="ctr"/>
            <a:r>
              <a:rPr lang="ru-RU" sz="2800" dirty="0" smtClean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Задача </a:t>
            </a:r>
            <a:r>
              <a:rPr lang="ru-RU" sz="28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№ 8. «Диалог культур»</a:t>
            </a:r>
          </a:p>
          <a:p>
            <a:pPr algn="ctr"/>
            <a:r>
              <a:rPr lang="ru-RU" sz="28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(Автор-составитель Федорова С. В.)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308705" y="3428999"/>
            <a:ext cx="35463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24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algn="r"/>
            <a:r>
              <a:rPr lang="ru-RU" sz="2400" b="1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Команда </a:t>
            </a:r>
            <a:r>
              <a:rPr lang="ru-RU" sz="2400" b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проекта:</a:t>
            </a:r>
          </a:p>
          <a:p>
            <a:pPr algn="r"/>
            <a:r>
              <a:rPr lang="ru-RU" sz="2000" i="1" dirty="0" err="1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Бекейкин</a:t>
            </a:r>
            <a:r>
              <a:rPr lang="ru-RU" sz="2000" i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 Матвей</a:t>
            </a:r>
          </a:p>
          <a:p>
            <a:pPr algn="r"/>
            <a:r>
              <a:rPr lang="ru-RU" sz="2000" i="1" dirty="0" err="1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Янгляева</a:t>
            </a:r>
            <a:r>
              <a:rPr lang="ru-RU" sz="2000" i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 Афина</a:t>
            </a:r>
          </a:p>
          <a:p>
            <a:pPr algn="r"/>
            <a:r>
              <a:rPr lang="ru-RU" sz="2000" i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Елисеев Кирилл</a:t>
            </a:r>
          </a:p>
          <a:p>
            <a:pPr algn="r"/>
            <a:r>
              <a:rPr lang="ru-RU" sz="2000" i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Уханов Руслан </a:t>
            </a:r>
            <a:endParaRPr lang="ru-RU" sz="2000" i="1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  <p:pic>
        <p:nvPicPr>
          <p:cNvPr id="1026" name="Picture 2" descr="https://sun9-25.userapi.com/s/v1/ig2/xWgxXxJOaz_0FxJVLWxvqaGjPwtKq4zrhe3YhhVp2T9-haXKgbAkeoJlLit7XtDZPm7Np2QyjhJEqRRB9aZIESUZ.jpg?quality=95&amp;as=32x32,48x48,72x72,108x108,160x160,240x240,360x360,480x480,540x540,640x640,720x720,1024x1024&amp;from=bu&amp;cs=1024x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58" b="94141" l="3809" r="972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596"/>
          <a:stretch/>
        </p:blipFill>
        <p:spPr bwMode="auto">
          <a:xfrm>
            <a:off x="3693626" y="2975705"/>
            <a:ext cx="4021624" cy="379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09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4949" y="1042880"/>
            <a:ext cx="6921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Проблема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5259" y="1802205"/>
            <a:ext cx="71911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975" algn="just"/>
            <a:r>
              <a:rPr lang="ru-RU" sz="20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В Мордовии, как и во многих многонациональных регионах России, проживают представители различных народов. Несмотря на общую историю, между молодёжью разных национальностей иногда возникают недопонимание и отчуждение. Это связано с недостатком совместных культурных инициатив, слабым знанием традиций друг друга и отсутствием площадок для открытого диалога. В результате усиливаются стереотипы, снижается уровень доверия и возрастает риск межэтнических конфликтов.</a:t>
            </a:r>
            <a:endParaRPr lang="ru-RU" sz="20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4" t="17500" r="12222" b="8611"/>
          <a:stretch/>
        </p:blipFill>
        <p:spPr>
          <a:xfrm>
            <a:off x="7386404" y="1468665"/>
            <a:ext cx="459105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3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9103" y="546054"/>
            <a:ext cx="118200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Гипотеза</a:t>
            </a:r>
          </a:p>
          <a:p>
            <a:pPr algn="ctr"/>
            <a:r>
              <a:rPr lang="ru-RU" dirty="0">
                <a:solidFill>
                  <a:srgbClr val="58267E"/>
                </a:solidFill>
                <a:latin typeface="Gotham Light" charset="0"/>
                <a:cs typeface="Gotham Light" charset="0"/>
              </a:rPr>
              <a:t>Если создать в Мордовии современное арт-пространство, где молодёжь разных национальностей (русские, мордва, татары) сможет вместе участвовать в творческих, образовательных и культурных инициативах, то уровень взаимопонимания и доверия между ними повысится, а риск межэтнических конфликтов снизится</a:t>
            </a:r>
            <a:r>
              <a:rPr lang="ru-RU" dirty="0" smtClean="0">
                <a:solidFill>
                  <a:srgbClr val="58267E"/>
                </a:solidFill>
                <a:latin typeface="Gotham Light" charset="0"/>
                <a:cs typeface="Gotham Light" charset="0"/>
              </a:rPr>
              <a:t>.</a:t>
            </a:r>
            <a:endParaRPr lang="ru-RU" dirty="0">
              <a:solidFill>
                <a:srgbClr val="58267E"/>
              </a:solidFill>
              <a:latin typeface="Gotham Light" charset="0"/>
              <a:cs typeface="Gotham Light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49139" y="2409057"/>
            <a:ext cx="5881657" cy="436024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6279" y="2409057"/>
            <a:ext cx="5881657" cy="340284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361757" y="2541409"/>
            <a:ext cx="54564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Возможные подходы к решению проблемы</a:t>
            </a:r>
          </a:p>
          <a:p>
            <a:pPr marL="19050" indent="161925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Создание межкультурного арт-пространства с зонами для выставок, мастер-классов, лекций, концертов и совместных творческих проектов.</a:t>
            </a:r>
          </a:p>
          <a:p>
            <a:pPr marL="19050" indent="161925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Организация регулярных мероприятий: фестивали национальных культур, языковые клубы, совместные творческие лаборатории (музыка, танцы, ремёсла).</a:t>
            </a:r>
          </a:p>
          <a:p>
            <a:pPr marL="19050" indent="161925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Вовлечение молодёжи в совместные социальные и культурные проекты: например, создание коллективных арт-объектов, проведение экскурсий на разных языках, разработка интерактивных выставок.</a:t>
            </a:r>
          </a:p>
          <a:p>
            <a:pPr marL="19050" indent="161925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Поддержка инициатив по изучению традиций и языков друг друга через неформальное общение и творчество.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6980" y="2626412"/>
            <a:ext cx="550025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Предположение </a:t>
            </a:r>
            <a:r>
              <a:rPr lang="ru-RU" sz="16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 том, что будет лучше для целевой группы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Для молодёжи будет лучше, если у неё появится доступная и привлекательная площадка для регулярного неформального общения, совместного творчества и изучения традиций друг друга. Это поможет разрушить стереотипы, сформировать уважение к культурному разнообразию и укрепить дружеские связи между представителями разных народов.</a:t>
            </a:r>
          </a:p>
          <a:p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56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7801" y="487362"/>
            <a:ext cx="1205865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Цель</a:t>
            </a:r>
          </a:p>
          <a:p>
            <a:pPr algn="just"/>
            <a:r>
              <a:rPr lang="ru-RU" sz="20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Создание </a:t>
            </a:r>
            <a:r>
              <a:rPr lang="ru-RU" sz="20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условий для формирования межкультурного диалога, укрепления доверия и взаимопонимания между молодёжью разных национальностей (русские, мордва, татары) в Мордовии через организацию современного арт-пространства и реализацию совместных творческих, образовательных и культурных инициатив.</a:t>
            </a:r>
          </a:p>
          <a:p>
            <a:pPr algn="just"/>
            <a:r>
              <a:rPr lang="ru-RU" sz="2400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Задачи</a:t>
            </a:r>
            <a:r>
              <a:rPr lang="ru-RU" sz="2400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: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Организовать регулярные мероприятия, направленные на знакомство с традициями, языками и искусством народов Мордовии (фестивали, выставки, мастер-классы, творческие лаборатории).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Развить у молодёжи навыки межкультурной коммуникации, уважения к разнообразию и совместной творческой деятельности.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Снизить уровень стереотипов и предубеждений между представителями разных национальностей через неформальное общение и совместную работу.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Вовлечь молодёжь в разработку и реализацию собственных проектов, способствующих укреплению межнационального мира и согласия.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Популяризировать опыт успешного межкультурного взаимодействия среди широкой аудитории региона.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Реализация этих задач позволит создать устойчивую платформу для дружбы, творчества и взаимопонимания между молодёжью разных национальностей, что станет вкладом в профилактику межэтнических конфликтов и развитие гармоничного 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174352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un9-25.userapi.com/s/v1/ig2/xWgxXxJOaz_0FxJVLWxvqaGjPwtKq4zrhe3YhhVp2T9-haXKgbAkeoJlLit7XtDZPm7Np2QyjhJEqRRB9aZIESUZ.jpg?quality=95&amp;as=32x32,48x48,72x72,108x108,160x160,240x240,360x360,480x480,540x540,640x640,720x720,1024x1024&amp;from=bu&amp;cs=1024x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58" b="94141" l="3809" r="972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97" y="2177490"/>
            <a:ext cx="2563280" cy="256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290163" y="135778"/>
            <a:ext cx="4650404" cy="1694222"/>
            <a:chOff x="601579" y="495526"/>
            <a:chExt cx="4650404" cy="1694222"/>
          </a:xfrm>
        </p:grpSpPr>
        <p:sp>
          <p:nvSpPr>
            <p:cNvPr id="3" name="Пятиугольник 2"/>
            <p:cNvSpPr/>
            <p:nvPr/>
          </p:nvSpPr>
          <p:spPr>
            <a:xfrm>
              <a:off x="601579" y="495526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601579" y="742472"/>
              <a:ext cx="4355432" cy="120032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Возраст:</a:t>
              </a:r>
              <a:r>
                <a:rPr lang="ru-RU" b="1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16–30 лет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(старшеклассники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, студенты, молодые специалисты, начинающие предприниматели)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290163" y="1985608"/>
            <a:ext cx="4650404" cy="1694222"/>
            <a:chOff x="601579" y="2377609"/>
            <a:chExt cx="4650404" cy="1694222"/>
          </a:xfrm>
        </p:grpSpPr>
        <p:sp>
          <p:nvSpPr>
            <p:cNvPr id="8" name="Пятиугольник 7"/>
            <p:cNvSpPr/>
            <p:nvPr/>
          </p:nvSpPr>
          <p:spPr>
            <a:xfrm>
              <a:off x="601579" y="2377609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01579" y="2448705"/>
              <a:ext cx="4355432" cy="147732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Территориальная </a:t>
              </a:r>
              <a:r>
                <a:rPr lang="ru-RU" b="1" u="sng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принадлежность</a:t>
              </a:r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:</a:t>
              </a:r>
              <a:r>
                <a:rPr lang="ru-RU" b="1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Республика Мордовия (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города и 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сельские районы с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проживанием мордвы, татар и русских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)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290163" y="3866543"/>
            <a:ext cx="4650404" cy="1694222"/>
            <a:chOff x="601579" y="4259692"/>
            <a:chExt cx="4650404" cy="1694222"/>
          </a:xfrm>
        </p:grpSpPr>
        <p:sp>
          <p:nvSpPr>
            <p:cNvPr id="10" name="Пятиугольник 9"/>
            <p:cNvSpPr/>
            <p:nvPr/>
          </p:nvSpPr>
          <p:spPr>
            <a:xfrm>
              <a:off x="601579" y="4259692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601579" y="4474390"/>
              <a:ext cx="4355432" cy="120032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Языковая среда: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Русский язык (основной), приветствуется знание национальных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языков</a:t>
              </a:r>
              <a:endPara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08849" y="936237"/>
            <a:ext cx="4650404" cy="1694222"/>
            <a:chOff x="6396789" y="520787"/>
            <a:chExt cx="4650404" cy="1694222"/>
          </a:xfrm>
        </p:grpSpPr>
        <p:sp>
          <p:nvSpPr>
            <p:cNvPr id="12" name="Пятиугольник 11"/>
            <p:cNvSpPr/>
            <p:nvPr/>
          </p:nvSpPr>
          <p:spPr>
            <a:xfrm flipH="1">
              <a:off x="6396789" y="520787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663688" y="594390"/>
              <a:ext cx="4383505" cy="147732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Социальный статус: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Учащиеся, студенты, молодые специалисты, представители творческих профессий, активисты молодёжных движений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7308849" y="2822282"/>
            <a:ext cx="4650404" cy="1694222"/>
            <a:chOff x="6396789" y="2710535"/>
            <a:chExt cx="4650404" cy="1694222"/>
          </a:xfrm>
        </p:grpSpPr>
        <p:sp>
          <p:nvSpPr>
            <p:cNvPr id="14" name="Пятиугольник 13"/>
            <p:cNvSpPr/>
            <p:nvPr/>
          </p:nvSpPr>
          <p:spPr>
            <a:xfrm flipH="1">
              <a:off x="6396789" y="2710535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691316" y="2762944"/>
              <a:ext cx="4355877" cy="147732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Мотивация: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Желание реализовать творческий потенциал, найти единомышленников, узнать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о 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культуре других народов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,</a:t>
              </a:r>
              <a:endPara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7308849" y="4681406"/>
            <a:ext cx="4650404" cy="1694222"/>
            <a:chOff x="6141737" y="4643641"/>
            <a:chExt cx="4650404" cy="1694222"/>
          </a:xfrm>
        </p:grpSpPr>
        <p:sp>
          <p:nvSpPr>
            <p:cNvPr id="16" name="Пятиугольник 15"/>
            <p:cNvSpPr/>
            <p:nvPr/>
          </p:nvSpPr>
          <p:spPr>
            <a:xfrm flipH="1">
              <a:off x="6141737" y="4643641"/>
              <a:ext cx="4650404" cy="1694222"/>
            </a:xfrm>
            <a:prstGeom prst="homePlate">
              <a:avLst>
                <a:gd name="adj" fmla="val 22151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6515100" y="4713654"/>
              <a:ext cx="4225369" cy="147732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/>
              <a:r>
                <a:rPr lang="ru-RU" b="1" u="sng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Интересы:</a:t>
              </a:r>
              <a:r>
                <a:rPr lang="ru-RU" b="1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</a:t>
              </a:r>
            </a:p>
            <a:p>
              <a:pPr algn="just"/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Творчество, современные 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технологии и медиа, </a:t>
              </a:r>
              <a:r>
                <a:rPr lang="ru-RU" dirty="0" err="1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урбанистика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, </a:t>
              </a:r>
              <a:r>
                <a:rPr lang="ru-RU" dirty="0" err="1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волонтёрство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, межкультурное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общение</a:t>
              </a:r>
              <a:endPara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583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2" y="30204"/>
            <a:ext cx="6921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Решение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2287250" y="988737"/>
            <a:ext cx="122872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. </a:t>
            </a:r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  <p:sp>
        <p:nvSpPr>
          <p:cNvPr id="12" name="Блок-схема: документ 11"/>
          <p:cNvSpPr/>
          <p:nvPr/>
        </p:nvSpPr>
        <p:spPr>
          <a:xfrm>
            <a:off x="64947" y="706739"/>
            <a:ext cx="2865677" cy="5016758"/>
          </a:xfrm>
          <a:prstGeom prst="flowChartDocumen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документ 12"/>
          <p:cNvSpPr/>
          <p:nvPr/>
        </p:nvSpPr>
        <p:spPr>
          <a:xfrm>
            <a:off x="3122933" y="988737"/>
            <a:ext cx="2865677" cy="5016758"/>
          </a:xfrm>
          <a:prstGeom prst="flowChartDocumen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документ 13"/>
          <p:cNvSpPr/>
          <p:nvPr/>
        </p:nvSpPr>
        <p:spPr>
          <a:xfrm>
            <a:off x="6160877" y="1342879"/>
            <a:ext cx="2865677" cy="5016758"/>
          </a:xfrm>
          <a:prstGeom prst="flowChartDocumen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документ 14"/>
          <p:cNvSpPr/>
          <p:nvPr/>
        </p:nvSpPr>
        <p:spPr>
          <a:xfrm>
            <a:off x="9198821" y="1647278"/>
            <a:ext cx="2865677" cy="5016758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2477" y="881015"/>
            <a:ext cx="2790585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Гуманитарное </a:t>
            </a:r>
            <a:r>
              <a:rPr lang="ru-RU" sz="1400" b="1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значение</a:t>
            </a:r>
          </a:p>
          <a:p>
            <a:pPr algn="ctr"/>
            <a:endParaRPr lang="ru-RU" sz="1400" b="1" u="sng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Формирование у молодёжи уважения к культурному и этническому разнообразию.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Снижение уровня межэтнической напряжённости, профилактика конфликтов.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Развитие навыков межкультурной коммуникации, </a:t>
            </a:r>
            <a:r>
              <a:rPr lang="ru-RU" sz="14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доброжелательности </a:t>
            </a: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и </a:t>
            </a:r>
            <a:r>
              <a:rPr lang="ru-RU" sz="14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эмпатии</a:t>
            </a: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.</a:t>
            </a:r>
          </a:p>
          <a:p>
            <a:pPr indent="257175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Сохранение и популяризация национальных традиций, языков и ремёсел.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176593" y="1122237"/>
            <a:ext cx="28444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Экономическое </a:t>
            </a:r>
            <a:r>
              <a:rPr lang="ru-RU" sz="1400" b="1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значение</a:t>
            </a:r>
          </a:p>
          <a:p>
            <a:pPr algn="ctr"/>
            <a:endParaRPr lang="ru-RU" sz="1400" b="1" u="sng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Привлечение молодёжи к творческой и проектной деятельности, что способствует развитию креативных индустрий в регионе.</a:t>
            </a: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Создание новых рабочих мест в сфере культуры, образования, туризма.</a:t>
            </a: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Повышение привлекательности Мордовии для молодых специалистов и инвесторов за счёт развития современной инфраструктуры и позитивного имиджа региона.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60877" y="1511957"/>
            <a:ext cx="2865677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Правовое </a:t>
            </a:r>
            <a:r>
              <a:rPr lang="ru-RU" sz="1400" b="1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значение</a:t>
            </a:r>
          </a:p>
          <a:p>
            <a:pPr algn="ctr"/>
            <a:endParaRPr lang="ru-RU" sz="1400" b="1" u="sng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Реализация государственной политики в сфере молодёжной и национальной политики, поддержка межнационального мира и согласия.</a:t>
            </a: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Соответствие федеральным и региональным программам по развитию культуры, образования и молодёжной политики.</a:t>
            </a: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Укрепление правовой культуры и гражданской ответственности среди молодёжи.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9230134" y="1984010"/>
            <a:ext cx="28981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Историческое </a:t>
            </a:r>
            <a:r>
              <a:rPr lang="ru-RU" sz="1400" b="1" u="sng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значение</a:t>
            </a:r>
          </a:p>
          <a:p>
            <a:pPr algn="ctr"/>
            <a:endParaRPr lang="ru-RU" sz="1400" b="1" u="sng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Воссоздание исторических традиций добрососедства и культурного обмена между народами Поволжья.</a:t>
            </a:r>
          </a:p>
          <a:p>
            <a:pPr indent="257175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Сохранение исторической памяти и преемственности поколений через совместные проекты и мероприятия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2583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2" y="30204"/>
            <a:ext cx="6921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Решение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49395" y="5764325"/>
            <a:ext cx="9142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Такое </a:t>
            </a:r>
            <a:r>
              <a:rPr lang="ru-RU" b="1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решение способствует формированию гармоничного, сплочённого и динамично развивающегося общества, где молодёжь становится носителем ценностей мира, уважения и сотрудничества.</a:t>
            </a:r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83717" y="989013"/>
            <a:ext cx="2912219" cy="4619061"/>
            <a:chOff x="183717" y="989013"/>
            <a:chExt cx="2912219" cy="4619061"/>
          </a:xfrm>
        </p:grpSpPr>
        <p:sp>
          <p:nvSpPr>
            <p:cNvPr id="6" name="Блок-схема: документ 5"/>
            <p:cNvSpPr/>
            <p:nvPr/>
          </p:nvSpPr>
          <p:spPr>
            <a:xfrm>
              <a:off x="183717" y="989013"/>
              <a:ext cx="2865677" cy="4619061"/>
            </a:xfrm>
            <a:prstGeom prst="flowChartDocumen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85804" y="1305341"/>
              <a:ext cx="2910132" cy="36933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Комплексный подход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Объединение 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творческих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, образовательных и социальных инициатив в едином пространстве</a:t>
              </a:r>
              <a:r>
                <a:rPr lang="ru-RU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.</a:t>
              </a:r>
            </a:p>
            <a:p>
              <a:endParaRPr lang="ru-RU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endParaRPr>
            </a:p>
            <a:p>
              <a:pPr algn="ctr"/>
              <a:r>
                <a:rPr lang="ru-RU" b="1" u="sng" dirty="0" smtClean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Масштабируемость</a:t>
              </a:r>
              <a:endParaRPr lang="ru-RU" b="1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endParaRP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Возможность тиражирования опыта в других регионах России.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3169401" y="1403995"/>
            <a:ext cx="2865677" cy="4360330"/>
            <a:chOff x="3182682" y="974725"/>
            <a:chExt cx="2865677" cy="4633349"/>
          </a:xfrm>
        </p:grpSpPr>
        <p:sp>
          <p:nvSpPr>
            <p:cNvPr id="8" name="Блок-схема: документ 7"/>
            <p:cNvSpPr/>
            <p:nvPr/>
          </p:nvSpPr>
          <p:spPr>
            <a:xfrm>
              <a:off x="3182682" y="974725"/>
              <a:ext cx="2865677" cy="4633349"/>
            </a:xfrm>
            <a:prstGeom prst="flowChartDocumen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182682" y="1305341"/>
              <a:ext cx="2853254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Долгосрочный эффект</a:t>
              </a:r>
              <a:r>
                <a:rPr lang="ru-RU" b="1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	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Формирование устойчивых дружеских и профессиональных связей между представителями разных национальностей.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187430" y="1650218"/>
            <a:ext cx="2866535" cy="3736804"/>
            <a:chOff x="6180789" y="974725"/>
            <a:chExt cx="2866535" cy="4633349"/>
          </a:xfrm>
        </p:grpSpPr>
        <p:sp>
          <p:nvSpPr>
            <p:cNvPr id="9" name="Блок-схема: документ 8"/>
            <p:cNvSpPr/>
            <p:nvPr/>
          </p:nvSpPr>
          <p:spPr>
            <a:xfrm>
              <a:off x="6181647" y="974725"/>
              <a:ext cx="2865677" cy="4633349"/>
            </a:xfrm>
            <a:prstGeom prst="flowChartDocumen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180789" y="1259174"/>
              <a:ext cx="285411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Привлечение ресурсов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	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Участие в </a:t>
              </a:r>
              <a:r>
                <a:rPr lang="ru-RU" dirty="0" err="1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грантовых</a:t>
              </a:r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 программах, поддержка со стороны государства, бизнеса и НКО.</a:t>
              </a: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9177721" y="2019290"/>
            <a:ext cx="2865677" cy="3450971"/>
            <a:chOff x="9180612" y="974725"/>
            <a:chExt cx="2865677" cy="4633349"/>
          </a:xfrm>
        </p:grpSpPr>
        <p:sp>
          <p:nvSpPr>
            <p:cNvPr id="10" name="Блок-схема: документ 9"/>
            <p:cNvSpPr/>
            <p:nvPr/>
          </p:nvSpPr>
          <p:spPr>
            <a:xfrm>
              <a:off x="9180612" y="974725"/>
              <a:ext cx="2865677" cy="4633349"/>
            </a:xfrm>
            <a:prstGeom prst="flowChartDocumen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9228789" y="1259174"/>
              <a:ext cx="2817500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u="sng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Повышение качества жизни молодёжи</a:t>
              </a:r>
            </a:p>
            <a:p>
              <a:pPr algn="just"/>
              <a:r>
                <a:rPr lang="ru-RU" dirty="0">
                  <a:solidFill>
                    <a:srgbClr val="7030A0"/>
                  </a:solidFill>
                  <a:latin typeface="Gotham Light" pitchFamily="50" charset="0"/>
                  <a:cs typeface="Gotham Light" pitchFamily="50" charset="0"/>
                </a:rPr>
                <a:t>Создание современной инфраструктуры для досуга, саморазвития и самореализации.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622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5056" y="143207"/>
            <a:ext cx="121897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Gotham Light" pitchFamily="50" charset="0"/>
                <a:cs typeface="Gotham Light" pitchFamily="50" charset="0"/>
              </a:rPr>
              <a:t>Создание межкультурного арт-пространства для молодёжи в </a:t>
            </a:r>
            <a:r>
              <a:rPr lang="ru-RU" dirty="0" smtClean="0">
                <a:latin typeface="Gotham Light" pitchFamily="50" charset="0"/>
                <a:cs typeface="Gotham Light" pitchFamily="50" charset="0"/>
              </a:rPr>
              <a:t> </a:t>
            </a:r>
          </a:p>
          <a:p>
            <a:pPr algn="just"/>
            <a:r>
              <a:rPr lang="ru-RU" dirty="0" smtClean="0">
                <a:latin typeface="Gotham Light" pitchFamily="50" charset="0"/>
                <a:cs typeface="Gotham Light" pitchFamily="50" charset="0"/>
              </a:rPr>
              <a:t>Мордовии </a:t>
            </a:r>
            <a:r>
              <a:rPr lang="ru-RU" dirty="0">
                <a:latin typeface="Gotham Light" pitchFamily="50" charset="0"/>
                <a:cs typeface="Gotham Light" pitchFamily="50" charset="0"/>
              </a:rPr>
              <a:t>имеет высокую практическую значимость, </a:t>
            </a:r>
            <a:r>
              <a:rPr lang="ru-RU" dirty="0" smtClean="0">
                <a:latin typeface="Gotham Light" pitchFamily="50" charset="0"/>
                <a:cs typeface="Gotham Light" pitchFamily="50" charset="0"/>
              </a:rPr>
              <a:t>поскольку</a:t>
            </a:r>
          </a:p>
          <a:p>
            <a:pPr algn="just"/>
            <a:r>
              <a:rPr lang="ru-RU" dirty="0" smtClean="0">
                <a:latin typeface="Gotham Light" pitchFamily="50" charset="0"/>
                <a:cs typeface="Gotham Light" pitchFamily="50" charset="0"/>
              </a:rPr>
              <a:t>позволяет:</a:t>
            </a:r>
            <a:endParaRPr lang="ru-RU" dirty="0">
              <a:latin typeface="Gotham Light" pitchFamily="50" charset="0"/>
              <a:cs typeface="Gotham Light" pitchFamily="50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15989" y="1057751"/>
            <a:ext cx="2631492" cy="2520000"/>
            <a:chOff x="140952" y="182879"/>
            <a:chExt cx="2631492" cy="2520000"/>
          </a:xfrm>
        </p:grpSpPr>
        <p:sp>
          <p:nvSpPr>
            <p:cNvPr id="3" name="Овал 2"/>
            <p:cNvSpPr/>
            <p:nvPr/>
          </p:nvSpPr>
          <p:spPr>
            <a:xfrm>
              <a:off x="209004" y="182879"/>
              <a:ext cx="2520000" cy="252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40952" y="1002976"/>
              <a:ext cx="263149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снизить уровень межэтнической напряжённости 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3315248" y="1060590"/>
            <a:ext cx="2520000" cy="2520000"/>
            <a:chOff x="2633743" y="1227907"/>
            <a:chExt cx="2520000" cy="2520000"/>
          </a:xfrm>
        </p:grpSpPr>
        <p:sp>
          <p:nvSpPr>
            <p:cNvPr id="8" name="Овал 7"/>
            <p:cNvSpPr/>
            <p:nvPr/>
          </p:nvSpPr>
          <p:spPr>
            <a:xfrm>
              <a:off x="2633743" y="1227907"/>
              <a:ext cx="2520000" cy="2520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802353" y="2048770"/>
              <a:ext cx="216714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развить навыки межкультурной </a:t>
              </a:r>
              <a:r>
                <a:rPr lang="ru-RU" dirty="0" smtClean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коммуникации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298422" y="1066703"/>
            <a:ext cx="2520000" cy="2520000"/>
            <a:chOff x="5616569" y="766241"/>
            <a:chExt cx="2520000" cy="2520000"/>
          </a:xfrm>
        </p:grpSpPr>
        <p:sp>
          <p:nvSpPr>
            <p:cNvPr id="10" name="Овал 9"/>
            <p:cNvSpPr/>
            <p:nvPr/>
          </p:nvSpPr>
          <p:spPr>
            <a:xfrm>
              <a:off x="5616569" y="766241"/>
              <a:ext cx="2520000" cy="2520000"/>
            </a:xfrm>
            <a:prstGeom prst="ellipse">
              <a:avLst/>
            </a:prstGeom>
            <a:solidFill>
              <a:srgbClr val="3EF25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771949" y="1545685"/>
              <a:ext cx="220923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создать современную инфраструктуру 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7862547" y="3237973"/>
            <a:ext cx="2520000" cy="2520000"/>
            <a:chOff x="3672396" y="3581288"/>
            <a:chExt cx="2520000" cy="2520000"/>
          </a:xfrm>
        </p:grpSpPr>
        <p:sp>
          <p:nvSpPr>
            <p:cNvPr id="12" name="Овал 11"/>
            <p:cNvSpPr/>
            <p:nvPr/>
          </p:nvSpPr>
          <p:spPr>
            <a:xfrm>
              <a:off x="3672396" y="3581288"/>
              <a:ext cx="2520000" cy="2520000"/>
            </a:xfrm>
            <a:prstGeom prst="ellipse">
              <a:avLst/>
            </a:prstGeom>
            <a:solidFill>
              <a:srgbClr val="AE78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717257" y="4514148"/>
              <a:ext cx="243027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популяризировать национальные культуры 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9281597" y="1079513"/>
            <a:ext cx="2793167" cy="2520000"/>
            <a:chOff x="6739985" y="3600417"/>
            <a:chExt cx="2793167" cy="2520000"/>
          </a:xfrm>
        </p:grpSpPr>
        <p:sp>
          <p:nvSpPr>
            <p:cNvPr id="14" name="Овал 13"/>
            <p:cNvSpPr/>
            <p:nvPr/>
          </p:nvSpPr>
          <p:spPr>
            <a:xfrm>
              <a:off x="6893545" y="3600417"/>
              <a:ext cx="2520000" cy="2520000"/>
            </a:xfrm>
            <a:prstGeom prst="ellipse">
              <a:avLst/>
            </a:prstGeom>
            <a:solidFill>
              <a:srgbClr val="78C4F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739985" y="4398752"/>
              <a:ext cx="279316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привлечь дополнительные ресурсы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4879373" y="3237973"/>
            <a:ext cx="2520000" cy="2520000"/>
            <a:chOff x="3090831" y="6207188"/>
            <a:chExt cx="2520000" cy="2520000"/>
          </a:xfrm>
        </p:grpSpPr>
        <p:sp>
          <p:nvSpPr>
            <p:cNvPr id="16" name="Овал 15"/>
            <p:cNvSpPr/>
            <p:nvPr/>
          </p:nvSpPr>
          <p:spPr>
            <a:xfrm>
              <a:off x="3090831" y="6207188"/>
              <a:ext cx="2520000" cy="2520000"/>
            </a:xfrm>
            <a:prstGeom prst="ellipse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343812" y="6963900"/>
              <a:ext cx="201403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стимулировать развитие креативных индустрий 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763797" y="3287296"/>
            <a:ext cx="2520000" cy="2520000"/>
            <a:chOff x="179104" y="6508801"/>
            <a:chExt cx="2520000" cy="2520000"/>
          </a:xfrm>
        </p:grpSpPr>
        <p:sp>
          <p:nvSpPr>
            <p:cNvPr id="19" name="Овал 18"/>
            <p:cNvSpPr/>
            <p:nvPr/>
          </p:nvSpPr>
          <p:spPr>
            <a:xfrm>
              <a:off x="179104" y="6508801"/>
              <a:ext cx="2520000" cy="2520000"/>
            </a:xfrm>
            <a:prstGeom prst="ellipse">
              <a:avLst/>
            </a:prstGeom>
            <a:solidFill>
              <a:srgbClr val="E582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295666" y="7329560"/>
              <a:ext cx="228687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ysClr val="windowText" lastClr="000000"/>
                  </a:solidFill>
                  <a:latin typeface="Gotham Light" pitchFamily="50" charset="0"/>
                  <a:cs typeface="Gotham Light" pitchFamily="50" charset="0"/>
                </a:rPr>
                <a:t>формировать положительный имидж Мордовии 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962025" y="5878661"/>
            <a:ext cx="109624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Gotham Light" pitchFamily="50" charset="0"/>
                <a:cs typeface="Gotham Light" pitchFamily="50" charset="0"/>
              </a:rPr>
              <a:t>Таким образом, реализация проекта принесёт ощутимые </a:t>
            </a:r>
            <a:r>
              <a:rPr lang="ru-RU" dirty="0" smtClean="0">
                <a:latin typeface="Gotham Light" pitchFamily="50" charset="0"/>
                <a:cs typeface="Gotham Light" pitchFamily="50" charset="0"/>
              </a:rPr>
              <a:t>социальные, культурные </a:t>
            </a:r>
            <a:r>
              <a:rPr lang="ru-RU" dirty="0">
                <a:latin typeface="Gotham Light" pitchFamily="50" charset="0"/>
                <a:cs typeface="Gotham Light" pitchFamily="50" charset="0"/>
              </a:rPr>
              <a:t>и экономические результаты, способствуя устойчивому </a:t>
            </a:r>
            <a:r>
              <a:rPr lang="ru-RU" dirty="0" smtClean="0">
                <a:latin typeface="Gotham Light" pitchFamily="50" charset="0"/>
                <a:cs typeface="Gotham Light" pitchFamily="50" charset="0"/>
              </a:rPr>
              <a:t>развитию </a:t>
            </a:r>
            <a:r>
              <a:rPr lang="ru-RU" dirty="0">
                <a:latin typeface="Gotham Light" pitchFamily="50" charset="0"/>
                <a:cs typeface="Gotham Light" pitchFamily="50" charset="0"/>
              </a:rPr>
              <a:t>региона и повышению качества жизни молодёжи.</a:t>
            </a:r>
          </a:p>
        </p:txBody>
      </p:sp>
    </p:spTree>
    <p:extLst>
      <p:ext uri="{BB962C8B-B14F-4D97-AF65-F5344CB8AC3E}">
        <p14:creationId xmlns:p14="http://schemas.microsoft.com/office/powerpoint/2010/main" val="162583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6D422BE-BF04-09CB-3965-1A58E1F4F831}"/>
              </a:ext>
            </a:extLst>
          </p:cNvPr>
          <p:cNvSpPr txBox="1"/>
          <p:nvPr/>
        </p:nvSpPr>
        <p:spPr>
          <a:xfrm>
            <a:off x="95250" y="313006"/>
            <a:ext cx="89535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Для старта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реализации нашего проекта мы предлагаем помещение, расположенное по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 адресу: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г. Саранск, пр-т Российской Армии 2/3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Gotham Light" pitchFamily="50" charset="0"/>
              <a:ea typeface="+mn-ea"/>
              <a:cs typeface="Gotham Light" pitchFamily="50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6D422BE-BF04-09CB-3965-1A58E1F4F831}"/>
                  </a:ext>
                </a:extLst>
              </p:cNvPr>
              <p:cNvSpPr txBox="1"/>
              <p:nvPr/>
            </p:nvSpPr>
            <p:spPr>
              <a:xfrm>
                <a:off x="-198437" y="1651484"/>
                <a:ext cx="8953500" cy="5959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uLnTx/>
                    <a:uFillTx/>
                    <a:latin typeface="Gotham Light" pitchFamily="50" charset="0"/>
                    <a:ea typeface="+mn-ea"/>
                    <a:cs typeface="Gotham Light" pitchFamily="50" charset="0"/>
                  </a:rPr>
                  <a:t>Площадь помещения составляет:</a:t>
                </a:r>
                <a:r>
                  <a:rPr kumimoji="0" lang="ru-RU" sz="24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uLnTx/>
                    <a:uFillTx/>
                    <a:latin typeface="Gotham Light" pitchFamily="50" charset="0"/>
                    <a:ea typeface="+mn-ea"/>
                    <a:cs typeface="Gotham Light" pitchFamily="50" charset="0"/>
                  </a:rPr>
                  <a:t> </a:t>
                </a:r>
                <a:r>
                  <a:rPr kumimoji="0" lang="ru-RU" sz="3200" b="1" i="0" u="none" strike="noStrike" kern="1200" cap="none" spc="0" normalizeH="0" noProof="0" dirty="0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uLnTx/>
                    <a:uFillTx/>
                    <a:latin typeface="Gotham Light" pitchFamily="50" charset="0"/>
                    <a:ea typeface="+mn-ea"/>
                    <a:cs typeface="Gotham Light" pitchFamily="50" charset="0"/>
                  </a:rPr>
                  <a:t>2163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ru-RU" sz="3200" b="1" i="1" u="none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Gotham Light" pitchFamily="50" charset="0"/>
                          </a:rPr>
                        </m:ctrlPr>
                      </m:sSupPr>
                      <m:e>
                        <m:r>
                          <a:rPr kumimoji="0" lang="ru-RU" sz="3200" b="1" i="1" u="none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Gotham Light" pitchFamily="50" charset="0"/>
                          </a:rPr>
                          <m:t>м</m:t>
                        </m:r>
                      </m:e>
                      <m:sup>
                        <m:r>
                          <a:rPr kumimoji="0" lang="ru-RU" sz="3200" b="1" i="1" u="none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Gotham Light" pitchFamily="50" charset="0"/>
                          </a:rPr>
                          <m:t>𝟐</m:t>
                        </m:r>
                      </m:sup>
                    </m:sSup>
                  </m:oMath>
                </a14:m>
                <a:endParaRPr kumimoji="0" lang="ru-RU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Gotham Light" pitchFamily="50" charset="0"/>
                  <a:ea typeface="+mn-ea"/>
                  <a:cs typeface="Gotham Light" pitchFamily="50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6D422BE-BF04-09CB-3965-1A58E1F4F8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98437" y="1651484"/>
                <a:ext cx="8953500" cy="595932"/>
              </a:xfrm>
              <a:prstGeom prst="rect">
                <a:avLst/>
              </a:prstGeom>
              <a:blipFill>
                <a:blip r:embed="rId6"/>
                <a:stretch>
                  <a:fillRect t="-11224" b="-326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https://sun9-56.userapi.com/s/v1/ig2/72lubGLbuyxLooaPCxELkPM7ZBS9N_J7mfivEGtXFma3LS-s9qemSuoI-aWKdraNcjEuU_4H-QrJio6prJ-65xLi.jpg?quality=95&amp;as=32x24,48x36,72x53,108x80,160x119,240x178,360x267,480x356,540x400,640x475,720x534,1080x801&amp;from=bu&amp;u=13a7l4VoklnL8_89j9EgtUFWbrJCWpwIVOUg3k6hlTw&amp;cs=1080x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2" y="2366065"/>
            <a:ext cx="2990370" cy="228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57.userapi.com/s/v1/ig2/3eoXrOt8slys7Pk9zxUXW59tkU-MQD4qr-2bxjM9Gq_L5zJ60FoFD0zHnbOfxxkTiPjYijBupP6N2FuXLJkiIYJT.jpg?quality=95&amp;as=32x24,48x36,72x54,108x81,160x120,240x181,360x271,480x361,540x406,640x482,720x542,1080x813&amp;from=bu&amp;cs=1080x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2366065"/>
            <a:ext cx="2946231" cy="228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61.userapi.com/s/v1/ig2/76TYrb3urO5RZWPoap0n9zEvH549XN24dr2PaIWDbE-j6jU7fgjOGAdOJv7eF-_WnIhvxyXdHIaNMW7_PG2mbjwc.jpg?quality=95&amp;as=32x24,48x37,72x55,108x82,160x122,240x183,360x275,480x366,540x412,640x488,720x549,1080x824&amp;from=bu&amp;cs=1080x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550" y="2366065"/>
            <a:ext cx="2906899" cy="228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63.userapi.com/s/v1/ig2/XxSiGIB_jSa6LbXvI_9g_esxSJxloIfp-SH4_50QUtiSUsPayh0CLLeXzm8p_h6d9e1exnPih4crDsByfHjqLGjy.jpg?quality=95&amp;as=32x24,48x36,72x55,108x82,160x121,240x182,360x273,480x364,540x409,640x485,720x546,1080x819&amp;from=bu&amp;cs=1080x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132" y="4576795"/>
            <a:ext cx="2924648" cy="228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5210" y="4591835"/>
            <a:ext cx="2906899" cy="228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83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Планировка должна быть гибкой, современной и учитывать потребности молодёжи разных национальностей. Пространство делится на функциональные зоны, которые могут трансформироваться под разные форматы мероприятий.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7" y="321194"/>
            <a:ext cx="6254175" cy="6254175"/>
          </a:xfrm>
          <a:prstGeom prst="rect">
            <a:avLst/>
          </a:prstGeom>
        </p:spPr>
      </p:pic>
      <p:pic>
        <p:nvPicPr>
          <p:cNvPr id="4" name="финал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52150" y="608800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74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1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. Входная зона и 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ресепшн</a:t>
            </a:r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встреча гостей, информирование, продажа билетов/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мерча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, зона ожидания.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стойка администратора, 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инфостойка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 с расписанием, зона 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буккроссинга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 (обмена книгами), гардероб</a:t>
            </a:r>
            <a:r>
              <a:rPr lang="ru-RU" sz="16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.</a:t>
            </a:r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074" name="Picture 2" descr="https://sun9-46.userapi.com/s/v1/ig2/EZ3jDiRIiGktoxnrcEQVAWaDXSpyAKzHRTd2P0i_ZJcxcexd-sT1MyOH74NmO6D-XwHLXRDXpbqEQL_kMCBujaIV.jpg?quality=95&amp;as=32x32,48x48,72x72,108x108,160x160,240x240,360x360,480x480,540x540,640x640,720x720,1024x1024&amp;from=bu&amp;cs=1024x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2" y="285750"/>
            <a:ext cx="6338568" cy="633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71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2. Многофункциональный зал (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Трансформер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)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основной зал для концертов, выставок, лекций, кинопоказов, фестивалей.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мобильная мебель (стулья, столы), проектор, звуковое оборудование, возможность разделения зала мобильными перегородками.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11" y="271750"/>
            <a:ext cx="6297801" cy="629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4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3. Творческие мастерские и лаборатории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проведение мастер-классов по ремёслам (гончарное дело, вышивка, работа с деревом), живописи, современным видам искусства.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рабочие столы, стеллажи для материалов, печи для обжига (для керамики), инструменты.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" y="330973"/>
            <a:ext cx="6283037" cy="628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6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4. Медиа-лаборатория и студия звукозаписи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создание цифрового контента (подкасты, видео, музыка), обучение работе с медиа.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компьютеры с ПО для монтажа, микрофоны, звукоизоляция.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7" y="250269"/>
            <a:ext cx="6372225" cy="63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0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5. Этно-кухня и зона 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коворкинга</a:t>
            </a:r>
            <a:endParaRPr lang="ru-RU" sz="1600" dirty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совместное приготовление национальных блюд, неформальное общение, работа над проектами.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кухня с оборудованием для мастер-классов, столы для совместной работы, 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Wi-Fi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75" y="238126"/>
            <a:ext cx="6348888" cy="634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52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6. Галерея и выставочное пространство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проведение сменных экспозиций художников разных национальностей.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мобильные стенды, витрины, правильное освещение.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2" y="259794"/>
            <a:ext cx="6353175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1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7. Зона отдыха и общения («</a:t>
            </a:r>
            <a:r>
              <a:rPr lang="ru-RU" sz="1600" dirty="0" err="1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Чилл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-аут»)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Функция: неформальное общение, настольные игры, чтение.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мягкая мебель, пуфы, книжные полки с литературой о культурах народов Мордовии.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32" y="240744"/>
            <a:ext cx="6391275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4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18486" y="2969170"/>
            <a:ext cx="512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8. Открытая территория </a:t>
            </a:r>
            <a:endParaRPr lang="ru-RU" sz="1600" dirty="0" smtClean="0">
              <a:solidFill>
                <a:srgbClr val="7030A0"/>
              </a:solidFill>
              <a:latin typeface="Gotham Light" pitchFamily="50" charset="0"/>
              <a:cs typeface="Gotham Light" pitchFamily="50" charset="0"/>
            </a:endParaRPr>
          </a:p>
          <a:p>
            <a:pPr algn="just"/>
            <a:r>
              <a:rPr lang="ru-RU" sz="1600" dirty="0" smtClean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Функция</a:t>
            </a:r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: летние фестивали, кинопоказы под открытым небом, ярмарки.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otham Light" pitchFamily="50" charset="0"/>
                <a:cs typeface="Gotham Light" pitchFamily="50" charset="0"/>
              </a:rPr>
              <a:t>Оборудование: сцена, уличная мебель, арт-объекты.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57806" y="1247442"/>
            <a:ext cx="584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58267E"/>
                </a:solidFill>
                <a:latin typeface="Gotham Black" pitchFamily="50" charset="0"/>
                <a:cs typeface="Gotham Black" pitchFamily="50" charset="0"/>
              </a:rPr>
              <a:t>Планировка помещений для межкультурного арт-пространства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12" y="293132"/>
            <a:ext cx="62865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8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323850" y="7382"/>
            <a:ext cx="11563349" cy="6850618"/>
            <a:chOff x="304800" y="7382"/>
            <a:chExt cx="11563349" cy="6850618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" y="7382"/>
              <a:ext cx="11563349" cy="6850618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473" b="96973" l="977" r="98633">
                          <a14:foregroundMark x1="72461" y1="44434" x2="72949" y2="46387"/>
                          <a14:foregroundMark x1="75781" y1="54883" x2="74219" y2="56152"/>
                          <a14:foregroundMark x1="87402" y1="40137" x2="94434" y2="48047"/>
                          <a14:foregroundMark x1="96777" y1="49316" x2="91113" y2="52734"/>
                          <a14:foregroundMark x1="92090" y1="56641" x2="92969" y2="61621"/>
                          <a14:foregroundMark x1="26758" y1="44336" x2="29590" y2="48633"/>
                          <a14:foregroundMark x1="21777" y1="44043" x2="23047" y2="425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598" y="1790701"/>
              <a:ext cx="5067299" cy="50672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613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8920F-AF7C-B689-B73D-2DEB13F8D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087EC87-2FAA-1B1E-310F-37D282DEB1D1}"/>
              </a:ext>
            </a:extLst>
          </p:cNvPr>
          <p:cNvSpPr txBox="1"/>
          <p:nvPr/>
        </p:nvSpPr>
        <p:spPr>
          <a:xfrm>
            <a:off x="513230" y="743890"/>
            <a:ext cx="61789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Gotham Light" pitchFamily="50" charset="0"/>
                <a:ea typeface="+mn-ea"/>
                <a:cs typeface="Gotham Light" pitchFamily="50" charset="0"/>
              </a:rPr>
              <a:t>Список использованных источников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Gotham Light" pitchFamily="50" charset="0"/>
              <a:ea typeface="+mn-ea"/>
              <a:cs typeface="Gotham Light" pitchFamily="50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7515" y="1436388"/>
            <a:ext cx="113392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7675" algn="just" fontAlgn="base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Российской Федерации «Развитие культуры» на 2021–2030 годы. — М.: Министерство культуры РФ, 2021.</a:t>
            </a:r>
          </a:p>
          <a:p>
            <a:pPr indent="447675" algn="just" fontAlgn="base">
              <a:buFont typeface="Arial" panose="020B0604020202020204" pitchFamily="34" charset="0"/>
              <a:buChar char="•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Садохин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Введение в межкультурную коммуникацию: учебное пособие. — М.: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КноРус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2020.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Луков В. А.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Государственная молодёжная политика: российская и мировая практика реализации. — М.: Изд-во Московского гуманитарного университета, 2019.</a:t>
            </a:r>
          </a:p>
          <a:p>
            <a:pPr indent="447675" algn="just" fontAlgn="base">
              <a:buFont typeface="Arial" panose="020B0604020202020204" pitchFamily="34" charset="0"/>
              <a:buChar char="•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Гнедовский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Б.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Творческие индустрии: стратегия развития и практика реализации. — М.: Фонд «Креативная экономика», 2018.</a:t>
            </a:r>
          </a:p>
          <a:p>
            <a:pPr indent="447675" algn="just" fontAlgn="base">
              <a:buFont typeface="Arial" panose="020B0604020202020204" pitchFamily="34" charset="0"/>
              <a:buChar char="•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Тишков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Культурное многообразие и межэтнические отношения в России. — М.: Наука, 2020.</a:t>
            </a:r>
            <a:endParaRPr lang="ru-RU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29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2500</TotalTime>
  <Words>1300</Words>
  <Application>Microsoft Office PowerPoint</Application>
  <PresentationFormat>Широкоэкранный</PresentationFormat>
  <Paragraphs>130</Paragraphs>
  <Slides>20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Calibri Light</vt:lpstr>
      <vt:lpstr>Calibri</vt:lpstr>
      <vt:lpstr>Gotham Light</vt:lpstr>
      <vt:lpstr>Cambria Math</vt:lpstr>
      <vt:lpstr>Gotham Black</vt:lpstr>
      <vt:lpstr>Times New Roman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пк-28</dc:creator>
  <cp:lastModifiedBy>Student</cp:lastModifiedBy>
  <cp:revision>84</cp:revision>
  <dcterms:created xsi:type="dcterms:W3CDTF">2023-01-24T12:30:52Z</dcterms:created>
  <dcterms:modified xsi:type="dcterms:W3CDTF">2026-04-29T06:53:14Z</dcterms:modified>
</cp:coreProperties>
</file>