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60" r:id="rId2"/>
    <p:sldId id="263" r:id="rId3"/>
    <p:sldId id="268" r:id="rId4"/>
    <p:sldId id="273" r:id="rId5"/>
  </p:sldIdLst>
  <p:sldSz cx="9144000" cy="6858000" type="screen4x3"/>
  <p:notesSz cx="6888163" cy="10020300"/>
  <p:embeddedFontLst>
    <p:embeddedFont>
      <p:font typeface="Comic Sans MS" panose="030F0702030302020204" pitchFamily="66" charset="0"/>
      <p:regular r:id="rId6"/>
      <p:bold r:id="rId7"/>
      <p:italic r:id="rId8"/>
      <p:boldItalic r:id="rId9"/>
    </p:embeddedFont>
    <p:embeddedFont>
      <p:font typeface="Georgia" panose="02040502050405020303" pitchFamily="18" charset="0"/>
      <p:regular r:id="rId10"/>
      <p:bold r:id="rId11"/>
      <p:italic r:id="rId12"/>
      <p:boldItalic r:id="rId13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7704F"/>
    <a:srgbClr val="69A12B"/>
    <a:srgbClr val="EFF9FF"/>
    <a:srgbClr val="0000FF"/>
    <a:srgbClr val="6CA62C"/>
    <a:srgbClr val="50C850"/>
    <a:srgbClr val="D88306"/>
    <a:srgbClr val="FF66CC"/>
    <a:srgbClr val="EDA413"/>
    <a:srgbClr val="CC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8779" autoAdjust="0"/>
  </p:normalViewPr>
  <p:slideViewPr>
    <p:cSldViewPr>
      <p:cViewPr varScale="1">
        <p:scale>
          <a:sx n="74" d="100"/>
          <a:sy n="74" d="100"/>
        </p:scale>
        <p:origin x="126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font" Target="fonts/font8.fntdata"/><Relationship Id="rId3" Type="http://schemas.openxmlformats.org/officeDocument/2006/relationships/slide" Target="slides/slide2.xml"/><Relationship Id="rId7" Type="http://schemas.openxmlformats.org/officeDocument/2006/relationships/font" Target="fonts/font2.fntdata"/><Relationship Id="rId12" Type="http://schemas.openxmlformats.org/officeDocument/2006/relationships/font" Target="fonts/font7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font" Target="fonts/font4.fntdata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EA744C-FE01-496A-A041-ED93458D1002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1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3.jpeg"/><Relationship Id="rId3" Type="http://schemas.microsoft.com/office/2007/relationships/hdphoto" Target="../media/hdphoto2.wdp"/><Relationship Id="rId7" Type="http://schemas.microsoft.com/office/2007/relationships/hdphoto" Target="../media/hdphoto3.wdp"/><Relationship Id="rId12" Type="http://schemas.openxmlformats.org/officeDocument/2006/relationships/image" Target="../media/image1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jpeg"/><Relationship Id="rId11" Type="http://schemas.microsoft.com/office/2007/relationships/hdphoto" Target="../media/hdphoto5.wdp"/><Relationship Id="rId5" Type="http://schemas.openxmlformats.org/officeDocument/2006/relationships/image" Target="../media/image8.jpeg"/><Relationship Id="rId15" Type="http://schemas.openxmlformats.org/officeDocument/2006/relationships/image" Target="../media/image14.jpeg"/><Relationship Id="rId10" Type="http://schemas.openxmlformats.org/officeDocument/2006/relationships/image" Target="../media/image11.jpeg"/><Relationship Id="rId4" Type="http://schemas.openxmlformats.org/officeDocument/2006/relationships/image" Target="../media/image7.jpeg"/><Relationship Id="rId9" Type="http://schemas.microsoft.com/office/2007/relationships/hdphoto" Target="../media/hdphoto4.wdp"/><Relationship Id="rId14" Type="http://schemas.microsoft.com/office/2007/relationships/hdphoto" Target="../media/hdphoto6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microsoft.com/office/2007/relationships/hdphoto" Target="../media/hdphoto7.wdp"/><Relationship Id="rId7" Type="http://schemas.microsoft.com/office/2007/relationships/hdphoto" Target="../media/hdphoto9.wdp"/><Relationship Id="rId12" Type="http://schemas.openxmlformats.org/officeDocument/2006/relationships/image" Target="../media/image21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jpeg"/><Relationship Id="rId11" Type="http://schemas.openxmlformats.org/officeDocument/2006/relationships/image" Target="../media/image20.jpeg"/><Relationship Id="rId5" Type="http://schemas.microsoft.com/office/2007/relationships/hdphoto" Target="../media/hdphoto8.wdp"/><Relationship Id="rId10" Type="http://schemas.openxmlformats.org/officeDocument/2006/relationships/image" Target="../media/image19.jpeg"/><Relationship Id="rId4" Type="http://schemas.openxmlformats.org/officeDocument/2006/relationships/image" Target="../media/image16.jpeg"/><Relationship Id="rId9" Type="http://schemas.microsoft.com/office/2007/relationships/hdphoto" Target="../media/hdphoto10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3131840" y="404664"/>
            <a:ext cx="5604178" cy="21602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kumimoji="0" lang="ru-RU" sz="1600" b="1" i="0" u="none" strike="noStrike" kern="1200" normalizeH="0" baseline="0" noProof="0" dirty="0" smtClean="0">
                <a:ln w="11430">
                  <a:noFill/>
                </a:ln>
                <a:gradFill>
                  <a:gsLst>
                    <a:gs pos="0">
                      <a:srgbClr val="0070C0"/>
                    </a:gs>
                    <a:gs pos="27000">
                      <a:srgbClr val="6CA62C"/>
                    </a:gs>
                    <a:gs pos="62000">
                      <a:srgbClr val="0070C0"/>
                    </a:gs>
                    <a:gs pos="99000">
                      <a:srgbClr val="6CA62C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ic Sans MS" pitchFamily="66" charset="0"/>
                <a:ea typeface="+mj-ea"/>
                <a:cs typeface="+mj-cs"/>
              </a:rPr>
              <a:t>Детский</a:t>
            </a:r>
            <a:r>
              <a:rPr kumimoji="0" lang="ru-RU" sz="1600" b="1" i="0" u="none" strike="noStrike" kern="1200" normalizeH="0" noProof="0" dirty="0" smtClean="0">
                <a:ln w="11430">
                  <a:noFill/>
                </a:ln>
                <a:gradFill>
                  <a:gsLst>
                    <a:gs pos="0">
                      <a:srgbClr val="0070C0"/>
                    </a:gs>
                    <a:gs pos="27000">
                      <a:srgbClr val="6CA62C"/>
                    </a:gs>
                    <a:gs pos="62000">
                      <a:srgbClr val="0070C0"/>
                    </a:gs>
                    <a:gs pos="99000">
                      <a:srgbClr val="6CA62C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ic Sans MS" pitchFamily="66" charset="0"/>
                <a:ea typeface="+mj-ea"/>
                <a:cs typeface="+mj-cs"/>
              </a:rPr>
              <a:t> сад №42</a:t>
            </a:r>
          </a:p>
          <a:p>
            <a:pPr algn="ctr"/>
            <a:r>
              <a:rPr lang="ru-RU" sz="1600" b="1" dirty="0" err="1">
                <a:ln w="11430">
                  <a:noFill/>
                </a:ln>
                <a:gradFill>
                  <a:gsLst>
                    <a:gs pos="0">
                      <a:srgbClr val="0070C0"/>
                    </a:gs>
                    <a:gs pos="27000">
                      <a:srgbClr val="6CA62C"/>
                    </a:gs>
                    <a:gs pos="62000">
                      <a:srgbClr val="0070C0"/>
                    </a:gs>
                    <a:gs pos="99000">
                      <a:srgbClr val="6CA62C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г</a:t>
            </a:r>
            <a:r>
              <a:rPr lang="ru-RU" sz="1600" b="1" baseline="0" dirty="0" err="1" smtClean="0">
                <a:ln w="11430">
                  <a:noFill/>
                </a:ln>
                <a:gradFill>
                  <a:gsLst>
                    <a:gs pos="0">
                      <a:srgbClr val="0070C0"/>
                    </a:gs>
                    <a:gs pos="27000">
                      <a:srgbClr val="6CA62C"/>
                    </a:gs>
                    <a:gs pos="62000">
                      <a:srgbClr val="0070C0"/>
                    </a:gs>
                    <a:gs pos="99000">
                      <a:srgbClr val="6CA62C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.Нижнекамск</a:t>
            </a:r>
            <a:r>
              <a:rPr lang="ru-RU" sz="1600" b="1" baseline="0" dirty="0" smtClean="0">
                <a:ln w="11430">
                  <a:noFill/>
                </a:ln>
                <a:gradFill>
                  <a:gsLst>
                    <a:gs pos="0">
                      <a:srgbClr val="0070C0"/>
                    </a:gs>
                    <a:gs pos="27000">
                      <a:srgbClr val="6CA62C"/>
                    </a:gs>
                    <a:gs pos="62000">
                      <a:srgbClr val="0070C0"/>
                    </a:gs>
                    <a:gs pos="99000">
                      <a:srgbClr val="6CA62C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 </a:t>
            </a:r>
          </a:p>
          <a:p>
            <a:pPr algn="ctr"/>
            <a:r>
              <a:rPr kumimoji="0" lang="ru-RU" sz="1600" b="1" i="0" u="none" strike="noStrike" kern="1200" normalizeH="0" noProof="0" dirty="0" smtClean="0">
                <a:ln w="11430">
                  <a:noFill/>
                </a:ln>
                <a:gradFill>
                  <a:gsLst>
                    <a:gs pos="0">
                      <a:srgbClr val="0070C0"/>
                    </a:gs>
                    <a:gs pos="27000">
                      <a:srgbClr val="6CA62C"/>
                    </a:gs>
                    <a:gs pos="62000">
                      <a:srgbClr val="0070C0"/>
                    </a:gs>
                    <a:gs pos="99000">
                      <a:srgbClr val="6CA62C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ic Sans MS" pitchFamily="66" charset="0"/>
                <a:ea typeface="+mj-ea"/>
                <a:cs typeface="+mj-cs"/>
              </a:rPr>
              <a:t>Республика Татарстан</a:t>
            </a:r>
            <a:endParaRPr kumimoji="0" lang="ru-RU" sz="1600" b="1" i="0" u="none" strike="noStrike" kern="1200" normalizeH="0" baseline="0" noProof="0" dirty="0">
              <a:ln w="11430">
                <a:noFill/>
              </a:ln>
              <a:gradFill>
                <a:gsLst>
                  <a:gs pos="0">
                    <a:srgbClr val="0070C0"/>
                  </a:gs>
                  <a:gs pos="27000">
                    <a:srgbClr val="6CA62C"/>
                  </a:gs>
                  <a:gs pos="62000">
                    <a:srgbClr val="0070C0"/>
                  </a:gs>
                  <a:gs pos="99000">
                    <a:srgbClr val="6CA62C"/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ic Sans MS" pitchFamily="66" charset="0"/>
              <a:ea typeface="+mj-ea"/>
              <a:cs typeface="+mj-cs"/>
            </a:endParaRPr>
          </a:p>
        </p:txBody>
      </p:sp>
      <p:sp>
        <p:nvSpPr>
          <p:cNvPr id="8" name="Прямоугольник с двумя вырезанными соседними углами 7"/>
          <p:cNvSpPr/>
          <p:nvPr/>
        </p:nvSpPr>
        <p:spPr>
          <a:xfrm>
            <a:off x="4932040" y="5661248"/>
            <a:ext cx="2880320" cy="720080"/>
          </a:xfrm>
          <a:prstGeom prst="snip2SameRect">
            <a:avLst/>
          </a:prstGeom>
          <a:solidFill>
            <a:srgbClr val="EFF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9099" y="2708920"/>
            <a:ext cx="3165866" cy="23734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2051720" y="3068960"/>
            <a:ext cx="1944216" cy="30777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ru-RU" sz="200" b="1" spc="50" dirty="0" smtClean="0">
              <a:ln w="3175">
                <a:solidFill>
                  <a:schemeClr val="bg1"/>
                </a:solidFill>
              </a:ln>
              <a:solidFill>
                <a:srgbClr val="69A12B"/>
              </a:solidFill>
              <a:effectLst/>
              <a:latin typeface="+mj-lt"/>
            </a:endParaRPr>
          </a:p>
          <a:p>
            <a:pPr algn="ctr"/>
            <a:r>
              <a:rPr lang="ru-RU" sz="1200" b="1" spc="50" dirty="0" smtClean="0">
                <a:ln w="3175">
                  <a:solidFill>
                    <a:schemeClr val="bg1"/>
                  </a:solidFill>
                </a:ln>
                <a:solidFill>
                  <a:srgbClr val="69A12B"/>
                </a:solidFill>
                <a:effectLst/>
                <a:latin typeface="+mj-lt"/>
              </a:rPr>
              <a:t>ЛЕСНАЯ СКАЗКА</a:t>
            </a:r>
            <a:endParaRPr lang="ru-RU" sz="1200" b="1" spc="50" dirty="0">
              <a:ln w="3175">
                <a:solidFill>
                  <a:schemeClr val="bg1"/>
                </a:solidFill>
              </a:ln>
              <a:solidFill>
                <a:srgbClr val="69A12B"/>
              </a:solidFill>
              <a:effectLst/>
              <a:latin typeface="+mj-lt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42964" y="5229200"/>
            <a:ext cx="8496944" cy="132343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base">
              <a:spcAft>
                <a:spcPct val="0"/>
              </a:spcAft>
              <a:defRPr/>
            </a:pPr>
            <a:r>
              <a:rPr lang="ru-RU" sz="4000" b="1" i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«Подари бумаге </a:t>
            </a:r>
            <a:endParaRPr lang="ru-RU" sz="4000" b="1" i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ctr" fontAlgn="base">
              <a:spcAft>
                <a:spcPct val="0"/>
              </a:spcAft>
              <a:defRPr/>
            </a:pPr>
            <a:r>
              <a:rPr lang="ru-RU" sz="4000" b="1" i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вторую </a:t>
            </a:r>
            <a:r>
              <a:rPr lang="ru-RU" sz="4000" b="1" i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жизнь – спаси лес!»</a:t>
            </a:r>
            <a:endParaRPr lang="ru-RU" sz="4000" b="1" i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  <a:cs typeface="Arial" charset="0"/>
            </a:endParaRPr>
          </a:p>
        </p:txBody>
      </p:sp>
      <p:pic>
        <p:nvPicPr>
          <p:cNvPr id="1026" name="Picture 2" descr="https://s2.hostingkartinok.com/uploads/images/2013/03/7b554735e9f758e4dfd8f3b73f1e53e7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766" b="16239"/>
          <a:stretch/>
        </p:blipFill>
        <p:spPr bwMode="auto">
          <a:xfrm rot="20620997">
            <a:off x="4851484" y="3802814"/>
            <a:ext cx="2367302" cy="791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s://s2.hostingkartinok.com/uploads/images/2013/03/7b554735e9f758e4dfd8f3b73f1e53e7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47" t="-1" r="-785" b="-6722"/>
          <a:stretch/>
        </p:blipFill>
        <p:spPr bwMode="auto">
          <a:xfrm rot="517940">
            <a:off x="6433879" y="3402209"/>
            <a:ext cx="2466067" cy="1008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406326" y="548680"/>
            <a:ext cx="827013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16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выяснить, 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сбор  макулатуры  и  вторичное 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применение бумаги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может </a:t>
            </a:r>
          </a:p>
          <a:p>
            <a:pPr algn="just">
              <a:lnSpc>
                <a:spcPct val="150000"/>
              </a:lnSpc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решить 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проблему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накопления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отходов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 спасти  лес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  также  внести  свою  посильную</a:t>
            </a:r>
          </a:p>
          <a:p>
            <a:pPr algn="just">
              <a:lnSpc>
                <a:spcPct val="150000"/>
              </a:lnSpc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лепту в этот процесс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b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>
              <a:lnSpc>
                <a:spcPct val="150000"/>
              </a:lnSpc>
            </a:pPr>
            <a:r>
              <a:rPr lang="ru-RU" sz="16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Гипотеза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 предположили, что можно привлечь внимание людей к проблеме уничтожения леса ради бумаги если: из полученной бумаги изготовить экологические поделки, например, домики из газетных трубочек, а также использовать ее в оформлении стенгазеты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b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>
              <a:lnSpc>
                <a:spcPct val="150000"/>
              </a:lnSpc>
            </a:pPr>
            <a:r>
              <a:rPr lang="ru-RU" sz="16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Новизна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проекте приняли участие не только воспитанники группы, но и их родители, родные. Своими знаниями воспитанники поделились с воспитанниками соседних групп и предложили им составить свой проект по данной теме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b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763" algn="just">
              <a:lnSpc>
                <a:spcPct val="150000"/>
              </a:lnSpc>
            </a:pPr>
            <a:r>
              <a:rPr lang="ru-RU" sz="16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16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763" algn="just">
              <a:lnSpc>
                <a:spcPct val="150000"/>
              </a:lnSpc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Выявить экологическую пользу от сбора макулатуры.</a:t>
            </a:r>
          </a:p>
          <a:p>
            <a:pPr marL="4763" algn="just">
              <a:lnSpc>
                <a:spcPct val="150000"/>
              </a:lnSpc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Определить возможность экономической выгоды.</a:t>
            </a:r>
          </a:p>
          <a:p>
            <a:pPr marL="4763" algn="just">
              <a:lnSpc>
                <a:spcPct val="150000"/>
              </a:lnSpc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Выяснить, как влияет производство бумаги на состояние лесов.</a:t>
            </a:r>
          </a:p>
          <a:p>
            <a:pPr marL="4763" algn="just">
              <a:lnSpc>
                <a:spcPct val="150000"/>
              </a:lnSpc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Выяснить, как можно использовать макулатуру в домашних 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763" algn="just">
              <a:lnSpc>
                <a:spcPct val="150000"/>
              </a:lnSpc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условиях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7" name="Рисунок 1" descr="oWrTXjQ5En8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7332" b="18828"/>
          <a:stretch/>
        </p:blipFill>
        <p:spPr bwMode="auto">
          <a:xfrm>
            <a:off x="6225824" y="4077072"/>
            <a:ext cx="2448272" cy="2351994"/>
          </a:xfrm>
          <a:prstGeom prst="rect">
            <a:avLst/>
          </a:prstGeom>
          <a:noFill/>
          <a:ln w="7620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3525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9" descr="https://pp.userapi.com/c824701/v824701261/40c87/-0F9hEHjrOg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968" r="10608"/>
          <a:stretch/>
        </p:blipFill>
        <p:spPr bwMode="auto">
          <a:xfrm>
            <a:off x="459734" y="476672"/>
            <a:ext cx="3968250" cy="2720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439008" y="3211286"/>
            <a:ext cx="3988976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Сбор макулатуры</a:t>
            </a:r>
            <a:endParaRPr kumimoji="0" lang="ru-RU" alt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725142"/>
            <a:ext cx="2160240" cy="180982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476672"/>
            <a:ext cx="3968250" cy="2720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colorTemperature colorTemp="47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8021"/>
          <a:stretch/>
        </p:blipFill>
        <p:spPr>
          <a:xfrm flipH="1">
            <a:off x="484110" y="3536918"/>
            <a:ext cx="2719737" cy="166555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214" r="23116" b="12965"/>
          <a:stretch/>
        </p:blipFill>
        <p:spPr>
          <a:xfrm flipH="1">
            <a:off x="2483768" y="4564055"/>
            <a:ext cx="2437639" cy="1652637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23528" y="6220804"/>
            <a:ext cx="671770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Опыты «Свойства бумаги»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895" r="22864"/>
          <a:stretch/>
        </p:blipFill>
        <p:spPr>
          <a:xfrm flipH="1">
            <a:off x="7057739" y="5010170"/>
            <a:ext cx="1616384" cy="144805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40" r="20192" b="20207"/>
          <a:stretch/>
        </p:blipFill>
        <p:spPr>
          <a:xfrm>
            <a:off x="5132237" y="3709294"/>
            <a:ext cx="1730131" cy="130766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672" r="15442"/>
          <a:stretch/>
        </p:blipFill>
        <p:spPr>
          <a:xfrm flipH="1">
            <a:off x="5541081" y="5214779"/>
            <a:ext cx="1321287" cy="117530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77" r="18746"/>
          <a:stretch/>
        </p:blipFill>
        <p:spPr>
          <a:xfrm>
            <a:off x="7041236" y="3709294"/>
            <a:ext cx="1314361" cy="1177483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649932" y="3178615"/>
            <a:ext cx="410041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 smtClean="0"/>
              <a:t>Просмотр </a:t>
            </a:r>
            <a:r>
              <a:rPr lang="ru-RU" sz="1600" b="1" dirty="0"/>
              <a:t>видео «Откуда берется бумага»</a:t>
            </a:r>
          </a:p>
        </p:txBody>
      </p:sp>
    </p:spTree>
    <p:extLst>
      <p:ext uri="{BB962C8B-B14F-4D97-AF65-F5344CB8AC3E}">
        <p14:creationId xmlns:p14="http://schemas.microsoft.com/office/powerpoint/2010/main" val="355225489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954" r="11348"/>
          <a:stretch/>
        </p:blipFill>
        <p:spPr>
          <a:xfrm flipH="1">
            <a:off x="563684" y="430558"/>
            <a:ext cx="2458531" cy="180556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56" r="17094"/>
          <a:stretch/>
        </p:blipFill>
        <p:spPr>
          <a:xfrm>
            <a:off x="3505273" y="430553"/>
            <a:ext cx="2453091" cy="180556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149" r="12975"/>
          <a:stretch/>
        </p:blipFill>
        <p:spPr>
          <a:xfrm>
            <a:off x="563685" y="2424529"/>
            <a:ext cx="2458531" cy="180139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592" r="11592"/>
          <a:stretch/>
        </p:blipFill>
        <p:spPr>
          <a:xfrm>
            <a:off x="3505273" y="2426604"/>
            <a:ext cx="2453091" cy="179884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60" r="18892"/>
          <a:stretch/>
        </p:blipFill>
        <p:spPr>
          <a:xfrm>
            <a:off x="6415294" y="2426607"/>
            <a:ext cx="2117145" cy="180556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81" r="20465"/>
          <a:stretch/>
        </p:blipFill>
        <p:spPr>
          <a:xfrm>
            <a:off x="6444208" y="430555"/>
            <a:ext cx="2120514" cy="180556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83" b="30315"/>
          <a:stretch/>
        </p:blipFill>
        <p:spPr>
          <a:xfrm>
            <a:off x="2219053" y="4725144"/>
            <a:ext cx="4806437" cy="1721922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2627784" y="4232170"/>
            <a:ext cx="3988976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Изготовление разноцветной бумаги</a:t>
            </a:r>
            <a:endParaRPr kumimoji="0" lang="ru-RU" alt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063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8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70C0"/>
      </a:hlink>
      <a:folHlink>
        <a:srgbClr val="95B3D7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1041</TotalTime>
  <Words>68</Words>
  <Application>Microsoft Office PowerPoint</Application>
  <PresentationFormat>Экран (4:3)</PresentationFormat>
  <Paragraphs>22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9" baseType="lpstr">
      <vt:lpstr>Times New Roman</vt:lpstr>
      <vt:lpstr>Comic Sans MS</vt:lpstr>
      <vt:lpstr>Georgia</vt:lpstr>
      <vt:lpstr>Arial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ИРИНА</cp:lastModifiedBy>
  <cp:revision>78</cp:revision>
  <dcterms:created xsi:type="dcterms:W3CDTF">2013-08-23T08:38:35Z</dcterms:created>
  <dcterms:modified xsi:type="dcterms:W3CDTF">2022-08-11T10:46:10Z</dcterms:modified>
</cp:coreProperties>
</file>