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mp4" ContentType="video/unknown"/>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70" r:id="rId14"/>
    <p:sldId id="269" r:id="rId15"/>
    <p:sldId id="273" r:id="rId16"/>
    <p:sldId id="274" r:id="rId17"/>
    <p:sldId id="275" r:id="rId18"/>
    <p:sldId id="276" r:id="rId19"/>
    <p:sldId id="277" r:id="rId20"/>
    <p:sldId id="278" r:id="rId21"/>
    <p:sldId id="279" r:id="rId22"/>
    <p:sldId id="281" r:id="rId23"/>
    <p:sldId id="280" r:id="rId24"/>
    <p:sldId id="271" r:id="rId25"/>
    <p:sldId id="272"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8.7962962962962965E-2"/>
          <c:y val="0.17896295836410334"/>
          <c:w val="0.55100697482259164"/>
          <c:h val="0.8080687113196573"/>
        </c:manualLayout>
      </c:layout>
      <c:pie3DChart>
        <c:varyColors val="1"/>
        <c:ser>
          <c:idx val="0"/>
          <c:order val="0"/>
          <c:tx>
            <c:strRef>
              <c:f>Лист1!$B$1</c:f>
              <c:strCache>
                <c:ptCount val="1"/>
                <c:pt idx="0">
                  <c:v>Для чего человеку семья?</c:v>
                </c:pt>
              </c:strCache>
            </c:strRef>
          </c:tx>
          <c:explosion val="25"/>
          <c:dLbls>
            <c:dLbl>
              <c:idx val="1"/>
              <c:layout>
                <c:manualLayout>
                  <c:x val="9.0028676970934187E-4"/>
                  <c:y val="3.1268788762032977E-2"/>
                </c:manualLayout>
              </c:layout>
              <c:dLblPos val="bestFit"/>
              <c:showLegendKey val="0"/>
              <c:showVal val="1"/>
              <c:showCatName val="0"/>
              <c:showSerName val="0"/>
              <c:showPercent val="0"/>
              <c:showBubbleSize val="0"/>
            </c:dLbl>
            <c:dLbl>
              <c:idx val="3"/>
              <c:layout>
                <c:manualLayout>
                  <c:x val="2.5244240303295422E-3"/>
                  <c:y val="-8.8667844095754067E-2"/>
                </c:manualLayout>
              </c:layout>
              <c:dLblPos val="bestFit"/>
              <c:showLegendKey val="0"/>
              <c:showVal val="1"/>
              <c:showCatName val="0"/>
              <c:showSerName val="0"/>
              <c:showPercent val="0"/>
              <c:showBubbleSize val="0"/>
            </c:dLbl>
            <c:txPr>
              <a:bodyPr/>
              <a:lstStyle/>
              <a:p>
                <a:pPr>
                  <a:defRPr sz="2800"/>
                </a:pPr>
                <a:endParaRPr lang="ru-RU"/>
              </a:p>
            </c:txPr>
            <c:dLblPos val="ctr"/>
            <c:showLegendKey val="0"/>
            <c:showVal val="1"/>
            <c:showCatName val="0"/>
            <c:showSerName val="0"/>
            <c:showPercent val="0"/>
            <c:showBubbleSize val="0"/>
            <c:showLeaderLines val="1"/>
          </c:dLbls>
          <c:cat>
            <c:strRef>
              <c:f>Лист1!$A$2:$A$7</c:f>
              <c:strCache>
                <c:ptCount val="6"/>
                <c:pt idx="0">
                  <c:v>для рождения и воспитания детей</c:v>
                </c:pt>
                <c:pt idx="1">
                  <c:v>для решения проблем в разных ситуациях</c:v>
                </c:pt>
                <c:pt idx="2">
                  <c:v>для любви и взаимопонимания</c:v>
                </c:pt>
                <c:pt idx="3">
                  <c:v>для повышения материального благополучия</c:v>
                </c:pt>
                <c:pt idx="4">
                  <c:v>для общения, совместного досуга</c:v>
                </c:pt>
                <c:pt idx="5">
                  <c:v>считаю, что семья не нужна</c:v>
                </c:pt>
              </c:strCache>
            </c:strRef>
          </c:cat>
          <c:val>
            <c:numRef>
              <c:f>Лист1!$B$2:$B$7</c:f>
              <c:numCache>
                <c:formatCode>General</c:formatCode>
                <c:ptCount val="6"/>
                <c:pt idx="0">
                  <c:v>7</c:v>
                </c:pt>
                <c:pt idx="1">
                  <c:v>0</c:v>
                </c:pt>
                <c:pt idx="2">
                  <c:v>16</c:v>
                </c:pt>
                <c:pt idx="3">
                  <c:v>1</c:v>
                </c:pt>
                <c:pt idx="4">
                  <c:v>6</c:v>
                </c:pt>
                <c:pt idx="5">
                  <c:v>2</c:v>
                </c:pt>
              </c:numCache>
            </c:numRef>
          </c:val>
        </c:ser>
        <c:ser>
          <c:idx val="1"/>
          <c:order val="1"/>
          <c:tx>
            <c:strRef>
              <c:f>Лист1!$C$1</c:f>
              <c:strCache>
                <c:ptCount val="1"/>
                <c:pt idx="0">
                  <c:v>Столбец1</c:v>
                </c:pt>
              </c:strCache>
            </c:strRef>
          </c:tx>
          <c:explosion val="25"/>
          <c:dLbls>
            <c:dLblPos val="ctr"/>
            <c:showLegendKey val="0"/>
            <c:showVal val="1"/>
            <c:showCatName val="0"/>
            <c:showSerName val="0"/>
            <c:showPercent val="0"/>
            <c:showBubbleSize val="0"/>
            <c:showLeaderLines val="1"/>
          </c:dLbls>
          <c:cat>
            <c:strRef>
              <c:f>Лист1!$A$2:$A$7</c:f>
              <c:strCache>
                <c:ptCount val="6"/>
                <c:pt idx="0">
                  <c:v>для рождения и воспитания детей</c:v>
                </c:pt>
                <c:pt idx="1">
                  <c:v>для решения проблем в разных ситуациях</c:v>
                </c:pt>
                <c:pt idx="2">
                  <c:v>для любви и взаимопонимания</c:v>
                </c:pt>
                <c:pt idx="3">
                  <c:v>для повышения материального благополучия</c:v>
                </c:pt>
                <c:pt idx="4">
                  <c:v>для общения, совместного досуга</c:v>
                </c:pt>
                <c:pt idx="5">
                  <c:v>считаю, что семья не нужна</c:v>
                </c:pt>
              </c:strCache>
            </c:strRef>
          </c:cat>
          <c:val>
            <c:numRef>
              <c:f>Лист1!$C$2:$C$7</c:f>
              <c:numCache>
                <c:formatCode>General</c:formatCode>
                <c:ptCount val="6"/>
              </c:numCache>
            </c:numRef>
          </c:val>
        </c:ser>
        <c:ser>
          <c:idx val="2"/>
          <c:order val="2"/>
          <c:tx>
            <c:strRef>
              <c:f>Лист1!$D$1</c:f>
              <c:strCache>
                <c:ptCount val="1"/>
                <c:pt idx="0">
                  <c:v>Столбец2</c:v>
                </c:pt>
              </c:strCache>
            </c:strRef>
          </c:tx>
          <c:explosion val="25"/>
          <c:dLbls>
            <c:dLblPos val="ctr"/>
            <c:showLegendKey val="0"/>
            <c:showVal val="1"/>
            <c:showCatName val="0"/>
            <c:showSerName val="0"/>
            <c:showPercent val="0"/>
            <c:showBubbleSize val="0"/>
            <c:showLeaderLines val="1"/>
          </c:dLbls>
          <c:cat>
            <c:strRef>
              <c:f>Лист1!$A$2:$A$7</c:f>
              <c:strCache>
                <c:ptCount val="6"/>
                <c:pt idx="0">
                  <c:v>для рождения и воспитания детей</c:v>
                </c:pt>
                <c:pt idx="1">
                  <c:v>для решения проблем в разных ситуациях</c:v>
                </c:pt>
                <c:pt idx="2">
                  <c:v>для любви и взаимопонимания</c:v>
                </c:pt>
                <c:pt idx="3">
                  <c:v>для повышения материального благополучия</c:v>
                </c:pt>
                <c:pt idx="4">
                  <c:v>для общения, совместного досуга</c:v>
                </c:pt>
                <c:pt idx="5">
                  <c:v>считаю, что семья не нужна</c:v>
                </c:pt>
              </c:strCache>
            </c:strRef>
          </c:cat>
          <c:val>
            <c:numRef>
              <c:f>Лист1!$D$2:$D$7</c:f>
              <c:numCache>
                <c:formatCode>General</c:formatCode>
                <c:ptCount val="6"/>
              </c:numCache>
            </c:numRef>
          </c:val>
        </c:ser>
        <c:dLbls>
          <c:dLblPos val="ctr"/>
          <c:showLegendKey val="0"/>
          <c:showVal val="1"/>
          <c:showCatName val="0"/>
          <c:showSerName val="0"/>
          <c:showPercent val="0"/>
          <c:showBubbleSize val="0"/>
          <c:showLeaderLines val="1"/>
        </c:dLbls>
      </c:pie3DChart>
    </c:plotArea>
    <c:legend>
      <c:legendPos val="r"/>
      <c:legendEntry>
        <c:idx val="0"/>
        <c:txPr>
          <a:bodyPr/>
          <a:lstStyle/>
          <a:p>
            <a:pPr>
              <a:defRPr sz="1200"/>
            </a:pPr>
            <a:endParaRPr lang="ru-RU"/>
          </a:p>
        </c:txPr>
      </c:legendEntry>
      <c:legendEntry>
        <c:idx val="1"/>
        <c:txPr>
          <a:bodyPr/>
          <a:lstStyle/>
          <a:p>
            <a:pPr>
              <a:defRPr sz="1200"/>
            </a:pPr>
            <a:endParaRPr lang="ru-RU"/>
          </a:p>
        </c:txPr>
      </c:legendEntry>
      <c:legendEntry>
        <c:idx val="2"/>
        <c:txPr>
          <a:bodyPr/>
          <a:lstStyle/>
          <a:p>
            <a:pPr>
              <a:defRPr sz="1200"/>
            </a:pPr>
            <a:endParaRPr lang="ru-RU"/>
          </a:p>
        </c:txPr>
      </c:legendEntry>
      <c:legendEntry>
        <c:idx val="3"/>
        <c:txPr>
          <a:bodyPr/>
          <a:lstStyle/>
          <a:p>
            <a:pPr>
              <a:defRPr sz="1200"/>
            </a:pPr>
            <a:endParaRPr lang="ru-RU"/>
          </a:p>
        </c:txPr>
      </c:legendEntry>
      <c:legendEntry>
        <c:idx val="4"/>
        <c:txPr>
          <a:bodyPr/>
          <a:lstStyle/>
          <a:p>
            <a:pPr>
              <a:defRPr sz="1200"/>
            </a:pPr>
            <a:endParaRPr lang="ru-RU"/>
          </a:p>
        </c:txPr>
      </c:legendEntry>
      <c:legendEntry>
        <c:idx val="5"/>
        <c:txPr>
          <a:bodyPr/>
          <a:lstStyle/>
          <a:p>
            <a:pPr>
              <a:defRPr sz="1200"/>
            </a:pPr>
            <a:endParaRPr lang="ru-RU"/>
          </a:p>
        </c:txPr>
      </c:legendEntry>
      <c:layout/>
      <c:overlay val="0"/>
    </c:legend>
    <c:plotVisOnly val="1"/>
    <c:dispBlanksAs val="gap"/>
    <c:showDLblsOverMax val="0"/>
  </c:chart>
  <c:txPr>
    <a:bodyPr/>
    <a:lstStyle/>
    <a:p>
      <a:pPr>
        <a:defRPr sz="1800"/>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Лист1!$B$1</c:f>
              <c:strCache>
                <c:ptCount val="1"/>
                <c:pt idx="0">
                  <c:v>В твоем представлении, семья - это…</c:v>
                </c:pt>
              </c:strCache>
            </c:strRef>
          </c:tx>
          <c:explosion val="25"/>
          <c:dLbls>
            <c:txPr>
              <a:bodyPr/>
              <a:lstStyle/>
              <a:p>
                <a:pPr>
                  <a:defRPr sz="2800"/>
                </a:pPr>
                <a:endParaRPr lang="ru-RU"/>
              </a:p>
            </c:txPr>
            <c:dLblPos val="ctr"/>
            <c:showLegendKey val="0"/>
            <c:showVal val="1"/>
            <c:showCatName val="0"/>
            <c:showSerName val="0"/>
            <c:showPercent val="0"/>
            <c:showBubbleSize val="0"/>
            <c:showLeaderLines val="1"/>
          </c:dLbls>
          <c:cat>
            <c:strRef>
              <c:f>Лист1!$A$2:$A$6</c:f>
              <c:strCache>
                <c:ptCount val="5"/>
                <c:pt idx="0">
                  <c:v>родители и 1 ребенок</c:v>
                </c:pt>
                <c:pt idx="1">
                  <c:v>родители и 2 детей</c:v>
                </c:pt>
                <c:pt idx="2">
                  <c:v>родители и трое (и более) детей</c:v>
                </c:pt>
                <c:pt idx="3">
                  <c:v>родители, ребенок (несколько детей), бабушка/дедушка</c:v>
                </c:pt>
                <c:pt idx="4">
                  <c:v>муж и жена без детей</c:v>
                </c:pt>
              </c:strCache>
            </c:strRef>
          </c:cat>
          <c:val>
            <c:numRef>
              <c:f>Лист1!$B$2:$B$6</c:f>
              <c:numCache>
                <c:formatCode>General</c:formatCode>
                <c:ptCount val="5"/>
                <c:pt idx="0">
                  <c:v>7</c:v>
                </c:pt>
                <c:pt idx="1">
                  <c:v>7</c:v>
                </c:pt>
                <c:pt idx="2">
                  <c:v>1</c:v>
                </c:pt>
                <c:pt idx="3">
                  <c:v>5</c:v>
                </c:pt>
                <c:pt idx="4">
                  <c:v>1</c:v>
                </c:pt>
              </c:numCache>
            </c:numRef>
          </c:val>
        </c:ser>
        <c:dLbls>
          <c:dLblPos val="ctr"/>
          <c:showLegendKey val="0"/>
          <c:showVal val="1"/>
          <c:showCatName val="0"/>
          <c:showSerName val="0"/>
          <c:showPercent val="0"/>
          <c:showBubbleSize val="0"/>
          <c:showLeaderLines val="1"/>
        </c:dLbls>
      </c:pie3DChart>
    </c:plotArea>
    <c:legend>
      <c:legendPos val="r"/>
      <c:layout/>
      <c:overlay val="0"/>
      <c:txPr>
        <a:bodyPr/>
        <a:lstStyle/>
        <a:p>
          <a:pPr>
            <a:defRPr sz="1600"/>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Лист1!$B$1</c:f>
              <c:strCache>
                <c:ptCount val="1"/>
                <c:pt idx="0">
                  <c:v>Возраст наиболее подходящий для создания семьи?</c:v>
                </c:pt>
              </c:strCache>
            </c:strRef>
          </c:tx>
          <c:explosion val="25"/>
          <c:dPt>
            <c:idx val="2"/>
            <c:bubble3D val="0"/>
            <c:spPr>
              <a:solidFill>
                <a:srgbClr val="92D050"/>
              </a:solidFill>
            </c:spPr>
          </c:dPt>
          <c:dLbls>
            <c:dLbl>
              <c:idx val="0"/>
              <c:layout>
                <c:manualLayout>
                  <c:x val="1.6908719743365414E-2"/>
                  <c:y val="6.8667596266253156E-2"/>
                </c:manualLayout>
              </c:layout>
              <c:dLblPos val="bestFit"/>
              <c:showLegendKey val="0"/>
              <c:showVal val="1"/>
              <c:showCatName val="0"/>
              <c:showSerName val="0"/>
              <c:showPercent val="0"/>
              <c:showBubbleSize val="0"/>
            </c:dLbl>
            <c:dLbl>
              <c:idx val="3"/>
              <c:layout>
                <c:manualLayout>
                  <c:x val="-2.8649266063964226E-2"/>
                  <c:y val="8.3511729989838621E-2"/>
                </c:manualLayout>
              </c:layout>
              <c:dLblPos val="bestFit"/>
              <c:showLegendKey val="0"/>
              <c:showVal val="1"/>
              <c:showCatName val="0"/>
              <c:showSerName val="0"/>
              <c:showPercent val="0"/>
              <c:showBubbleSize val="0"/>
            </c:dLbl>
            <c:txPr>
              <a:bodyPr/>
              <a:lstStyle/>
              <a:p>
                <a:pPr>
                  <a:defRPr sz="2800"/>
                </a:pPr>
                <a:endParaRPr lang="ru-RU"/>
              </a:p>
            </c:txPr>
            <c:dLblPos val="ctr"/>
            <c:showLegendKey val="0"/>
            <c:showVal val="1"/>
            <c:showCatName val="0"/>
            <c:showSerName val="0"/>
            <c:showPercent val="0"/>
            <c:showBubbleSize val="0"/>
            <c:showLeaderLines val="1"/>
          </c:dLbls>
          <c:cat>
            <c:strRef>
              <c:f>Лист1!$A$2:$A$5</c:f>
              <c:strCache>
                <c:ptCount val="4"/>
                <c:pt idx="0">
                  <c:v>до 20 лет</c:v>
                </c:pt>
                <c:pt idx="1">
                  <c:v>20-25 лет</c:v>
                </c:pt>
                <c:pt idx="2">
                  <c:v>26-30 лет</c:v>
                </c:pt>
                <c:pt idx="3">
                  <c:v>31-40 лет</c:v>
                </c:pt>
              </c:strCache>
            </c:strRef>
          </c:cat>
          <c:val>
            <c:numRef>
              <c:f>Лист1!$B$2:$B$5</c:f>
              <c:numCache>
                <c:formatCode>General</c:formatCode>
                <c:ptCount val="4"/>
                <c:pt idx="0">
                  <c:v>1</c:v>
                </c:pt>
                <c:pt idx="1">
                  <c:v>6</c:v>
                </c:pt>
                <c:pt idx="2">
                  <c:v>14</c:v>
                </c:pt>
                <c:pt idx="3">
                  <c:v>1.2</c:v>
                </c:pt>
              </c:numCache>
            </c:numRef>
          </c:val>
        </c:ser>
        <c:dLbls>
          <c:dLblPos val="ctr"/>
          <c:showLegendKey val="0"/>
          <c:showVal val="1"/>
          <c:showCatName val="0"/>
          <c:showSerName val="0"/>
          <c:showPercent val="0"/>
          <c:showBubbleSize val="0"/>
          <c:showLeaderLines val="1"/>
        </c:dLbls>
      </c:pie3DChart>
    </c:plotArea>
    <c:legend>
      <c:legendPos val="r"/>
      <c:layout/>
      <c:overlay val="0"/>
    </c:legend>
    <c:plotVisOnly val="1"/>
    <c:dispBlanksAs val="gap"/>
    <c:showDLblsOverMax val="0"/>
  </c:chart>
  <c:txPr>
    <a:bodyPr/>
    <a:lstStyle/>
    <a:p>
      <a:pPr>
        <a:defRPr sz="1800"/>
      </a:pPr>
      <a:endParaRPr lang="ru-RU"/>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1.8518518518518517E-2"/>
          <c:y val="0.19847069010506715"/>
          <c:w val="0.64870759210654227"/>
          <c:h val="0.76505088530330456"/>
        </c:manualLayout>
      </c:layout>
      <c:pie3DChart>
        <c:varyColors val="1"/>
        <c:ser>
          <c:idx val="0"/>
          <c:order val="0"/>
          <c:tx>
            <c:strRef>
              <c:f>Лист1!$B$1</c:f>
              <c:strCache>
                <c:ptCount val="1"/>
                <c:pt idx="0">
                  <c:v>Какой период времени необходим от знакомства с человеком до создания семьи?</c:v>
                </c:pt>
              </c:strCache>
            </c:strRef>
          </c:tx>
          <c:explosion val="25"/>
          <c:dLbls>
            <c:dLbl>
              <c:idx val="2"/>
              <c:layout>
                <c:manualLayout>
                  <c:x val="1.2033513171964615E-2"/>
                  <c:y val="9.5267018311904011E-2"/>
                </c:manualLayout>
              </c:layout>
              <c:dLblPos val="bestFit"/>
              <c:showLegendKey val="0"/>
              <c:showVal val="1"/>
              <c:showCatName val="0"/>
              <c:showSerName val="0"/>
              <c:showPercent val="0"/>
              <c:showBubbleSize val="0"/>
            </c:dLbl>
            <c:dLbl>
              <c:idx val="3"/>
              <c:layout>
                <c:manualLayout>
                  <c:x val="4.6715150189559636E-2"/>
                  <c:y val="9.072411771815192E-2"/>
                </c:manualLayout>
              </c:layout>
              <c:dLblPos val="bestFit"/>
              <c:showLegendKey val="0"/>
              <c:showVal val="1"/>
              <c:showCatName val="0"/>
              <c:showSerName val="0"/>
              <c:showPercent val="0"/>
              <c:showBubbleSize val="0"/>
            </c:dLbl>
            <c:txPr>
              <a:bodyPr/>
              <a:lstStyle/>
              <a:p>
                <a:pPr>
                  <a:defRPr sz="2400"/>
                </a:pPr>
                <a:endParaRPr lang="ru-RU"/>
              </a:p>
            </c:txPr>
            <c:dLblPos val="ctr"/>
            <c:showLegendKey val="0"/>
            <c:showVal val="1"/>
            <c:showCatName val="0"/>
            <c:showSerName val="0"/>
            <c:showPercent val="0"/>
            <c:showBubbleSize val="0"/>
            <c:showLeaderLines val="1"/>
          </c:dLbls>
          <c:cat>
            <c:strRef>
              <c:f>Лист1!$A$2:$A$5</c:f>
              <c:strCache>
                <c:ptCount val="4"/>
                <c:pt idx="0">
                  <c:v>несколько лет</c:v>
                </c:pt>
                <c:pt idx="1">
                  <c:v>около года</c:v>
                </c:pt>
                <c:pt idx="2">
                  <c:v>достаточно 2-3 месяца</c:v>
                </c:pt>
                <c:pt idx="3">
                  <c:v>достаточно 1 месяца</c:v>
                </c:pt>
              </c:strCache>
            </c:strRef>
          </c:cat>
          <c:val>
            <c:numRef>
              <c:f>Лист1!$B$2:$B$5</c:f>
              <c:numCache>
                <c:formatCode>General</c:formatCode>
                <c:ptCount val="4"/>
                <c:pt idx="0">
                  <c:v>13</c:v>
                </c:pt>
                <c:pt idx="1">
                  <c:v>8</c:v>
                </c:pt>
                <c:pt idx="2">
                  <c:v>0</c:v>
                </c:pt>
                <c:pt idx="3">
                  <c:v>1</c:v>
                </c:pt>
              </c:numCache>
            </c:numRef>
          </c:val>
        </c:ser>
        <c:dLbls>
          <c:dLblPos val="ctr"/>
          <c:showLegendKey val="0"/>
          <c:showVal val="1"/>
          <c:showCatName val="0"/>
          <c:showSerName val="0"/>
          <c:showPercent val="0"/>
          <c:showBubbleSize val="0"/>
          <c:showLeaderLines val="1"/>
        </c:dLbls>
      </c:pie3DChart>
    </c:plotArea>
    <c:legend>
      <c:legendPos val="r"/>
      <c:layout/>
      <c:overlay val="0"/>
    </c:legend>
    <c:plotVisOnly val="1"/>
    <c:dispBlanksAs val="gap"/>
    <c:showDLblsOverMax val="0"/>
  </c:chart>
  <c:txPr>
    <a:bodyPr/>
    <a:lstStyle/>
    <a:p>
      <a:pPr>
        <a:defRPr sz="1800"/>
      </a:pPr>
      <a:endParaRPr lang="ru-RU"/>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Лист1!$B$1</c:f>
              <c:strCache>
                <c:ptCount val="1"/>
                <c:pt idx="0">
                  <c:v>Кто должен материально обеспечивать семью?</c:v>
                </c:pt>
              </c:strCache>
            </c:strRef>
          </c:tx>
          <c:explosion val="20"/>
          <c:dLbls>
            <c:dLbl>
              <c:idx val="1"/>
              <c:layout>
                <c:manualLayout>
                  <c:x val="-2.0193934091571886E-2"/>
                  <c:y val="9.7683078717170253E-3"/>
                </c:manualLayout>
              </c:layout>
              <c:dLblPos val="bestFit"/>
              <c:showLegendKey val="0"/>
              <c:showVal val="1"/>
              <c:showCatName val="0"/>
              <c:showSerName val="0"/>
              <c:showPercent val="0"/>
              <c:showBubbleSize val="0"/>
            </c:dLbl>
            <c:dLbl>
              <c:idx val="3"/>
              <c:layout>
                <c:manualLayout>
                  <c:x val="5.4206765820941874E-4"/>
                  <c:y val="5.7561451562904958E-2"/>
                </c:manualLayout>
              </c:layout>
              <c:dLblPos val="bestFit"/>
              <c:showLegendKey val="0"/>
              <c:showVal val="1"/>
              <c:showCatName val="0"/>
              <c:showSerName val="0"/>
              <c:showPercent val="0"/>
              <c:showBubbleSize val="0"/>
            </c:dLbl>
            <c:dLblPos val="ctr"/>
            <c:showLegendKey val="0"/>
            <c:showVal val="1"/>
            <c:showCatName val="0"/>
            <c:showSerName val="0"/>
            <c:showPercent val="0"/>
            <c:showBubbleSize val="0"/>
            <c:showLeaderLines val="1"/>
          </c:dLbls>
          <c:cat>
            <c:strRef>
              <c:f>Лист1!$A$2:$A$5</c:f>
              <c:strCache>
                <c:ptCount val="4"/>
                <c:pt idx="0">
                  <c:v>муж</c:v>
                </c:pt>
                <c:pt idx="1">
                  <c:v>жена</c:v>
                </c:pt>
                <c:pt idx="2">
                  <c:v>оба супруга</c:v>
                </c:pt>
                <c:pt idx="3">
                  <c:v>родственники семьи (бабушки, дедушки) должны оказывать материальную помощь</c:v>
                </c:pt>
              </c:strCache>
            </c:strRef>
          </c:cat>
          <c:val>
            <c:numRef>
              <c:f>Лист1!$B$2:$B$5</c:f>
              <c:numCache>
                <c:formatCode>General</c:formatCode>
                <c:ptCount val="4"/>
                <c:pt idx="0">
                  <c:v>3</c:v>
                </c:pt>
                <c:pt idx="1">
                  <c:v>1</c:v>
                </c:pt>
                <c:pt idx="2">
                  <c:v>18</c:v>
                </c:pt>
                <c:pt idx="3">
                  <c:v>0</c:v>
                </c:pt>
              </c:numCache>
            </c:numRef>
          </c:val>
        </c:ser>
        <c:dLbls>
          <c:dLblPos val="ctr"/>
          <c:showLegendKey val="0"/>
          <c:showVal val="1"/>
          <c:showCatName val="0"/>
          <c:showSerName val="0"/>
          <c:showPercent val="0"/>
          <c:showBubbleSize val="0"/>
          <c:showLeaderLines val="1"/>
        </c:dLbls>
      </c:pie3DChart>
    </c:plotArea>
    <c:legend>
      <c:legendPos val="r"/>
      <c:layout/>
      <c:overlay val="0"/>
      <c:txPr>
        <a:bodyPr/>
        <a:lstStyle/>
        <a:p>
          <a:pPr>
            <a:defRPr sz="1400"/>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Лист1!$B$1</c:f>
              <c:strCache>
                <c:ptCount val="1"/>
                <c:pt idx="0">
                  <c:v>Как, по-твоему, должны распределяться обязанности в семье?</c:v>
                </c:pt>
              </c:strCache>
            </c:strRef>
          </c:tx>
          <c:explosion val="25"/>
          <c:dLbls>
            <c:dLbl>
              <c:idx val="0"/>
              <c:layout>
                <c:manualLayout>
                  <c:x val="-4.6154491105278507E-2"/>
                  <c:y val="1.581630251948591E-2"/>
                </c:manualLayout>
              </c:layout>
              <c:spPr/>
              <c:txPr>
                <a:bodyPr/>
                <a:lstStyle/>
                <a:p>
                  <a:pPr>
                    <a:defRPr sz="2400"/>
                  </a:pPr>
                  <a:endParaRPr lang="ru-RU"/>
                </a:p>
              </c:txPr>
              <c:dLblPos val="bestFit"/>
              <c:showLegendKey val="0"/>
              <c:showVal val="1"/>
              <c:showCatName val="0"/>
              <c:showSerName val="0"/>
              <c:showPercent val="0"/>
              <c:showBubbleSize val="0"/>
            </c:dLbl>
            <c:dLbl>
              <c:idx val="2"/>
              <c:layout>
                <c:manualLayout>
                  <c:x val="-9.0402935744143091E-3"/>
                  <c:y val="4.7685763228731651E-2"/>
                </c:manualLayout>
              </c:layout>
              <c:spPr/>
              <c:txPr>
                <a:bodyPr/>
                <a:lstStyle/>
                <a:p>
                  <a:pPr>
                    <a:defRPr sz="2400"/>
                  </a:pPr>
                  <a:endParaRPr lang="ru-RU"/>
                </a:p>
              </c:txPr>
              <c:dLblPos val="bestFit"/>
              <c:showLegendKey val="0"/>
              <c:showVal val="1"/>
              <c:showCatName val="0"/>
              <c:showSerName val="0"/>
              <c:showPercent val="0"/>
              <c:showBubbleSize val="0"/>
            </c:dLbl>
            <c:dLbl>
              <c:idx val="3"/>
              <c:layout>
                <c:manualLayout>
                  <c:x val="3.0889593661903372E-2"/>
                  <c:y val="2.5535118161593456E-2"/>
                </c:manualLayout>
              </c:layout>
              <c:spPr/>
              <c:txPr>
                <a:bodyPr/>
                <a:lstStyle/>
                <a:p>
                  <a:pPr>
                    <a:defRPr sz="2400"/>
                  </a:pPr>
                  <a:endParaRPr lang="ru-RU"/>
                </a:p>
              </c:txPr>
              <c:dLblPos val="bestFit"/>
              <c:showLegendKey val="0"/>
              <c:showVal val="1"/>
              <c:showCatName val="0"/>
              <c:showSerName val="0"/>
              <c:showPercent val="0"/>
              <c:showBubbleSize val="0"/>
            </c:dLbl>
            <c:dLblPos val="ctr"/>
            <c:showLegendKey val="0"/>
            <c:showVal val="1"/>
            <c:showCatName val="0"/>
            <c:showSerName val="0"/>
            <c:showPercent val="0"/>
            <c:showBubbleSize val="0"/>
            <c:showLeaderLines val="1"/>
          </c:dLbls>
          <c:cat>
            <c:strRef>
              <c:f>Лист1!$A$2:$A$5</c:f>
              <c:strCache>
                <c:ptCount val="4"/>
                <c:pt idx="0">
                  <c:v>муж работает, жена - занимается домашним хозяйством и воспитанием детей</c:v>
                </c:pt>
                <c:pt idx="1">
                  <c:v>муж и жена работают, обязанности по дому и воспитание детей разделены поровну</c:v>
                </c:pt>
                <c:pt idx="2">
                  <c:v>муж и жена работают, в выполнении обязанностей по дому, уходе за детьми оказывают помощь бабушки (дедушки)</c:v>
                </c:pt>
                <c:pt idx="3">
                  <c:v>муж и жена работают, для выполнения обязанностей по дому, ухода за детьми можно пригласить няню (домработницу)</c:v>
                </c:pt>
              </c:strCache>
            </c:strRef>
          </c:cat>
          <c:val>
            <c:numRef>
              <c:f>Лист1!$B$2:$B$5</c:f>
              <c:numCache>
                <c:formatCode>General</c:formatCode>
                <c:ptCount val="4"/>
                <c:pt idx="0">
                  <c:v>4</c:v>
                </c:pt>
                <c:pt idx="1">
                  <c:v>15</c:v>
                </c:pt>
                <c:pt idx="2">
                  <c:v>1</c:v>
                </c:pt>
                <c:pt idx="3">
                  <c:v>1</c:v>
                </c:pt>
              </c:numCache>
            </c:numRef>
          </c:val>
        </c:ser>
        <c:dLbls>
          <c:showLegendKey val="0"/>
          <c:showVal val="0"/>
          <c:showCatName val="0"/>
          <c:showSerName val="0"/>
          <c:showPercent val="0"/>
          <c:showBubbleSize val="0"/>
          <c:showLeaderLines val="1"/>
        </c:dLbls>
      </c:pie3DChart>
    </c:plotArea>
    <c:legend>
      <c:legendPos val="r"/>
      <c:layout/>
      <c:overlay val="0"/>
      <c:txPr>
        <a:bodyPr/>
        <a:lstStyle/>
        <a:p>
          <a:pPr>
            <a:defRPr sz="1100"/>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Лист1!$B$1</c:f>
              <c:strCache>
                <c:ptCount val="1"/>
                <c:pt idx="0">
                  <c:v>Какие традиции ты хотел бы создать в своей будущей семье?</c:v>
                </c:pt>
              </c:strCache>
            </c:strRef>
          </c:tx>
          <c:explosion val="25"/>
          <c:dLbls>
            <c:dLblPos val="inEnd"/>
            <c:showLegendKey val="0"/>
            <c:showVal val="1"/>
            <c:showCatName val="0"/>
            <c:showSerName val="0"/>
            <c:showPercent val="0"/>
            <c:showBubbleSize val="0"/>
            <c:showLeaderLines val="1"/>
          </c:dLbls>
          <c:cat>
            <c:strRef>
              <c:f>Лист1!$A$2:$A$6</c:f>
              <c:strCache>
                <c:ptCount val="5"/>
                <c:pt idx="0">
                  <c:v>проведение праздников в кругу семьи</c:v>
                </c:pt>
                <c:pt idx="1">
                  <c:v>совместное проведение отпуска родителей с детьми</c:v>
                </c:pt>
                <c:pt idx="2">
                  <c:v>организация семейного досуга в выходные дни (прогулки, походы, экскурсии, спортивные мероприятия)</c:v>
                </c:pt>
                <c:pt idx="3">
                  <c:v>традиции, связанные с достижениями (победы в соревнованиях, предметных олимпиадах, конкурсах, сдача экзаменов, поступление в ВУЗ</c:v>
                </c:pt>
                <c:pt idx="4">
                  <c:v>обучение родителями (бабушками, дедушками) детей социально-значимым навыкам</c:v>
                </c:pt>
              </c:strCache>
            </c:strRef>
          </c:cat>
          <c:val>
            <c:numRef>
              <c:f>Лист1!$B$2:$B$6</c:f>
              <c:numCache>
                <c:formatCode>General</c:formatCode>
                <c:ptCount val="5"/>
                <c:pt idx="0">
                  <c:v>14</c:v>
                </c:pt>
                <c:pt idx="1">
                  <c:v>10</c:v>
                </c:pt>
                <c:pt idx="2">
                  <c:v>8</c:v>
                </c:pt>
                <c:pt idx="3">
                  <c:v>4</c:v>
                </c:pt>
                <c:pt idx="4">
                  <c:v>2</c:v>
                </c:pt>
              </c:numCache>
            </c:numRef>
          </c:val>
        </c:ser>
        <c:dLbls>
          <c:showLegendKey val="0"/>
          <c:showVal val="0"/>
          <c:showCatName val="0"/>
          <c:showSerName val="0"/>
          <c:showPercent val="0"/>
          <c:showBubbleSize val="0"/>
          <c:showLeaderLines val="1"/>
        </c:dLbls>
      </c:pie3DChart>
    </c:plotArea>
    <c:legend>
      <c:legendPos val="r"/>
      <c:layout/>
      <c:overlay val="0"/>
      <c:txPr>
        <a:bodyPr/>
        <a:lstStyle/>
        <a:p>
          <a:pPr>
            <a:defRPr sz="1000"/>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Лист1!$B$1</c:f>
              <c:strCache>
                <c:ptCount val="1"/>
                <c:pt idx="0">
                  <c:v>Знаешь ли ты родословную своей семьи?</c:v>
                </c:pt>
              </c:strCache>
            </c:strRef>
          </c:tx>
          <c:explosion val="25"/>
          <c:dLbls>
            <c:dLblPos val="inEnd"/>
            <c:showLegendKey val="0"/>
            <c:showVal val="1"/>
            <c:showCatName val="0"/>
            <c:showSerName val="0"/>
            <c:showPercent val="0"/>
            <c:showBubbleSize val="0"/>
            <c:showLeaderLines val="1"/>
          </c:dLbls>
          <c:cat>
            <c:strRef>
              <c:f>Лист1!$A$2:$A$8</c:f>
              <c:strCache>
                <c:ptCount val="7"/>
                <c:pt idx="0">
                  <c:v>знаю, по каким профессиям работают мои родители</c:v>
                </c:pt>
                <c:pt idx="1">
                  <c:v>знаю бабушку (дедушку) по линии матери, род их занятий</c:v>
                </c:pt>
                <c:pt idx="2">
                  <c:v>знаю бабушку (дедушку) по линии отца,  род их занятий</c:v>
                </c:pt>
                <c:pt idx="3">
                  <c:v>знаю прабабушку (прадедушку) по линии матери, род их занятий</c:v>
                </c:pt>
                <c:pt idx="4">
                  <c:v>знаю прабабушку (прадедушку) по линии отца, род их занятий</c:v>
                </c:pt>
                <c:pt idx="5">
                  <c:v>знаю родословную всей своей семьи более чем в трех поколениях</c:v>
                </c:pt>
                <c:pt idx="6">
                  <c:v>я не могу ответить ни на один из вопросов</c:v>
                </c:pt>
              </c:strCache>
            </c:strRef>
          </c:cat>
          <c:val>
            <c:numRef>
              <c:f>Лист1!$B$2:$B$8</c:f>
              <c:numCache>
                <c:formatCode>General</c:formatCode>
                <c:ptCount val="7"/>
                <c:pt idx="0">
                  <c:v>11</c:v>
                </c:pt>
                <c:pt idx="1">
                  <c:v>6</c:v>
                </c:pt>
                <c:pt idx="2">
                  <c:v>5</c:v>
                </c:pt>
                <c:pt idx="3">
                  <c:v>2</c:v>
                </c:pt>
                <c:pt idx="4">
                  <c:v>2</c:v>
                </c:pt>
                <c:pt idx="5">
                  <c:v>3</c:v>
                </c:pt>
                <c:pt idx="6">
                  <c:v>5</c:v>
                </c:pt>
              </c:numCache>
            </c:numRef>
          </c:val>
        </c:ser>
        <c:dLbls>
          <c:showLegendKey val="0"/>
          <c:showVal val="0"/>
          <c:showCatName val="0"/>
          <c:showSerName val="0"/>
          <c:showPercent val="0"/>
          <c:showBubbleSize val="0"/>
          <c:showLeaderLines val="1"/>
        </c:dLbls>
      </c:pie3DChart>
    </c:plotArea>
    <c:legend>
      <c:legendPos val="r"/>
      <c:layout/>
      <c:overlay val="0"/>
      <c:txPr>
        <a:bodyPr/>
        <a:lstStyle/>
        <a:p>
          <a:pPr>
            <a:defRPr sz="1200"/>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Лист1!$B$1</c:f>
              <c:strCache>
                <c:ptCount val="1"/>
                <c:pt idx="0">
                  <c:v>Где ты получаешь знания о создании семьи?</c:v>
                </c:pt>
              </c:strCache>
            </c:strRef>
          </c:tx>
          <c:explosion val="25"/>
          <c:dLbls>
            <c:txPr>
              <a:bodyPr/>
              <a:lstStyle/>
              <a:p>
                <a:pPr>
                  <a:defRPr sz="2400"/>
                </a:pPr>
                <a:endParaRPr lang="ru-RU"/>
              </a:p>
            </c:txPr>
            <c:dLblPos val="inEnd"/>
            <c:showLegendKey val="0"/>
            <c:showVal val="1"/>
            <c:showCatName val="0"/>
            <c:showSerName val="0"/>
            <c:showPercent val="0"/>
            <c:showBubbleSize val="0"/>
            <c:showLeaderLines val="1"/>
          </c:dLbls>
          <c:cat>
            <c:strRef>
              <c:f>Лист1!$A$2:$A$7</c:f>
              <c:strCache>
                <c:ptCount val="6"/>
                <c:pt idx="0">
                  <c:v>в своей семье у родителей</c:v>
                </c:pt>
                <c:pt idx="1">
                  <c:v>семья моих родственников (бабушки, дедушки, тети, дяди)</c:v>
                </c:pt>
                <c:pt idx="2">
                  <c:v>интернет, социальные сети, телевидение</c:v>
                </c:pt>
                <c:pt idx="3">
                  <c:v>произведения художественной литературы</c:v>
                </c:pt>
                <c:pt idx="4">
                  <c:v>занятия в школе</c:v>
                </c:pt>
                <c:pt idx="5">
                  <c:v>в кругу сверстников, друзей</c:v>
                </c:pt>
              </c:strCache>
            </c:strRef>
          </c:cat>
          <c:val>
            <c:numRef>
              <c:f>Лист1!$B$2:$B$7</c:f>
              <c:numCache>
                <c:formatCode>General</c:formatCode>
                <c:ptCount val="6"/>
                <c:pt idx="0">
                  <c:v>13</c:v>
                </c:pt>
                <c:pt idx="1">
                  <c:v>3</c:v>
                </c:pt>
                <c:pt idx="2">
                  <c:v>9</c:v>
                </c:pt>
                <c:pt idx="3">
                  <c:v>1</c:v>
                </c:pt>
                <c:pt idx="4">
                  <c:v>3</c:v>
                </c:pt>
                <c:pt idx="5">
                  <c:v>6</c:v>
                </c:pt>
              </c:numCache>
            </c:numRef>
          </c:val>
        </c:ser>
        <c:dLbls>
          <c:dLblPos val="inEnd"/>
          <c:showLegendKey val="0"/>
          <c:showVal val="1"/>
          <c:showCatName val="0"/>
          <c:showSerName val="0"/>
          <c:showPercent val="0"/>
          <c:showBubbleSize val="0"/>
          <c:showLeaderLines val="1"/>
        </c:dLbls>
      </c:pie3DChart>
    </c:plotArea>
    <c:legend>
      <c:legendPos val="r"/>
      <c:layout/>
      <c:overlay val="0"/>
      <c:txPr>
        <a:bodyPr/>
        <a:lstStyle/>
        <a:p>
          <a:pPr>
            <a:defRPr sz="1400"/>
          </a:pPr>
          <a:endParaRPr lang="ru-RU"/>
        </a:p>
      </c:txPr>
    </c:legend>
    <c:plotVisOnly val="1"/>
    <c:dispBlanksAs val="gap"/>
    <c:showDLblsOverMax val="0"/>
  </c:chart>
  <c:txPr>
    <a:bodyPr/>
    <a:lstStyle/>
    <a:p>
      <a:pPr>
        <a:defRPr sz="1800"/>
      </a:pPr>
      <a:endParaRPr lang="ru-RU"/>
    </a:p>
  </c:txPr>
  <c:externalData r:id="rId1">
    <c:autoUpdate val="0"/>
  </c:externalData>
</c:chartSpace>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D827A192-FB3D-4D6A-92FE-8C2CE2DC91C8}" type="datetimeFigureOut">
              <a:rPr lang="ru-RU" smtClean="0"/>
              <a:t>07.02.2018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DDD4BB-4B9B-4C77-B9E3-0E340123B411}"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827A192-FB3D-4D6A-92FE-8C2CE2DC91C8}" type="datetimeFigureOut">
              <a:rPr lang="ru-RU" smtClean="0"/>
              <a:t>07.02.2018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DDD4BB-4B9B-4C77-B9E3-0E340123B41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D827A192-FB3D-4D6A-92FE-8C2CE2DC91C8}" type="datetimeFigureOut">
              <a:rPr lang="ru-RU" smtClean="0"/>
              <a:t>07.02.2018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DDD4BB-4B9B-4C77-B9E3-0E340123B411}"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D827A192-FB3D-4D6A-92FE-8C2CE2DC91C8}" type="datetimeFigureOut">
              <a:rPr lang="ru-RU" smtClean="0"/>
              <a:t>07.02.2018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5DDD4BB-4B9B-4C77-B9E3-0E340123B41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D827A192-FB3D-4D6A-92FE-8C2CE2DC91C8}" type="datetimeFigureOut">
              <a:rPr lang="ru-RU" smtClean="0"/>
              <a:t>07.02.2018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5DDD4BB-4B9B-4C77-B9E3-0E340123B41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D827A192-FB3D-4D6A-92FE-8C2CE2DC91C8}" type="datetimeFigureOut">
              <a:rPr lang="ru-RU" smtClean="0"/>
              <a:t>07.02.2018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5DDD4BB-4B9B-4C77-B9E3-0E340123B41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827A192-FB3D-4D6A-92FE-8C2CE2DC91C8}" type="datetimeFigureOut">
              <a:rPr lang="ru-RU" smtClean="0"/>
              <a:t>07.02.2018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5DDD4BB-4B9B-4C77-B9E3-0E340123B41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827A192-FB3D-4D6A-92FE-8C2CE2DC91C8}" type="datetimeFigureOut">
              <a:rPr lang="ru-RU" smtClean="0"/>
              <a:t>07.02.2018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5DDD4BB-4B9B-4C77-B9E3-0E340123B41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827A192-FB3D-4D6A-92FE-8C2CE2DC91C8}" type="datetimeFigureOut">
              <a:rPr lang="ru-RU" smtClean="0"/>
              <a:t>07.02.2018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5DDD4BB-4B9B-4C77-B9E3-0E340123B411}"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827A192-FB3D-4D6A-92FE-8C2CE2DC91C8}" type="datetimeFigureOut">
              <a:rPr lang="ru-RU" smtClean="0"/>
              <a:t>07.02.2018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DDD4BB-4B9B-4C77-B9E3-0E340123B41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827A192-FB3D-4D6A-92FE-8C2CE2DC91C8}" type="datetimeFigureOut">
              <a:rPr lang="ru-RU" smtClean="0"/>
              <a:t>07.02.2018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DDD4BB-4B9B-4C77-B9E3-0E340123B41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27A192-FB3D-4D6A-92FE-8C2CE2DC91C8}" type="datetimeFigureOut">
              <a:rPr lang="ru-RU" smtClean="0"/>
              <a:t>07.02.2018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DDD4BB-4B9B-4C77-B9E3-0E340123B411}"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332657"/>
            <a:ext cx="7772400" cy="1080119"/>
          </a:xfrm>
        </p:spPr>
        <p:txBody>
          <a:bodyPr/>
          <a:lstStyle/>
          <a:p>
            <a:r>
              <a:rPr lang="ru-RU" dirty="0" smtClean="0"/>
              <a:t>Родительское собрание</a:t>
            </a:r>
            <a:endParaRPr lang="ru-RU" dirty="0"/>
          </a:p>
        </p:txBody>
      </p:sp>
      <p:sp>
        <p:nvSpPr>
          <p:cNvPr id="3" name="Подзаголовок 2"/>
          <p:cNvSpPr>
            <a:spLocks noGrp="1"/>
          </p:cNvSpPr>
          <p:nvPr>
            <p:ph type="subTitle" idx="1"/>
          </p:nvPr>
        </p:nvSpPr>
        <p:spPr>
          <a:xfrm>
            <a:off x="1371600" y="1844824"/>
            <a:ext cx="6400800" cy="4176464"/>
          </a:xfrm>
        </p:spPr>
        <p:txBody>
          <a:bodyPr>
            <a:normAutofit/>
          </a:bodyPr>
          <a:lstStyle/>
          <a:p>
            <a:pPr fontAlgn="base">
              <a:lnSpc>
                <a:spcPct val="115000"/>
              </a:lnSpc>
              <a:spcAft>
                <a:spcPts val="1000"/>
              </a:spcAft>
            </a:pPr>
            <a:r>
              <a:rPr lang="ru-RU" dirty="0" smtClean="0">
                <a:solidFill>
                  <a:schemeClr val="tx1"/>
                </a:solidFill>
              </a:rPr>
              <a:t>Тема: </a:t>
            </a:r>
            <a:r>
              <a:rPr lang="ru-RU" dirty="0" smtClean="0">
                <a:solidFill>
                  <a:schemeClr val="tx1"/>
                </a:solidFill>
                <a:effectLst/>
                <a:latin typeface="Times New Roman"/>
                <a:ea typeface="Calibri"/>
                <a:cs typeface="Times New Roman"/>
              </a:rPr>
              <a:t>«</a:t>
            </a:r>
            <a:r>
              <a:rPr lang="ru-RU" dirty="0" smtClean="0">
                <a:solidFill>
                  <a:srgbClr val="000000"/>
                </a:solidFill>
                <a:effectLst/>
                <a:latin typeface="Times New Roman"/>
                <a:ea typeface="Times New Roman"/>
                <a:cs typeface="Times New Roman"/>
              </a:rPr>
              <a:t>Роль семьи в формировании позитивной самооценки личности выпускника» основной школы».</a:t>
            </a:r>
            <a:endParaRPr lang="ru-RU" sz="2800" dirty="0">
              <a:ea typeface="Calibri"/>
              <a:cs typeface="Times New Roman"/>
            </a:endParaRPr>
          </a:p>
          <a:p>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3537527"/>
            <a:ext cx="4824536" cy="26277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61157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dirty="0" smtClean="0"/>
              <a:t>Результаты анкеты о изучении представлений обучающихся о создании и роли семьи в жизни человека.</a:t>
            </a:r>
            <a:endParaRPr lang="ru-RU" sz="28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933675673"/>
              </p:ext>
            </p:extLst>
          </p:nvPr>
        </p:nvGraphicFramePr>
        <p:xfrm>
          <a:off x="323528" y="1556792"/>
          <a:ext cx="8229600" cy="489654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204351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800" dirty="0">
                <a:solidFill>
                  <a:prstClr val="black"/>
                </a:solidFill>
              </a:rPr>
              <a:t>Результаты анкеты о изучении представлений обучающихся о создании и роли семьи в жизни человека.</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945762537"/>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929228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500" dirty="0">
                <a:solidFill>
                  <a:prstClr val="black"/>
                </a:solidFill>
              </a:rPr>
              <a:t>Результаты анкеты о изучении представлений обучающихся о создании и роли семьи в жизни человека.</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326931585"/>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141167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500" dirty="0">
                <a:solidFill>
                  <a:prstClr val="black"/>
                </a:solidFill>
              </a:rPr>
              <a:t>Результаты анкеты о изучении представлений обучающихся о создании и роли семьи в жизни человека.</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25429082"/>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7390809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500" dirty="0">
                <a:solidFill>
                  <a:prstClr val="black"/>
                </a:solidFill>
              </a:rPr>
              <a:t>Результаты анкеты о изучении представлений обучающихся о создании и роли семьи в жизни человека.</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063232738"/>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106201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500" dirty="0">
                <a:solidFill>
                  <a:prstClr val="black"/>
                </a:solidFill>
              </a:rPr>
              <a:t>Результаты анкеты о изучении представлений обучающихся о создании и роли семьи в жизни человека.</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520354464"/>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133712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500" dirty="0">
                <a:solidFill>
                  <a:prstClr val="black"/>
                </a:solidFill>
              </a:rPr>
              <a:t>Результаты анкеты о изучении представлений обучающихся о создании и роли семьи в жизни человека.</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250214317"/>
              </p:ext>
            </p:extLst>
          </p:nvPr>
        </p:nvGraphicFramePr>
        <p:xfrm>
          <a:off x="467544" y="1556792"/>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173553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500" dirty="0">
                <a:solidFill>
                  <a:prstClr val="black"/>
                </a:solidFill>
              </a:rPr>
              <a:t>Результаты анкеты о изучении представлений обучающихся о создании и роли семьи в жизни человека.</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286841158"/>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27593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500" dirty="0">
                <a:solidFill>
                  <a:prstClr val="black"/>
                </a:solidFill>
              </a:rPr>
              <a:t>Результаты анкеты о изучении представлений обучающихся о создании и роли семьи в жизни человека.</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574927253"/>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970406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570060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873672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753600" cy="731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198470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753600" cy="731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682008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Самооценка</a:t>
            </a:r>
            <a:endParaRPr lang="ru-RU" dirty="0"/>
          </a:p>
        </p:txBody>
      </p:sp>
      <p:sp>
        <p:nvSpPr>
          <p:cNvPr id="3" name="Объект 2"/>
          <p:cNvSpPr>
            <a:spLocks noGrp="1"/>
          </p:cNvSpPr>
          <p:nvPr>
            <p:ph idx="1"/>
          </p:nvPr>
        </p:nvSpPr>
        <p:spPr/>
        <p:txBody>
          <a:bodyPr>
            <a:normAutofit fontScale="85000" lnSpcReduction="20000"/>
          </a:bodyPr>
          <a:lstStyle/>
          <a:p>
            <a:pPr fontAlgn="base"/>
            <a:r>
              <a:rPr lang="ru-RU" dirty="0">
                <a:solidFill>
                  <a:srgbClr val="333333"/>
                </a:solidFill>
                <a:latin typeface="Verdana"/>
              </a:rPr>
              <a:t>В психологическом словаре </a:t>
            </a:r>
            <a:r>
              <a:rPr lang="ru-RU" b="1" i="1" dirty="0">
                <a:solidFill>
                  <a:srgbClr val="333333"/>
                </a:solidFill>
                <a:latin typeface="inherit"/>
              </a:rPr>
              <a:t>самооценка</a:t>
            </a:r>
            <a:r>
              <a:rPr lang="ru-RU" i="1" dirty="0">
                <a:solidFill>
                  <a:srgbClr val="333333"/>
                </a:solidFill>
                <a:latin typeface="inherit"/>
              </a:rPr>
              <a:t> </a:t>
            </a:r>
            <a:r>
              <a:rPr lang="ru-RU" dirty="0">
                <a:solidFill>
                  <a:srgbClr val="333333"/>
                </a:solidFill>
                <a:latin typeface="Verdana"/>
              </a:rPr>
              <a:t>толкуется как «оценка личностью самой себя, своих возможностей, качеств и места среди других людей». Самооценка, а точнее её формирование, закладывается исключительно в семье с самого раннего возраста </a:t>
            </a:r>
            <a:r>
              <a:rPr lang="ru-RU" dirty="0" smtClean="0">
                <a:solidFill>
                  <a:srgbClr val="333333"/>
                </a:solidFill>
                <a:latin typeface="Verdana"/>
              </a:rPr>
              <a:t>ребенка.</a:t>
            </a:r>
            <a:endParaRPr lang="ru-RU" dirty="0">
              <a:solidFill>
                <a:srgbClr val="333333"/>
              </a:solidFill>
              <a:latin typeface="Verdana"/>
            </a:endParaRPr>
          </a:p>
          <a:p>
            <a:pPr fontAlgn="base"/>
            <a:r>
              <a:rPr lang="ru-RU" dirty="0">
                <a:solidFill>
                  <a:srgbClr val="333333"/>
                </a:solidFill>
                <a:latin typeface="Verdana"/>
              </a:rPr>
              <a:t>Отношение к себе у ребенка зависит от того, как складываются его взаимоотношения с родителями, и какое место занимает он в этих отношениях. </a:t>
            </a:r>
          </a:p>
          <a:p>
            <a:endParaRPr lang="ru-RU" dirty="0"/>
          </a:p>
        </p:txBody>
      </p:sp>
    </p:spTree>
    <p:extLst>
      <p:ext uri="{BB962C8B-B14F-4D97-AF65-F5344CB8AC3E}">
        <p14:creationId xmlns:p14="http://schemas.microsoft.com/office/powerpoint/2010/main" val="32184681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Виды самооценки</a:t>
            </a:r>
            <a:endParaRPr lang="ru-RU" dirty="0"/>
          </a:p>
        </p:txBody>
      </p:sp>
      <p:sp>
        <p:nvSpPr>
          <p:cNvPr id="3" name="Объект 2"/>
          <p:cNvSpPr>
            <a:spLocks noGrp="1"/>
          </p:cNvSpPr>
          <p:nvPr>
            <p:ph idx="1"/>
          </p:nvPr>
        </p:nvSpPr>
        <p:spPr/>
        <p:txBody>
          <a:bodyPr/>
          <a:lstStyle/>
          <a:p>
            <a:pPr marL="0" indent="0">
              <a:buNone/>
            </a:pPr>
            <a:r>
              <a:rPr lang="ru-RU" dirty="0" smtClean="0"/>
              <a:t> 1. Завышенная </a:t>
            </a:r>
          </a:p>
          <a:p>
            <a:pPr marL="0" indent="0">
              <a:buNone/>
            </a:pPr>
            <a:r>
              <a:rPr lang="ru-RU" dirty="0" smtClean="0"/>
              <a:t> 2. Адекватная</a:t>
            </a:r>
          </a:p>
          <a:p>
            <a:pPr marL="0" indent="0">
              <a:buNone/>
            </a:pPr>
            <a:r>
              <a:rPr lang="ru-RU" dirty="0" smtClean="0"/>
              <a:t> 3. Заниженная</a:t>
            </a:r>
          </a:p>
          <a:p>
            <a:pPr marL="0" indent="0">
              <a:buNone/>
            </a:pPr>
            <a:r>
              <a:rPr lang="ru-RU" dirty="0" smtClean="0">
                <a:solidFill>
                  <a:srgbClr val="333333"/>
                </a:solidFill>
                <a:cs typeface="Calibri" panose="020F0502020204030204" pitchFamily="34" charset="0"/>
              </a:rPr>
              <a:t> У </a:t>
            </a:r>
            <a:r>
              <a:rPr lang="ru-RU" dirty="0">
                <a:solidFill>
                  <a:srgbClr val="333333"/>
                </a:solidFill>
                <a:cs typeface="Calibri" panose="020F0502020204030204" pitchFamily="34" charset="0"/>
              </a:rPr>
              <a:t>детей самооценка зависит от мнения значимых взрослых и, в первую очередь, от оценки родителей.</a:t>
            </a:r>
            <a:endParaRPr lang="ru-RU" dirty="0">
              <a:cs typeface="Calibri" panose="020F0502020204030204" pitchFamily="34" charset="0"/>
            </a:endParaRPr>
          </a:p>
        </p:txBody>
      </p:sp>
    </p:spTree>
    <p:extLst>
      <p:ext uri="{BB962C8B-B14F-4D97-AF65-F5344CB8AC3E}">
        <p14:creationId xmlns:p14="http://schemas.microsoft.com/office/powerpoint/2010/main" val="35799071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Адекватная самооценка</a:t>
            </a:r>
            <a:endParaRPr lang="ru-RU" dirty="0"/>
          </a:p>
        </p:txBody>
      </p:sp>
      <p:sp>
        <p:nvSpPr>
          <p:cNvPr id="3" name="Объект 2"/>
          <p:cNvSpPr>
            <a:spLocks noGrp="1"/>
          </p:cNvSpPr>
          <p:nvPr>
            <p:ph idx="1"/>
          </p:nvPr>
        </p:nvSpPr>
        <p:spPr/>
        <p:txBody>
          <a:bodyPr>
            <a:normAutofit lnSpcReduction="10000"/>
          </a:bodyPr>
          <a:lstStyle/>
          <a:p>
            <a:pPr marL="0" indent="0" algn="just">
              <a:buNone/>
            </a:pPr>
            <a:r>
              <a:rPr lang="ru-RU" sz="2400" dirty="0" smtClean="0">
                <a:solidFill>
                  <a:srgbClr val="000000"/>
                </a:solidFill>
              </a:rPr>
              <a:t>    При </a:t>
            </a:r>
            <a:r>
              <a:rPr lang="ru-RU" sz="2400" dirty="0">
                <a:solidFill>
                  <a:srgbClr val="000000"/>
                </a:solidFill>
              </a:rPr>
              <a:t>оптимальной, адекватной самооценке ребёнок правильно соотносит свои возможности и способности, достаточно критически относится к себе, стремится реально смотреть на свои неудачи и успехи, старается ставить перед собой достижимые цели, которые можно осуществить на деле</a:t>
            </a:r>
            <a:r>
              <a:rPr lang="ru-RU" sz="2400" dirty="0" smtClean="0">
                <a:solidFill>
                  <a:srgbClr val="000000"/>
                </a:solidFill>
              </a:rPr>
              <a:t>.</a:t>
            </a:r>
          </a:p>
          <a:p>
            <a:pPr marL="0" indent="0" algn="just" fontAlgn="base">
              <a:buNone/>
            </a:pPr>
            <a:r>
              <a:rPr lang="ru-RU" sz="2400" dirty="0" smtClean="0">
                <a:solidFill>
                  <a:srgbClr val="333333"/>
                </a:solidFill>
              </a:rPr>
              <a:t>   Адекватная </a:t>
            </a:r>
            <a:r>
              <a:rPr lang="ru-RU" sz="2400" dirty="0">
                <a:solidFill>
                  <a:srgbClr val="333333"/>
                </a:solidFill>
              </a:rPr>
              <a:t>самооценка поддерживает достоинство человека и дает ему нравственное удовлетворение. По мере формирования и укрепления самооценки возрастает способность к утверждению и отстаиванию своей жизненной позиции.</a:t>
            </a:r>
          </a:p>
          <a:p>
            <a:pPr marL="0" indent="0">
              <a:buNone/>
            </a:pPr>
            <a:r>
              <a:rPr lang="ru-RU" sz="2400" dirty="0"/>
              <a:t/>
            </a:r>
            <a:br>
              <a:rPr lang="ru-RU" sz="2400" dirty="0"/>
            </a:br>
            <a:endParaRPr lang="ru-RU" sz="2400" dirty="0"/>
          </a:p>
        </p:txBody>
      </p:sp>
    </p:spTree>
    <p:extLst>
      <p:ext uri="{BB962C8B-B14F-4D97-AF65-F5344CB8AC3E}">
        <p14:creationId xmlns:p14="http://schemas.microsoft.com/office/powerpoint/2010/main" val="29444110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Завышенная самооценка</a:t>
            </a:r>
            <a:endParaRPr lang="ru-RU" dirty="0"/>
          </a:p>
        </p:txBody>
      </p:sp>
      <p:sp>
        <p:nvSpPr>
          <p:cNvPr id="3" name="Объект 2"/>
          <p:cNvSpPr>
            <a:spLocks noGrp="1"/>
          </p:cNvSpPr>
          <p:nvPr>
            <p:ph idx="1"/>
          </p:nvPr>
        </p:nvSpPr>
        <p:spPr/>
        <p:txBody>
          <a:bodyPr>
            <a:normAutofit fontScale="85000" lnSpcReduction="20000"/>
          </a:bodyPr>
          <a:lstStyle/>
          <a:p>
            <a:pPr marL="0" indent="0" algn="just">
              <a:buNone/>
            </a:pPr>
            <a:r>
              <a:rPr lang="ru-RU" dirty="0" smtClean="0">
                <a:solidFill>
                  <a:srgbClr val="333333"/>
                </a:solidFill>
              </a:rPr>
              <a:t>  Достаточно </a:t>
            </a:r>
            <a:r>
              <a:rPr lang="ru-RU" dirty="0">
                <a:solidFill>
                  <a:srgbClr val="333333"/>
                </a:solidFill>
              </a:rPr>
              <a:t>высокая самооценка проявляется в том, что человек руководствуется своими принципами, независимо от мнения окружающих на их счет. Если самооценка не слишком завышена, то она может положительно влиять на самочувствие, так как порождает устойчивость к критике. Человек в этом случае знает себе цену, мнение окружающих не имеет для него абсолютного, решающего значения. При завышенной самооценке человек уверенно берется за работу, превышающую реальные </a:t>
            </a:r>
            <a:r>
              <a:rPr lang="ru-RU" dirty="0" smtClean="0">
                <a:solidFill>
                  <a:srgbClr val="333333"/>
                </a:solidFill>
              </a:rPr>
              <a:t>возможности.</a:t>
            </a:r>
            <a:endParaRPr lang="ru-RU" dirty="0"/>
          </a:p>
        </p:txBody>
      </p:sp>
    </p:spTree>
    <p:extLst>
      <p:ext uri="{BB962C8B-B14F-4D97-AF65-F5344CB8AC3E}">
        <p14:creationId xmlns:p14="http://schemas.microsoft.com/office/powerpoint/2010/main" val="117456771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Заниженная самооценка</a:t>
            </a:r>
            <a:endParaRPr lang="ru-RU" dirty="0"/>
          </a:p>
        </p:txBody>
      </p:sp>
      <p:sp>
        <p:nvSpPr>
          <p:cNvPr id="3" name="Объект 2"/>
          <p:cNvSpPr>
            <a:spLocks noGrp="1"/>
          </p:cNvSpPr>
          <p:nvPr>
            <p:ph idx="1"/>
          </p:nvPr>
        </p:nvSpPr>
        <p:spPr/>
        <p:txBody>
          <a:bodyPr>
            <a:normAutofit fontScale="25000" lnSpcReduction="20000"/>
          </a:bodyPr>
          <a:lstStyle/>
          <a:p>
            <a:pPr marL="0" indent="0" algn="just" fontAlgn="base">
              <a:buNone/>
            </a:pPr>
            <a:r>
              <a:rPr lang="ru-RU" sz="8000" dirty="0" smtClean="0">
                <a:solidFill>
                  <a:srgbClr val="333333"/>
                </a:solidFill>
              </a:rPr>
              <a:t>  Заниженная </a:t>
            </a:r>
            <a:r>
              <a:rPr lang="ru-RU" sz="8000" dirty="0">
                <a:solidFill>
                  <a:srgbClr val="333333"/>
                </a:solidFill>
              </a:rPr>
              <a:t>самооценка проявляется в повышенной тревожности, постоянной боязни отрицательного мнения о себе, повышенной ранимости, побуждающей человека сокращать контакты с другими людьми. Заниженная самооценка разрушает у человека надежды на хорошее отношение к нему и успехи, а реальные свои успехи и положительную оценку окружающих он воспринимает как временные и случайные. Для человека с заниженной самооценкой многие проблемы кажутся неразрешимыми, эти люди очень ранимы, их настроение подвергнуто частым колебаниям, они острее реагируют на критику, смех, порицания. Они более зависимы. Недооценка своей полезности уменьшает социальную активность, понижает инициативу, такие люди в своей работе избегают соревнования, поскольку, поставив себе цель, они не надеются на успех. </a:t>
            </a:r>
            <a:endParaRPr lang="ru-RU" sz="8000" dirty="0" smtClean="0">
              <a:solidFill>
                <a:srgbClr val="333333"/>
              </a:solidFill>
            </a:endParaRPr>
          </a:p>
          <a:p>
            <a:pPr marL="0" indent="0" algn="just" fontAlgn="base">
              <a:buNone/>
            </a:pPr>
            <a:r>
              <a:rPr lang="ru-RU" sz="8000" dirty="0" smtClean="0">
                <a:solidFill>
                  <a:srgbClr val="333333"/>
                </a:solidFill>
              </a:rPr>
              <a:t>   Заниженная самооценка </a:t>
            </a:r>
            <a:r>
              <a:rPr lang="ru-RU" sz="8000" dirty="0">
                <a:solidFill>
                  <a:srgbClr val="333333"/>
                </a:solidFill>
              </a:rPr>
              <a:t>может привести к нарушению поведения ребенка </a:t>
            </a:r>
            <a:r>
              <a:rPr lang="ru-RU" sz="8000" dirty="0" smtClean="0">
                <a:solidFill>
                  <a:srgbClr val="333333"/>
                </a:solidFill>
              </a:rPr>
              <a:t> </a:t>
            </a:r>
            <a:r>
              <a:rPr lang="ru-RU" sz="8000" dirty="0">
                <a:solidFill>
                  <a:srgbClr val="333333"/>
                </a:solidFill>
              </a:rPr>
              <a:t>в подростковом возрасте.</a:t>
            </a:r>
          </a:p>
          <a:p>
            <a:pPr marL="0" indent="0">
              <a:buNone/>
            </a:pPr>
            <a:r>
              <a:rPr lang="ru-RU" dirty="0"/>
              <a:t/>
            </a:r>
            <a:br>
              <a:rPr lang="ru-RU" dirty="0"/>
            </a:br>
            <a:endParaRPr lang="ru-RU" dirty="0"/>
          </a:p>
        </p:txBody>
      </p:sp>
    </p:spTree>
    <p:extLst>
      <p:ext uri="{BB962C8B-B14F-4D97-AF65-F5344CB8AC3E}">
        <p14:creationId xmlns:p14="http://schemas.microsoft.com/office/powerpoint/2010/main" val="31601419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Как повысить самооценку</a:t>
            </a:r>
            <a:endParaRPr lang="ru-RU" dirty="0"/>
          </a:p>
        </p:txBody>
      </p:sp>
      <p:sp>
        <p:nvSpPr>
          <p:cNvPr id="3" name="Объект 2"/>
          <p:cNvSpPr>
            <a:spLocks noGrp="1"/>
          </p:cNvSpPr>
          <p:nvPr>
            <p:ph idx="1"/>
          </p:nvPr>
        </p:nvSpPr>
        <p:spPr/>
        <p:txBody>
          <a:bodyPr>
            <a:normAutofit fontScale="25000" lnSpcReduction="20000"/>
          </a:bodyPr>
          <a:lstStyle/>
          <a:p>
            <a:pPr marL="0" indent="0" fontAlgn="base">
              <a:buNone/>
            </a:pPr>
            <a:r>
              <a:rPr lang="ru-RU" sz="6400" dirty="0" smtClean="0">
                <a:solidFill>
                  <a:srgbClr val="333333"/>
                </a:solidFill>
              </a:rPr>
              <a:t>    Хвалите </a:t>
            </a:r>
            <a:r>
              <a:rPr lang="ru-RU" sz="6400" dirty="0">
                <a:solidFill>
                  <a:srgbClr val="333333"/>
                </a:solidFill>
              </a:rPr>
              <a:t>детей даже за малейшие достижения. Делайте это искренне и эмоционально. Уделяйте больше времени своему ребенку, не скупитесь на ласку.</a:t>
            </a:r>
            <a:br>
              <a:rPr lang="ru-RU" sz="6400" dirty="0">
                <a:solidFill>
                  <a:srgbClr val="333333"/>
                </a:solidFill>
              </a:rPr>
            </a:br>
            <a:r>
              <a:rPr lang="ru-RU" sz="6400" dirty="0">
                <a:solidFill>
                  <a:srgbClr val="333333"/>
                </a:solidFill>
              </a:rPr>
              <a:t> </a:t>
            </a:r>
            <a:r>
              <a:rPr lang="ru-RU" sz="6400" dirty="0" smtClean="0">
                <a:solidFill>
                  <a:srgbClr val="333333"/>
                </a:solidFill>
              </a:rPr>
              <a:t>  Не </a:t>
            </a:r>
            <a:r>
              <a:rPr lang="ru-RU" sz="6400" dirty="0">
                <a:solidFill>
                  <a:srgbClr val="333333"/>
                </a:solidFill>
              </a:rPr>
              <a:t>ругайте ребенка за каждый проступок.</a:t>
            </a:r>
            <a:br>
              <a:rPr lang="ru-RU" sz="6400" dirty="0">
                <a:solidFill>
                  <a:srgbClr val="333333"/>
                </a:solidFill>
              </a:rPr>
            </a:br>
            <a:r>
              <a:rPr lang="ru-RU" sz="6400" dirty="0" smtClean="0">
                <a:solidFill>
                  <a:srgbClr val="333333"/>
                </a:solidFill>
              </a:rPr>
              <a:t>   Категорически </a:t>
            </a:r>
            <a:r>
              <a:rPr lang="ru-RU" sz="6400" dirty="0">
                <a:solidFill>
                  <a:srgbClr val="333333"/>
                </a:solidFill>
              </a:rPr>
              <a:t>неприемлемо в данной ситуации приклеивание ярлыков типа: </a:t>
            </a:r>
            <a:r>
              <a:rPr lang="ru-RU" sz="6400" dirty="0" smtClean="0">
                <a:solidFill>
                  <a:srgbClr val="333333"/>
                </a:solidFill>
              </a:rPr>
              <a:t>  «</a:t>
            </a:r>
            <a:r>
              <a:rPr lang="ru-RU" sz="6400" dirty="0">
                <a:solidFill>
                  <a:srgbClr val="333333"/>
                </a:solidFill>
              </a:rPr>
              <a:t>Лентяй», «Бестолковый», </a:t>
            </a:r>
            <a:r>
              <a:rPr lang="ru-RU" sz="6400" dirty="0" smtClean="0">
                <a:solidFill>
                  <a:srgbClr val="333333"/>
                </a:solidFill>
              </a:rPr>
              <a:t>«Бездельник».</a:t>
            </a:r>
            <a:r>
              <a:rPr lang="ru-RU" sz="6400" dirty="0">
                <a:solidFill>
                  <a:srgbClr val="333333"/>
                </a:solidFill>
              </a:rPr>
              <a:t/>
            </a:r>
            <a:br>
              <a:rPr lang="ru-RU" sz="6400" dirty="0">
                <a:solidFill>
                  <a:srgbClr val="333333"/>
                </a:solidFill>
              </a:rPr>
            </a:br>
            <a:r>
              <a:rPr lang="ru-RU" sz="6400" dirty="0" smtClean="0">
                <a:solidFill>
                  <a:srgbClr val="333333"/>
                </a:solidFill>
              </a:rPr>
              <a:t>  Никогда </a:t>
            </a:r>
            <a:r>
              <a:rPr lang="ru-RU" sz="6400" dirty="0">
                <a:solidFill>
                  <a:srgbClr val="333333"/>
                </a:solidFill>
              </a:rPr>
              <a:t>не сравнивайте ребенка с другими детьми. Можно лишь сравнивать его успехи сегодняшние и прошлые. Указывать на то, что стало получаться у него гораздо лучше.</a:t>
            </a:r>
            <a:br>
              <a:rPr lang="ru-RU" sz="6400" dirty="0">
                <a:solidFill>
                  <a:srgbClr val="333333"/>
                </a:solidFill>
              </a:rPr>
            </a:br>
            <a:r>
              <a:rPr lang="ru-RU" sz="6400" dirty="0">
                <a:solidFill>
                  <a:srgbClr val="333333"/>
                </a:solidFill>
              </a:rPr>
              <a:t> </a:t>
            </a:r>
            <a:r>
              <a:rPr lang="ru-RU" sz="6400" dirty="0" smtClean="0">
                <a:solidFill>
                  <a:srgbClr val="333333"/>
                </a:solidFill>
              </a:rPr>
              <a:t> Необходимо </a:t>
            </a:r>
            <a:r>
              <a:rPr lang="ru-RU" sz="6400" dirty="0">
                <a:solidFill>
                  <a:srgbClr val="333333"/>
                </a:solidFill>
              </a:rPr>
              <a:t>выдвигать достижимые ребенком требования, чтобы он не терял веру в свои силы.</a:t>
            </a:r>
            <a:br>
              <a:rPr lang="ru-RU" sz="6400" dirty="0">
                <a:solidFill>
                  <a:srgbClr val="333333"/>
                </a:solidFill>
              </a:rPr>
            </a:br>
            <a:r>
              <a:rPr lang="ru-RU" sz="6400" dirty="0">
                <a:solidFill>
                  <a:srgbClr val="333333"/>
                </a:solidFill>
              </a:rPr>
              <a:t> </a:t>
            </a:r>
            <a:r>
              <a:rPr lang="ru-RU" sz="6400" dirty="0" smtClean="0">
                <a:solidFill>
                  <a:srgbClr val="333333"/>
                </a:solidFill>
              </a:rPr>
              <a:t> Необходимо </a:t>
            </a:r>
            <a:r>
              <a:rPr lang="ru-RU" sz="6400" dirty="0">
                <a:solidFill>
                  <a:srgbClr val="333333"/>
                </a:solidFill>
              </a:rPr>
              <a:t>вовлекать ребенка в такие занятия, где цель обязательна будет достигнута. Потом задание можно немного усложнять.</a:t>
            </a:r>
            <a:br>
              <a:rPr lang="ru-RU" sz="6400" dirty="0">
                <a:solidFill>
                  <a:srgbClr val="333333"/>
                </a:solidFill>
              </a:rPr>
            </a:br>
            <a:r>
              <a:rPr lang="ru-RU" sz="6400" dirty="0">
                <a:solidFill>
                  <a:srgbClr val="333333"/>
                </a:solidFill>
              </a:rPr>
              <a:t> </a:t>
            </a:r>
            <a:r>
              <a:rPr lang="ru-RU" sz="6400" dirty="0" smtClean="0">
                <a:solidFill>
                  <a:srgbClr val="333333"/>
                </a:solidFill>
              </a:rPr>
              <a:t> Не </a:t>
            </a:r>
            <a:r>
              <a:rPr lang="ru-RU" sz="6400" dirty="0">
                <a:solidFill>
                  <a:srgbClr val="333333"/>
                </a:solidFill>
              </a:rPr>
              <a:t>делайте ребенку замечания в присутствии других, избегайте приказного тона.</a:t>
            </a:r>
            <a:br>
              <a:rPr lang="ru-RU" sz="6400" dirty="0">
                <a:solidFill>
                  <a:srgbClr val="333333"/>
                </a:solidFill>
              </a:rPr>
            </a:br>
            <a:r>
              <a:rPr lang="ru-RU" sz="6400" dirty="0">
                <a:solidFill>
                  <a:srgbClr val="333333"/>
                </a:solidFill>
              </a:rPr>
              <a:t> </a:t>
            </a:r>
            <a:r>
              <a:rPr lang="ru-RU" sz="6400" dirty="0" smtClean="0">
                <a:solidFill>
                  <a:srgbClr val="333333"/>
                </a:solidFill>
              </a:rPr>
              <a:t> Не </a:t>
            </a:r>
            <a:r>
              <a:rPr lang="ru-RU" sz="6400" dirty="0">
                <a:solidFill>
                  <a:srgbClr val="333333"/>
                </a:solidFill>
              </a:rPr>
              <a:t>забывайте сами употреблять слова «спасибо» и «пожалуйста», когда обращаетесь к ребенку.</a:t>
            </a:r>
            <a:br>
              <a:rPr lang="ru-RU" sz="6400" dirty="0">
                <a:solidFill>
                  <a:srgbClr val="333333"/>
                </a:solidFill>
              </a:rPr>
            </a:br>
            <a:r>
              <a:rPr lang="ru-RU" sz="6400" dirty="0">
                <a:solidFill>
                  <a:srgbClr val="333333"/>
                </a:solidFill>
              </a:rPr>
              <a:t> </a:t>
            </a:r>
            <a:r>
              <a:rPr lang="ru-RU" sz="6400" dirty="0" smtClean="0">
                <a:solidFill>
                  <a:srgbClr val="333333"/>
                </a:solidFill>
              </a:rPr>
              <a:t> Чаще </a:t>
            </a:r>
            <a:r>
              <a:rPr lang="ru-RU" sz="6400" dirty="0">
                <a:solidFill>
                  <a:srgbClr val="333333"/>
                </a:solidFill>
              </a:rPr>
              <a:t>вовлекайте ребенка в свои «взрослые» дела. Пусть он поймет, что вы готовы доверить ему важное дело и уверены, что он с ним справится.</a:t>
            </a:r>
            <a:br>
              <a:rPr lang="ru-RU" sz="6400" dirty="0">
                <a:solidFill>
                  <a:srgbClr val="333333"/>
                </a:solidFill>
              </a:rPr>
            </a:br>
            <a:r>
              <a:rPr lang="ru-RU" sz="6400" dirty="0">
                <a:solidFill>
                  <a:srgbClr val="333333"/>
                </a:solidFill>
              </a:rPr>
              <a:t> </a:t>
            </a:r>
            <a:r>
              <a:rPr lang="ru-RU" sz="6400" dirty="0" smtClean="0">
                <a:solidFill>
                  <a:srgbClr val="333333"/>
                </a:solidFill>
              </a:rPr>
              <a:t> Учитывайте </a:t>
            </a:r>
            <a:r>
              <a:rPr lang="ru-RU" sz="6400" dirty="0">
                <a:solidFill>
                  <a:srgbClr val="333333"/>
                </a:solidFill>
              </a:rPr>
              <a:t>мнение ребенка в семейных делах. Пусть ребенок чувствует себя нужным и важным в вашей семье.</a:t>
            </a:r>
          </a:p>
          <a:p>
            <a:pPr marL="0" indent="0">
              <a:buNone/>
            </a:pPr>
            <a:r>
              <a:rPr lang="ru-RU" dirty="0"/>
              <a:t/>
            </a:r>
            <a:br>
              <a:rPr lang="ru-RU" dirty="0"/>
            </a:br>
            <a:endParaRPr lang="ru-RU" dirty="0"/>
          </a:p>
        </p:txBody>
      </p:sp>
    </p:spTree>
    <p:extLst>
      <p:ext uri="{BB962C8B-B14F-4D97-AF65-F5344CB8AC3E}">
        <p14:creationId xmlns:p14="http://schemas.microsoft.com/office/powerpoint/2010/main" val="31523807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Как сформировать адекватную самооценку</a:t>
            </a:r>
            <a:endParaRPr lang="ru-RU" dirty="0"/>
          </a:p>
        </p:txBody>
      </p:sp>
      <p:sp>
        <p:nvSpPr>
          <p:cNvPr id="3" name="Объект 2"/>
          <p:cNvSpPr>
            <a:spLocks noGrp="1"/>
          </p:cNvSpPr>
          <p:nvPr>
            <p:ph idx="1"/>
          </p:nvPr>
        </p:nvSpPr>
        <p:spPr/>
        <p:txBody>
          <a:bodyPr>
            <a:normAutofit fontScale="40000" lnSpcReduction="20000"/>
          </a:bodyPr>
          <a:lstStyle/>
          <a:p>
            <a:r>
              <a:rPr lang="ru-RU" sz="4000" dirty="0" smtClean="0">
                <a:solidFill>
                  <a:srgbClr val="333333"/>
                </a:solidFill>
              </a:rPr>
              <a:t>Научите </a:t>
            </a:r>
            <a:r>
              <a:rPr lang="ru-RU" sz="4000" dirty="0">
                <a:solidFill>
                  <a:srgbClr val="333333"/>
                </a:solidFill>
              </a:rPr>
              <a:t>ребенка оценивать других людей (начните с персонажей сказок или рассказов).</a:t>
            </a:r>
            <a:r>
              <a:rPr lang="ru-RU" sz="4000" dirty="0"/>
              <a:t/>
            </a:r>
            <a:br>
              <a:rPr lang="ru-RU" sz="4000" dirty="0"/>
            </a:br>
            <a:r>
              <a:rPr lang="ru-RU" sz="4000" dirty="0">
                <a:solidFill>
                  <a:srgbClr val="333333"/>
                </a:solidFill>
              </a:rPr>
              <a:t>• Обсуждайте с ребенком хорошие и плохие его поступки.</a:t>
            </a:r>
            <a:r>
              <a:rPr lang="ru-RU" sz="4000" dirty="0"/>
              <a:t/>
            </a:r>
            <a:br>
              <a:rPr lang="ru-RU" sz="4000" dirty="0"/>
            </a:br>
            <a:r>
              <a:rPr lang="ru-RU" sz="4000" dirty="0">
                <a:solidFill>
                  <a:srgbClr val="333333"/>
                </a:solidFill>
              </a:rPr>
              <a:t>• Необходимо оценивать конкретно плохое поведение ребенка, а не критиковать его самого.</a:t>
            </a:r>
            <a:r>
              <a:rPr lang="ru-RU" sz="4000" dirty="0"/>
              <a:t/>
            </a:r>
            <a:br>
              <a:rPr lang="ru-RU" sz="4000" dirty="0"/>
            </a:br>
            <a:r>
              <a:rPr lang="ru-RU" sz="4000" dirty="0">
                <a:solidFill>
                  <a:srgbClr val="333333"/>
                </a:solidFill>
              </a:rPr>
              <a:t>• Обращайте внимание на успехи других людей их достижения (но не переусердствуйте!)</a:t>
            </a:r>
            <a:r>
              <a:rPr lang="ru-RU" sz="4000" dirty="0"/>
              <a:t/>
            </a:r>
            <a:br>
              <a:rPr lang="ru-RU" sz="4000" dirty="0"/>
            </a:br>
            <a:r>
              <a:rPr lang="ru-RU" sz="4000" dirty="0">
                <a:solidFill>
                  <a:srgbClr val="333333"/>
                </a:solidFill>
              </a:rPr>
              <a:t>• Следите за тем, чтобы все дела ребенок доводил до конца (не нужно восхищаться «полуфабрикатами»; похвалите ребенка и побудите закончить начатое).</a:t>
            </a:r>
            <a:r>
              <a:rPr lang="ru-RU" sz="4000" dirty="0"/>
              <a:t/>
            </a:r>
            <a:br>
              <a:rPr lang="ru-RU" sz="4000" dirty="0"/>
            </a:br>
            <a:r>
              <a:rPr lang="ru-RU" sz="4000" dirty="0">
                <a:solidFill>
                  <a:srgbClr val="333333"/>
                </a:solidFill>
              </a:rPr>
              <a:t>• Объясните ребенку, что каждому человеку свойственны разные чувства, и эти чувства нужно научиться уважать. Покажите на собственном примере, что вы принимаете любые чувства своего малыша. Приоткрывайте свой внутренний мир, не бойтесь показать свои эмоции и чувства.</a:t>
            </a:r>
            <a:r>
              <a:rPr lang="ru-RU" sz="4000" dirty="0"/>
              <a:t/>
            </a:r>
            <a:br>
              <a:rPr lang="ru-RU" sz="4000" dirty="0"/>
            </a:br>
            <a:r>
              <a:rPr lang="ru-RU" sz="4000" dirty="0">
                <a:solidFill>
                  <a:srgbClr val="333333"/>
                </a:solidFill>
              </a:rPr>
              <a:t>• Освободите ребенка от чрезмерной опеки и контроля. Предоставьте возможность ребенку делать свои ошибки и самому их переживать для того, чтобы впоследствии он мог оценить свое поведение и узнать на что он способен. Не нужно за ребенка делать то, что он с легкостью может сделать самостоятельно.</a:t>
            </a:r>
            <a:r>
              <a:rPr lang="ru-RU" sz="4000" dirty="0"/>
              <a:t/>
            </a:r>
            <a:br>
              <a:rPr lang="ru-RU" sz="4000" dirty="0"/>
            </a:br>
            <a:r>
              <a:rPr lang="ru-RU" sz="4000" dirty="0">
                <a:solidFill>
                  <a:srgbClr val="333333"/>
                </a:solidFill>
              </a:rPr>
              <a:t>• Помните, что в тех ситуациях, когда трудно найти взаимопонимание с ребенком, нужно просто попробовать посмотреть на все его глазами, помня о разнице вашего с ним жизненного опыта.</a:t>
            </a:r>
            <a:endParaRPr lang="ru-RU" sz="4000" dirty="0"/>
          </a:p>
        </p:txBody>
      </p:sp>
    </p:spTree>
    <p:extLst>
      <p:ext uri="{BB962C8B-B14F-4D97-AF65-F5344CB8AC3E}">
        <p14:creationId xmlns:p14="http://schemas.microsoft.com/office/powerpoint/2010/main" val="26059214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Повышаем самооценку! Мультик про барашка.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23528" y="260648"/>
            <a:ext cx="8496943" cy="5865515"/>
          </a:xfrm>
        </p:spPr>
      </p:pic>
    </p:spTree>
    <p:extLst>
      <p:ext uri="{BB962C8B-B14F-4D97-AF65-F5344CB8AC3E}">
        <p14:creationId xmlns:p14="http://schemas.microsoft.com/office/powerpoint/2010/main" val="31444388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457200" y="1556792"/>
            <a:ext cx="8229600" cy="2664296"/>
          </a:xfrm>
        </p:spPr>
        <p:txBody>
          <a:bodyPr/>
          <a:lstStyle/>
          <a:p>
            <a:r>
              <a:rPr lang="ru-RU" dirty="0" smtClean="0"/>
              <a:t>Спасибо за внимание!</a:t>
            </a:r>
            <a:endParaRPr lang="ru-RU" dirty="0"/>
          </a:p>
        </p:txBody>
      </p:sp>
    </p:spTree>
    <p:extLst>
      <p:ext uri="{BB962C8B-B14F-4D97-AF65-F5344CB8AC3E}">
        <p14:creationId xmlns:p14="http://schemas.microsoft.com/office/powerpoint/2010/main" val="32305589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571500"/>
            <a:ext cx="7620000" cy="571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361471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76672"/>
            <a:ext cx="8568952" cy="5976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9053558"/>
      </p:ext>
    </p:extLst>
  </p:cSld>
  <p:clrMapOvr>
    <a:masterClrMapping/>
  </p:clrMapOvr>
  <p:timing>
    <p:tnLst>
      <p:par>
        <p:cTn id="1" dur="indefinite" restart="never" nodeType="tmRoot"/>
      </p:par>
    </p:tnLst>
  </p:timing>
</p:sld>
</file>

<file path=ppt/theme/theme1.xml><?xml version="1.0" encoding="utf-8"?>
<a:theme xmlns:a="http://schemas.openxmlformats.org/drawingml/2006/main" name="pero">
  <a:themeElements>
    <a:clrScheme name="Другая 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C00000"/>
      </a:hlink>
      <a:folHlink>
        <a:srgbClr val="FAC08F"/>
      </a:folHlink>
    </a:clrScheme>
    <a:fontScheme name="Другая 1">
      <a:majorFont>
        <a:latin typeface="Century Schoolbook"/>
        <a:ea typeface=""/>
        <a:cs typeface=""/>
      </a:majorFont>
      <a:minorFont>
        <a:latin typeface="Century Schoolbook"/>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pero</Template>
  <TotalTime>373</TotalTime>
  <Words>607</Words>
  <Application>Microsoft Office PowerPoint</Application>
  <PresentationFormat>Экран (4:3)</PresentationFormat>
  <Paragraphs>55</Paragraphs>
  <Slides>25</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pero</vt:lpstr>
      <vt:lpstr>Родительское собрание</vt:lpstr>
      <vt:lpstr>Результаты анкеты о изучении представлений обучающихся о создании и роли семьи в жизни человека.</vt:lpstr>
      <vt:lpstr>Результаты анкеты о изучении представлений обучающихся о создании и роли семьи в жизни человека.</vt:lpstr>
      <vt:lpstr>Результаты анкеты о изучении представлений обучающихся о создании и роли семьи в жизни человека.</vt:lpstr>
      <vt:lpstr>Результаты анкеты о изучении представлений обучающихся о создании и роли семьи в жизни человека.</vt:lpstr>
      <vt:lpstr>Результаты анкеты о изучении представлений обучающихся о создании и роли семьи в жизни человека.</vt:lpstr>
      <vt:lpstr>Результаты анкеты о изучении представлений обучающихся о создании и роли семьи в жизни человека.</vt:lpstr>
      <vt:lpstr>Результаты анкеты о изучении представлений обучающихся о создании и роли семьи в жизни человека.</vt:lpstr>
      <vt:lpstr>Результаты анкеты о изучении представлений обучающихся о создании и роли семьи в жизни человека.</vt:lpstr>
      <vt:lpstr>Результаты анкеты о изучении представлений обучающихся о создании и роли семьи в жизни человека.</vt:lpstr>
      <vt:lpstr>Презентация PowerPoint</vt:lpstr>
      <vt:lpstr>Презентация PowerPoint</vt:lpstr>
      <vt:lpstr>Презентация PowerPoint</vt:lpstr>
      <vt:lpstr>Презентация PowerPoint</vt:lpstr>
      <vt:lpstr>Самооценка</vt:lpstr>
      <vt:lpstr>Виды самооценки</vt:lpstr>
      <vt:lpstr>Адекватная самооценка</vt:lpstr>
      <vt:lpstr>Завышенная самооценка</vt:lpstr>
      <vt:lpstr>Заниженная самооценка</vt:lpstr>
      <vt:lpstr>Как повысить самооценку</vt:lpstr>
      <vt:lpstr>Как сформировать адекватную самооценку</vt:lpstr>
      <vt:lpstr>Презентация PowerPoint</vt:lpstr>
      <vt:lpstr>Спасибо за внимание!</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Родительское собрание</dc:title>
  <dc:creator>111</dc:creator>
  <cp:lastModifiedBy>МОУ СОШ 30</cp:lastModifiedBy>
  <cp:revision>22</cp:revision>
  <dcterms:created xsi:type="dcterms:W3CDTF">2018-01-23T11:22:59Z</dcterms:created>
  <dcterms:modified xsi:type="dcterms:W3CDTF">2018-02-07T10:01:06Z</dcterms:modified>
</cp:coreProperties>
</file>