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4" r:id="rId20"/>
    <p:sldId id="275" r:id="rId21"/>
    <p:sldId id="270" r:id="rId22"/>
    <p:sldId id="276" r:id="rId23"/>
    <p:sldId id="277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29.06.2022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80728"/>
            <a:ext cx="7772400" cy="1828800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/>
              <a:t>ОД по развитию речи в старшей группе:  Звук «Р», буква Р, р.</a:t>
            </a:r>
            <a:br>
              <a:rPr lang="ru-RU" sz="2800" dirty="0" smtClean="0"/>
            </a:br>
            <a:r>
              <a:rPr lang="ru-RU" sz="2800" dirty="0" smtClean="0"/>
              <a:t> «Как Буратино мотор заводил». </a:t>
            </a: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3933056"/>
            <a:ext cx="7772400" cy="914400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Подготовила:</a:t>
            </a:r>
          </a:p>
          <a:p>
            <a:r>
              <a:rPr lang="ru-RU" dirty="0" smtClean="0"/>
              <a:t>Воспитатель БДОУ г. Омска </a:t>
            </a:r>
          </a:p>
          <a:p>
            <a:r>
              <a:rPr lang="ru-RU" dirty="0" smtClean="0"/>
              <a:t>«Детский сад 25»</a:t>
            </a:r>
          </a:p>
          <a:p>
            <a:r>
              <a:rPr lang="ru-RU" dirty="0" err="1" smtClean="0"/>
              <a:t>Руменко</a:t>
            </a:r>
            <a:r>
              <a:rPr lang="ru-RU" dirty="0" smtClean="0"/>
              <a:t> Н.С.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7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472" y="642918"/>
            <a:ext cx="4388646" cy="2645582"/>
          </a:xfrm>
        </p:spPr>
        <p:txBody>
          <a:bodyPr>
            <a:normAutofit/>
          </a:bodyPr>
          <a:lstStyle/>
          <a:p>
            <a:pPr algn="just"/>
            <a:r>
              <a:rPr lang="ru-RU" dirty="0" smtClean="0"/>
              <a:t>Тарарам, тарарам,</a:t>
            </a:r>
          </a:p>
          <a:p>
            <a:pPr algn="just"/>
            <a:r>
              <a:rPr lang="ru-RU" dirty="0" smtClean="0"/>
              <a:t>Кто спешит в гости к нам?</a:t>
            </a:r>
          </a:p>
          <a:p>
            <a:pPr algn="just"/>
            <a:r>
              <a:rPr lang="ru-RU" dirty="0" smtClean="0"/>
              <a:t>Этот мальчик-друг ребят,</a:t>
            </a:r>
          </a:p>
          <a:p>
            <a:pPr algn="just"/>
            <a:r>
              <a:rPr lang="ru-RU" dirty="0" smtClean="0"/>
              <a:t>С ним встрече каждый будет рад!</a:t>
            </a:r>
          </a:p>
          <a:p>
            <a:endParaRPr lang="ru-RU" dirty="0"/>
          </a:p>
        </p:txBody>
      </p:sp>
      <p:pic>
        <p:nvPicPr>
          <p:cNvPr id="25602" name="Picture 2" descr="Николай Сванидзе поручил таганрогскому суду разобраться с Бу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1285860"/>
            <a:ext cx="3500462" cy="5024431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3717031"/>
            <a:ext cx="4968552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Какой звук в слове «Буратино» я выделила? (звук Р)</a:t>
            </a:r>
            <a:endParaRPr lang="ru-RU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Проходной бал, вступительные балы, балы для вуза персонажи карабас из буратино фото Проходной бал, вступительные балы, балы дл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60" y="3714752"/>
            <a:ext cx="2093841" cy="2016530"/>
          </a:xfrm>
          <a:prstGeom prst="rect">
            <a:avLst/>
          </a:prstGeom>
          <a:noFill/>
        </p:spPr>
      </p:pic>
      <p:pic>
        <p:nvPicPr>
          <p:cNvPr id="3" name="Объект 3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2071670" y="1500174"/>
            <a:ext cx="5053612" cy="1993959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115616" y="836712"/>
            <a:ext cx="697898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Что делают губы, </a:t>
            </a:r>
            <a:r>
              <a:rPr lang="ru-RU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</a:t>
            </a:r>
            <a:r>
              <a:rPr lang="ru-RU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огда произносим звук «Р»?</a:t>
            </a:r>
            <a:endParaRPr lang="ru-RU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Журнал Playboy распродал картины и фотографии из своей коллекции - Рамблер-Новост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73021" y="1556792"/>
            <a:ext cx="3877054" cy="3038462"/>
          </a:xfrm>
          <a:prstGeom prst="rect">
            <a:avLst/>
          </a:prstGeom>
          <a:noFill/>
        </p:spPr>
      </p:pic>
      <p:pic>
        <p:nvPicPr>
          <p:cNvPr id="3" name="Picture 2" descr="Проходной бал, вступительные балы, балы для вуза персонажи карабас из буратино фото Проходной бал, вступительные балы, балы дл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4071942"/>
            <a:ext cx="1871310" cy="1802216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115616" y="836712"/>
            <a:ext cx="6978985" cy="36933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Что делают зубы, </a:t>
            </a:r>
            <a:r>
              <a:rPr lang="ru-RU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</a:t>
            </a:r>
            <a:r>
              <a:rPr lang="ru-RU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огда произносим звук «Р»?</a:t>
            </a:r>
            <a:endParaRPr lang="ru-RU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Victoria and Albert Museum купили у Rolling Stones их знаменитый знак #1330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0913" y="1845413"/>
            <a:ext cx="3643338" cy="3483942"/>
          </a:xfrm>
          <a:prstGeom prst="rect">
            <a:avLst/>
          </a:prstGeom>
          <a:noFill/>
        </p:spPr>
      </p:pic>
      <p:pic>
        <p:nvPicPr>
          <p:cNvPr id="3" name="Picture 2" descr="Проходной бал, вступительные балы, балы для вуза персонажи карабас из буратино фото Проходной бал, вступительные балы, балы дл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929066"/>
            <a:ext cx="1857388" cy="1788808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555776" y="1196752"/>
            <a:ext cx="3873612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Где находится язычок?</a:t>
            </a:r>
            <a:endParaRPr lang="ru-RU" sz="2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Фото Девочка сдувает пушинки одуванчи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1613" y="2276872"/>
            <a:ext cx="3500462" cy="3500462"/>
          </a:xfrm>
          <a:prstGeom prst="rect">
            <a:avLst/>
          </a:prstGeom>
          <a:noFill/>
        </p:spPr>
      </p:pic>
      <p:pic>
        <p:nvPicPr>
          <p:cNvPr id="3" name="Picture 2" descr="Проходной бал, вступительные балы, балы для вуза персонажи карабас из буратино фото Проходной бал, вступительные балы, балы для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4286256"/>
            <a:ext cx="1871309" cy="1802215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911935" y="1412776"/>
            <a:ext cx="3320140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Как дуем на язычок?</a:t>
            </a:r>
            <a:endParaRPr lang="ru-RU" sz="20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Заблудились. (10). Роль ОС (Буратино) в экономике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28926" y="3857628"/>
            <a:ext cx="3000396" cy="2541050"/>
          </a:xfrm>
          <a:prstGeom prst="rect">
            <a:avLst/>
          </a:prstGeom>
          <a:noFill/>
        </p:spPr>
      </p:pic>
      <p:pic>
        <p:nvPicPr>
          <p:cNvPr id="68612" name="Picture 4" descr="Людмила Гончарук УО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571612"/>
            <a:ext cx="2021548" cy="1370609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467544" y="1109945"/>
            <a:ext cx="8262198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Помоги Буратино завести мотор автомобиля.</a:t>
            </a:r>
            <a:endParaRPr lang="ru-RU" sz="2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649 0.09745 L -0.83698 0.09745 " pathEditMode="relative" ptsTypes="AA">
                                      <p:cBhvr>
                                        <p:cTn id="6" dur="2000" fill="hold"/>
                                        <p:tgtEl>
                                          <p:spTgt spid="686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Заблудились. (10). Роль ОС (Буратино) в экономике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4286256"/>
            <a:ext cx="2578637" cy="2183860"/>
          </a:xfrm>
          <a:prstGeom prst="rect">
            <a:avLst/>
          </a:prstGeom>
          <a:noFill/>
        </p:spPr>
      </p:pic>
      <p:pic>
        <p:nvPicPr>
          <p:cNvPr id="3" name="Picture 4" descr="Людмила Гончарук УОЛ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43702" y="1571612"/>
            <a:ext cx="2021548" cy="13706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649 0.1081 L -0.80955 0.3706 " pathEditMode="relative" ptsTypes="AA"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Людмила Гончарук УО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357166"/>
            <a:ext cx="2071702" cy="14046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909 0.11413 L -0.86319 0.89769 " pathEditMode="relative" ptsTypes="AA">
                                      <p:cBhvr>
                                        <p:cTn id="6" dur="5000" fill="hold"/>
                                        <p:tgtEl>
                                          <p:spTgt spid="696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Людмила Гончарук УО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428604"/>
            <a:ext cx="1496161" cy="1014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41 0.09213 C -0.10452 0.09514 -0.1158 0.1 -0.12622 0.10185 C -0.13021 0.10255 -0.14566 0.1044 -0.15243 0.10648 C -0.16476 0.11019 -0.17622 0.11968 -0.1882 0.12246 C -0.20226 0.12963 -0.22049 0.14074 -0.23577 0.14144 C -0.26632 0.14306 -0.32743 0.14468 -0.32743 0.14468 C -0.34254 0.14885 -0.35868 0.14954 -0.37396 0.15093 C -0.38143 0.1544 -0.38837 0.15486 -0.39653 0.15579 C -0.40504 0.1588 -0.41285 0.16065 -0.42153 0.16204 C -0.45973 0.17685 -0.51945 0.17408 -0.55365 0.17477 C -0.5757 0.17917 -0.59705 0.18658 -0.6191 0.19074 C -0.62709 0.1956 -0.63577 0.19514 -0.6441 0.19861 C -0.65035 0.20116 -0.65539 0.20324 -0.66198 0.20486 C -0.66511 0.20741 -0.66858 0.2088 -0.67153 0.21135 C -0.67483 0.21412 -0.68108 0.22084 -0.68108 0.22084 C -0.68368 0.22616 -0.68421 0.23148 -0.68698 0.23658 C -0.68837 0.24236 -0.69063 0.25417 -0.69063 0.25417 C -0.68993 0.26366 -0.69063 0.27361 -0.6882 0.28264 C -0.68525 0.29375 -0.67466 0.30787 -0.66667 0.31135 C -0.65921 0.3213 -0.63716 0.33056 -0.62622 0.33357 C -0.61962 0.33912 -0.61129 0.34167 -0.60365 0.34306 C -0.56737 0.35926 -0.59723 0.34653 -0.49653 0.34769 C -0.40677 0.34885 -0.31719 0.34977 -0.22743 0.35093 C -0.21563 0.35232 -0.20712 0.35718 -0.19532 0.3588 C -0.18855 0.36111 -0.18421 0.36852 -0.17743 0.37153 C -0.17014 0.38125 -0.1665 0.38611 -0.1573 0.39213 C -0.14931 0.40533 -0.13837 0.41505 -0.13108 0.42871 C -0.12796 0.43472 -0.12448 0.44028 -0.12153 0.4463 C -0.11962 0.45047 -0.11563 0.4588 -0.11563 0.4588 C -0.11389 0.46829 -0.11181 0.47385 -0.11077 0.48426 C -0.11164 0.49931 -0.10782 0.55718 -0.12987 0.5669 C -0.13421 0.57269 -0.13941 0.5801 -0.14532 0.58264 C -0.15105 0.58889 -0.1573 0.59537 -0.16441 0.59861 C -0.17396 0.60741 -0.16945 0.6051 -0.17622 0.6081 C -0.18299 0.61459 -0.19132 0.62153 -0.19914 0.62547 C -0.20261 0.62732 -0.20608 0.62871 -0.20955 0.63033 C -0.21094 0.63079 -0.21337 0.63195 -0.21337 0.63195 C -0.2191 0.6375 -0.22639 0.63843 -0.23351 0.63982 C -0.24098 0.64329 -0.24584 0.6463 -0.25365 0.64769 C -0.26094 0.65347 -0.26684 0.65394 -0.275 0.65579 C -0.28351 0.66273 -0.29184 0.66297 -0.30139 0.66528 C -0.30955 0.66736 -0.31789 0.67084 -0.32622 0.67315 C -0.33299 0.67778 -0.33594 0.67824 -0.3441 0.67963 C -0.34827 0.68125 -0.35174 0.68472 -0.35608 0.68588 C -0.38542 0.69375 -0.41424 0.70695 -0.4441 0.71135 C -0.45122 0.71505 -0.45521 0.71621 -0.4632 0.7176 C -0.47292 0.72107 -0.48212 0.72639 -0.49167 0.73033 C -0.50886 0.73727 -0.52743 0.74144 -0.54532 0.74306 C -0.55261 0.74815 -0.56007 0.74653 -0.56789 0.74931 C -0.58195 0.75417 -0.59514 0.76204 -0.60955 0.76528 C -0.61632 0.7713 -0.60973 0.76644 -0.62032 0.76991 C -0.62917 0.77269 -0.6375 0.77593 -0.64653 0.77801 C -0.66285 0.78172 -0.67761 0.79097 -0.6941 0.79375 C -0.69532 0.79422 -0.69653 0.79514 -0.69775 0.79537 C -0.70174 0.7963 -0.70573 0.79584 -0.70955 0.79699 C -0.71094 0.79746 -0.71198 0.79931 -0.7132 0.80023 C -0.71684 0.80278 -0.72136 0.80232 -0.725 0.80486 C -0.73386 0.81088 -0.72362 0.80579 -0.7323 0.80972 C -0.73612 0.8132 -0.73438 0.81297 -0.73698 0.81297 " pathEditMode="relative" ptsTypes="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716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Людмила Гончарук УОЛ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86644" y="428604"/>
            <a:ext cx="1496161" cy="101439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8577 0.0875 C -0.07709 0.10394 -0.08195 0.09283 -0.0823 0.13658 C -0.08299 0.24722 -0.06077 0.36343 -0.08698 0.46852 C -0.09289 0.52917 -0.08646 0.44375 -0.08455 0.48912 C -0.07865 0.62315 -0.08907 0.55672 -0.0823 0.59861 C -0.07934 0.66088 -0.07518 0.72454 -0.08455 0.78588 C -0.0849 0.79167 -0.08368 0.79815 -0.08577 0.80324 C -0.08889 0.81065 -0.09827 0.81227 -0.10365 0.81435 C -0.12605 0.8088 -0.14879 0.8044 -0.17153 0.80185 C -0.17709 0.79931 -0.19514 0.78935 -0.2 0.78912 C -0.22032 0.78797 -0.24046 0.78704 -0.26077 0.78588 C -0.2658 0.78357 -0.26875 0.77963 -0.27396 0.77801 C -0.27709 0.77153 -0.28212 0.76644 -0.28698 0.76204 C -0.28976 0.75672 -0.28993 0.75324 -0.2941 0.74931 C -0.29618 0.74167 -0.29827 0.73773 -0.30243 0.73195 C -0.30556 0.71945 -0.30139 0.73472 -0.30608 0.72246 C -0.30816 0.7169 -0.30886 0.70926 -0.30955 0.70324 C -0.30903 0.68982 -0.31007 0.65162 -0.30487 0.63195 C -0.30365 0.62246 -0.30296 0.61273 -0.30122 0.60324 C -0.29896 0.57685 -0.2974 0.55394 -0.29653 0.52709 C -0.31042 0.52014 -0.30608 0.49722 -0.30487 0.48102 C -0.30469 0.47292 -0.30764 0.4081 -0.30122 0.38264 C -0.30087 0.34398 -0.29931 0.30556 -0.3 0.2669 C -0.30052 0.23588 -0.30764 0.25278 -0.30122 0.23982 C -0.30278 0.23496 -0.30556 0.23079 -0.30608 0.22547 C -0.30643 0.2213 -0.30365 0.21297 -0.30365 0.21297 C -0.30452 0.16204 -0.30452 0.11135 -0.30608 0.06042 C -0.30625 0.0551 -0.31268 0.04468 -0.31563 0.04144 C -0.31945 0.0375 -0.32396 0.03496 -0.32743 0.03033 C -0.33334 0.02246 -0.33959 0.01875 -0.34775 0.01597 C -0.36875 0.01806 -0.38976 0.01806 -0.41077 0.02084 C -0.4125 0.02107 -0.41389 0.02315 -0.41563 0.02408 C -0.43195 0.03195 -0.44549 0.04676 -0.46198 0.05417 C -0.47084 0.06366 -0.48021 0.07199 -0.4882 0.08264 C -0.49167 0.08727 -0.49775 0.09699 -0.49775 0.09699 C -0.50018 0.10695 -0.50677 0.11621 -0.51077 0.12547 C -0.51667 0.13912 -0.52032 0.15324 -0.52622 0.1669 C -0.52761 0.17755 -0.53091 0.18681 -0.53334 0.19699 C -0.53577 0.20672 -0.53664 0.21736 -0.53941 0.22709 C -0.53993 0.22894 -0.54098 0.23033 -0.54167 0.23195 C -0.54219 0.23334 -0.54254 0.23496 -0.54289 0.23658 C -0.54445 0.25047 -0.5448 0.26435 -0.54653 0.27801 C -0.55 0.33635 -0.54844 0.37014 -0.55 0.44306 C -0.55035 0.45764 -0.5533 0.48079 -0.55955 0.49375 C -0.56077 0.5044 -0.56198 0.51273 -0.56563 0.52246 C -0.56702 0.53125 -0.5698 0.53843 -0.57275 0.5463 C -0.57483 0.55162 -0.57327 0.55116 -0.575 0.55741 C -0.57813 0.56922 -0.58264 0.58519 -0.58941 0.59375 C -0.59098 0.6 -0.59393 0.6044 -0.59653 0.60972 C -0.59775 0.61574 -0.59862 0.62014 -0.60122 0.62547 C -0.60261 0.6331 -0.60313 0.63588 -0.6073 0.64144 C -0.60799 0.64352 -0.60851 0.64584 -0.60955 0.64769 C -0.61042 0.64908 -0.61233 0.64931 -0.6132 0.65093 C -0.61528 0.65486 -0.61632 0.65949 -0.61789 0.66366 C -0.61858 0.66574 -0.62049 0.66667 -0.62153 0.66852 C -0.62483 0.67431 -0.6257 0.67917 -0.62987 0.68426 C -0.63177 0.69167 -0.63646 0.69769 -0.64063 0.70324 C -0.64844 0.71343 -0.6533 0.72385 -0.6632 0.73033 C -0.66737 0.73635 -0.67309 0.73912 -0.67743 0.74468 C -0.68559 0.75486 -0.69618 0.76204 -0.70608 0.76852 C -0.71198 0.77246 -0.71875 0.77338 -0.725 0.77639 C -0.74254 0.77408 -0.74532 0.77593 -0.7573 0.76852 C -0.76042 0.76412 -0.76719 0.75764 -0.77153 0.75579 C -0.77483 0.75116 -0.77848 0.74699 -0.7823 0.74306 C -0.78455 0.74074 -0.78698 0.73866 -0.78941 0.73658 C -0.79063 0.73565 -0.79289 0.73357 -0.79289 0.73357 C -0.79705 0.72639 -0.80174 0.71991 -0.80608 0.71297 C -0.80834 0.70371 -0.80608 0.70347 -0.8132 0.69861 C -0.81459 0.69121 -0.8165 0.68472 -0.8191 0.67801 C -0.82761 0.58959 -0.82049 0.5 -0.82622 0.41135 C -0.82691 0.38357 -0.82726 0.3588 -0.82987 0.33195 C -0.82622 0.2588 -0.83143 0.18472 -0.82032 0.11297 C -0.82118 0.06736 -0.82153 0.02199 -0.82275 -0.02361 C -0.82292 -0.03032 -0.82622 -0.03703 -0.82622 -0.04421 " pathEditMode="relative" ptsTypes="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84996" name="Picture 4" descr="6,95 $ weeksite.com - Slider Radio Pattern HZ160TM Skinning Plastic Case for iPhone 4S. iPhone 4/4S Cases &amp; Skins - iPad iPh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1071546"/>
            <a:ext cx="2571768" cy="1991951"/>
          </a:xfrm>
          <a:prstGeom prst="rect">
            <a:avLst/>
          </a:prstGeom>
          <a:noFill/>
        </p:spPr>
      </p:pic>
      <p:pic>
        <p:nvPicPr>
          <p:cNvPr id="84998" name="Picture 6" descr="PSD исходник рисованной ракеты &quot; Дизайн &quot; Блог полезных статей о разработке и раскрутке сайтов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500042"/>
            <a:ext cx="2519346" cy="2519347"/>
          </a:xfrm>
          <a:prstGeom prst="rect">
            <a:avLst/>
          </a:prstGeom>
          <a:noFill/>
        </p:spPr>
      </p:pic>
      <p:pic>
        <p:nvPicPr>
          <p:cNvPr id="85000" name="Picture 8" descr="Загадай жела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00760" y="5000636"/>
            <a:ext cx="2786082" cy="1488564"/>
          </a:xfrm>
          <a:prstGeom prst="rect">
            <a:avLst/>
          </a:prstGeom>
          <a:noFill/>
        </p:spPr>
      </p:pic>
      <p:pic>
        <p:nvPicPr>
          <p:cNvPr id="85002" name="Picture 10" descr="Раки Киев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flipH="1">
            <a:off x="3286116" y="4000504"/>
            <a:ext cx="2360236" cy="1143008"/>
          </a:xfrm>
          <a:prstGeom prst="rect">
            <a:avLst/>
          </a:prstGeom>
          <a:noFill/>
        </p:spPr>
      </p:pic>
      <p:pic>
        <p:nvPicPr>
          <p:cNvPr id="85004" name="Picture 12" descr="Single Daisy Flower Drawing - Viewing Gallery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00496" y="1214422"/>
            <a:ext cx="1428760" cy="2067197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3418740" y="332656"/>
            <a:ext cx="2592271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Назови слова</a:t>
            </a:r>
            <a:endParaRPr lang="ru-RU" sz="28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3" name="Рисунок 2" descr="Архив материалов - Персональный сайт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2571768" cy="2466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786314" y="4714884"/>
            <a:ext cx="3553414" cy="1402039"/>
          </a:xfrm>
          <a:prstGeom prst="rect">
            <a:avLst/>
          </a:prstGeom>
        </p:spPr>
      </p:pic>
      <p:pic>
        <p:nvPicPr>
          <p:cNvPr id="5" name="Рисунок 4" descr="Розы Анимашки, анимационные картинки для личных дневников, блогов, гостевых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29322" y="571480"/>
            <a:ext cx="2586035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2" name="Picture 2" descr="КобелИНО!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2786058"/>
            <a:ext cx="2643206" cy="17603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3" name="Рисунок 2" descr="Руки и жесты, клипарт JPG 80 - Государственный склад клипарта Фотошопии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0100" y="857232"/>
            <a:ext cx="2527198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Ручка Плата графические заготовки Загрузить 1 000 clip arts (Страница 34) - ClipartLogo.com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1142984"/>
            <a:ext cx="2217674" cy="2066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Удалённая работа Работа фрилансера Касаткин Владимир FreePan…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6643702" y="3643314"/>
            <a:ext cx="1909903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Что с чем: сумка с бахромой Что с чем Журнал Starlook.Ru - Красивые люди. Красивые вещи - www.getapi.ru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3643314"/>
            <a:ext cx="2352675" cy="235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3" name="Рисунок 2" descr="Характерный представитель фауны Голарктической области. Рысь. Голарктическая область. Статьи для написания рефератов, курсовых р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428604"/>
            <a:ext cx="2543888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БСЭ онлайн РЫБЫ полезные ссылки тема: РЫБЫ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71802" y="2714620"/>
            <a:ext cx="2695575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Наш форум &quot; Ху из Ху?, Узнай ближнего сваего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4214818"/>
            <a:ext cx="3238500" cy="21805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8066" name="Picture 2" descr="Жи ши - Гласные после шипящих - Картинки по русскому языку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000108"/>
            <a:ext cx="1905000" cy="2381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92162" name="Picture 2" descr="Вдруг откуда-то летит маленький комарик. - Babyblog.ru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2" y="714356"/>
            <a:ext cx="2286000" cy="2228850"/>
          </a:xfrm>
          <a:prstGeom prst="rect">
            <a:avLst/>
          </a:prstGeom>
          <a:noFill/>
        </p:spPr>
      </p:pic>
      <p:pic>
        <p:nvPicPr>
          <p:cNvPr id="92164" name="Picture 4" descr="Чайник - Рисунки - Аватарки на Колючк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1500174"/>
            <a:ext cx="2428892" cy="2299639"/>
          </a:xfrm>
          <a:prstGeom prst="rect">
            <a:avLst/>
          </a:prstGeom>
          <a:noFill/>
        </p:spPr>
      </p:pic>
      <p:pic>
        <p:nvPicPr>
          <p:cNvPr id="92166" name="Picture 6" descr="Еда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72198" y="3786189"/>
            <a:ext cx="2465076" cy="210091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91138" name="Picture 2" descr="Туманян Ованес Тадевосович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571480"/>
            <a:ext cx="2228899" cy="2338388"/>
          </a:xfrm>
          <a:prstGeom prst="rect">
            <a:avLst/>
          </a:prstGeom>
          <a:noFill/>
        </p:spPr>
      </p:pic>
      <p:pic>
        <p:nvPicPr>
          <p:cNvPr id="91140" name="Picture 4" descr="http://900igr.net/datai/geografija/Amerika-Afrika/0024-030-Rastenija-pereselents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86512" y="4429132"/>
            <a:ext cx="1889997" cy="1985936"/>
          </a:xfrm>
          <a:prstGeom prst="rect">
            <a:avLst/>
          </a:prstGeom>
          <a:noFill/>
        </p:spPr>
      </p:pic>
      <p:pic>
        <p:nvPicPr>
          <p:cNvPr id="91142" name="Picture 6" descr="Free Vector Vector Clip Art Horse Head Clip Art Consumer Product Review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714356"/>
            <a:ext cx="1879554" cy="1955396"/>
          </a:xfrm>
          <a:prstGeom prst="rect">
            <a:avLst/>
          </a:prstGeom>
          <a:noFill/>
        </p:spPr>
      </p:pic>
      <p:pic>
        <p:nvPicPr>
          <p:cNvPr id="91144" name="Picture 8" descr="Garden Fence Cliparts, Stock Vector And Royalty Free Garden …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488" y="2571744"/>
            <a:ext cx="2952771" cy="22145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95234" name="Picture 2" descr="http://img-fotki.yandex.ru/get/4614/91752640.4c/0_7710f_5a75085f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1500174"/>
            <a:ext cx="4762500" cy="1628776"/>
          </a:xfrm>
          <a:prstGeom prst="rect">
            <a:avLst/>
          </a:prstGeom>
          <a:noFill/>
        </p:spPr>
      </p:pic>
      <p:pic>
        <p:nvPicPr>
          <p:cNvPr id="95236" name="Picture 4" descr="Tranche De Fro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2928934"/>
            <a:ext cx="3357586" cy="28855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94210" name="Picture 2" descr="Gallery For Speed Boat Clip Ar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10" y="785794"/>
            <a:ext cx="3429024" cy="1627228"/>
          </a:xfrm>
          <a:prstGeom prst="rect">
            <a:avLst/>
          </a:prstGeom>
          <a:noFill/>
        </p:spPr>
      </p:pic>
      <p:pic>
        <p:nvPicPr>
          <p:cNvPr id="94212" name="Picture 4" descr="Строительство и ремонт Реутов Продаю Реутов-Tod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15074" y="3929066"/>
            <a:ext cx="2076338" cy="2643146"/>
          </a:xfrm>
          <a:prstGeom prst="rect">
            <a:avLst/>
          </a:prstGeom>
          <a:noFill/>
        </p:spPr>
      </p:pic>
      <p:pic>
        <p:nvPicPr>
          <p:cNvPr id="94214" name="Picture 6" descr="Logged - vector clip art online, royalty free &amp; public domain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2857496"/>
            <a:ext cx="2428892" cy="3369661"/>
          </a:xfrm>
          <a:prstGeom prst="rect">
            <a:avLst/>
          </a:prstGeom>
          <a:noFill/>
        </p:spPr>
      </p:pic>
      <p:pic>
        <p:nvPicPr>
          <p:cNvPr id="94216" name="Picture 8" descr="Музыка в стиле Шансон (Страница 808) MP3SORT.BIZ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7752" y="857232"/>
            <a:ext cx="2786082" cy="23867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Сценарии праздник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4714884"/>
            <a:ext cx="2214578" cy="1738444"/>
          </a:xfrm>
          <a:prstGeom prst="rect">
            <a:avLst/>
          </a:prstGeom>
          <a:noFill/>
        </p:spPr>
      </p:pic>
      <p:pic>
        <p:nvPicPr>
          <p:cNvPr id="93186" name="Picture 2" descr="tatyana2q8-medvedeva - альбом &quot;Клип арт / Клип арт еда&quot; на Яндекс.Фотках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000108"/>
            <a:ext cx="2335712" cy="3190864"/>
          </a:xfrm>
          <a:prstGeom prst="rect">
            <a:avLst/>
          </a:prstGeom>
          <a:noFill/>
        </p:spPr>
      </p:pic>
      <p:pic>
        <p:nvPicPr>
          <p:cNvPr id="93188" name="Picture 4" descr="Огонь графические заготовки Загрузить 269 clip arts (Страница 4) - ClipartLogo.com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29190" y="1285860"/>
            <a:ext cx="2857500" cy="4486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Сказочная астрология - Страна Ма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1428736"/>
            <a:ext cx="6559642" cy="395916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603662" y="491468"/>
            <a:ext cx="597161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Придумай историю по картинке</a:t>
            </a:r>
            <a:endParaRPr lang="ru-RU" sz="28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Алфавит для мальчиков: Буква р - Детские картинки - Картинки - Персональный сайт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1500" y="500042"/>
            <a:ext cx="4762500" cy="4762500"/>
          </a:xfrm>
          <a:prstGeom prst="rect">
            <a:avLst/>
          </a:prstGeom>
          <a:noFill/>
        </p:spPr>
      </p:pic>
      <p:pic>
        <p:nvPicPr>
          <p:cNvPr id="96260" name="Picture 4" descr="ДИДАКТИЧЕСКАЯ ИГРА &quot;ОДЕНЬ БУРАТИНО&quot; - ДИДАКТИЧЕСКИЕ ИГРЫ ДЛЯ ДОШКОЛЬНИКОВ - ИГРЫ С ДОШКОЛЬНИКАМИ - Каталог файлов - САЙТ ДЛЯ ВОС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786" y="1714488"/>
            <a:ext cx="3786214" cy="3786214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51520" y="499628"/>
            <a:ext cx="55258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Как выглядит буква Р?</a:t>
            </a:r>
          </a:p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что похожа? </a:t>
            </a:r>
          </a:p>
          <a:p>
            <a:pPr algn="ctr"/>
            <a:r>
              <a:rPr lang="ru-RU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Укрась букву Р с помощью пластилина.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Музыкальные инновации для развития ребенка (Страница 1693) M…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69895" y="1334061"/>
            <a:ext cx="3714776" cy="5080036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2699792" y="404664"/>
            <a:ext cx="376754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До встречи!</a:t>
            </a:r>
            <a:endParaRPr lang="ru-RU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116</TotalTime>
  <Words>128</Words>
  <Application>Microsoft Office PowerPoint</Application>
  <PresentationFormat>Экран (4:3)</PresentationFormat>
  <Paragraphs>21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Аспект</vt:lpstr>
      <vt:lpstr>ОД по развитию речи в старшей группе:  Звук «Р», буква Р, р.  «Как Буратино мотор заводил».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Пользователь Windows</cp:lastModifiedBy>
  <cp:revision>14</cp:revision>
  <dcterms:modified xsi:type="dcterms:W3CDTF">2022-06-29T14:45:45Z</dcterms:modified>
</cp:coreProperties>
</file>