
<file path=[Content_Types].xml><?xml version="1.0" encoding="utf-8"?>
<Types xmlns="http://schemas.openxmlformats.org/package/2006/content-types">
  <Default Extension="png" ContentType="image/png"/>
  <Default Extension="emf" ContentType="image/x-emf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3" r:id="rId8"/>
    <p:sldId id="264" r:id="rId9"/>
    <p:sldId id="262" r:id="rId10"/>
    <p:sldId id="265" r:id="rId11"/>
    <p:sldId id="266" r:id="rId12"/>
    <p:sldId id="269" r:id="rId13"/>
    <p:sldId id="267" r:id="rId14"/>
    <p:sldId id="268" r:id="rId15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16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3" name="Rectangle 12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Oval 13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473795" y="5052545"/>
            <a:ext cx="5637010" cy="882119"/>
          </a:xfrm>
        </p:spPr>
        <p:txBody>
          <a:bodyPr>
            <a:normAutofit/>
          </a:bodyPr>
          <a:lstStyle>
            <a:lvl1pPr marL="0" indent="0" algn="l">
              <a:buNone/>
              <a:defRPr sz="2200"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E6DBA1-8959-4436-98D9-32121FDC5E17}" type="datetimeFigureOut">
              <a:rPr lang="ru-RU" smtClean="0"/>
              <a:t>01.04.2021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8B9E19-E669-4574-B5CC-B06474082AD6}" type="slidenum">
              <a:rPr lang="ru-RU" smtClean="0"/>
              <a:t>‹#›</a:t>
            </a:fld>
            <a:endParaRPr lang="ru-RU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17581" y="3132290"/>
            <a:ext cx="7175351" cy="1793167"/>
          </a:xfrm>
          <a:effectLst/>
        </p:spPr>
        <p:txBody>
          <a:bodyPr>
            <a:noAutofit/>
          </a:bodyPr>
          <a:lstStyle>
            <a:lvl1pPr marL="640080" indent="-457200" algn="l">
              <a:defRPr sz="54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E6DBA1-8959-4436-98D9-32121FDC5E17}" type="datetimeFigureOut">
              <a:rPr lang="ru-RU" smtClean="0"/>
              <a:t>01.04.2021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8B9E19-E669-4574-B5CC-B06474082AD6}" type="slidenum">
              <a:rPr lang="ru-RU" smtClean="0"/>
              <a:t>‹#›</a:t>
            </a:fld>
            <a:endParaRPr lang="ru-RU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10" name="Content Placeholder 9"/>
          <p:cNvSpPr>
            <a:spLocks noGrp="1"/>
          </p:cNvSpPr>
          <p:nvPr>
            <p:ph sz="quarter" idx="13"/>
          </p:nvPr>
        </p:nvSpPr>
        <p:spPr>
          <a:xfrm>
            <a:off x="1143000" y="731520"/>
            <a:ext cx="6400800" cy="347472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33195" y="2172648"/>
            <a:ext cx="5966666" cy="2423346"/>
          </a:xfrm>
          <a:effectLst/>
        </p:spPr>
        <p:txBody>
          <a:bodyPr anchor="b"/>
          <a:lstStyle>
            <a:lvl1pPr algn="r">
              <a:defRPr sz="4600" b="1" cap="none" baseline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022438" y="4607511"/>
            <a:ext cx="5970494" cy="835460"/>
          </a:xfrm>
        </p:spPr>
        <p:txBody>
          <a:bodyPr anchor="t"/>
          <a:lstStyle>
            <a:lvl1pPr marL="0" indent="0" algn="r">
              <a:buNone/>
              <a:defRPr sz="20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E6DBA1-8959-4436-98D9-32121FDC5E17}" type="datetimeFigureOut">
              <a:rPr lang="ru-RU" smtClean="0"/>
              <a:t>01.04.2021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8B9E19-E669-4574-B5CC-B06474082AD6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E6DBA1-8959-4436-98D9-32121FDC5E17}" type="datetimeFigureOut">
              <a:rPr lang="ru-RU" smtClean="0"/>
              <a:t>01.04.2021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8B9E19-E669-4574-B5CC-B06474082AD6}" type="slidenum">
              <a:rPr lang="ru-RU" smtClean="0"/>
              <a:t>‹#›</a:t>
            </a:fld>
            <a:endParaRPr lang="ru-RU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1142999" y="731519"/>
            <a:ext cx="3346704" cy="347472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731520"/>
            <a:ext cx="3346704" cy="347472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56447" y="1400327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7302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algn="ctr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None/>
            </a:pPr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1399032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E6DBA1-8959-4436-98D9-32121FDC5E17}" type="datetimeFigureOut">
              <a:rPr lang="ru-RU" smtClean="0"/>
              <a:t>01.04.2021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8B9E19-E669-4574-B5CC-B06474082AD6}" type="slidenum">
              <a:rPr lang="ru-RU" smtClean="0"/>
              <a:t>‹#›</a:t>
            </a:fld>
            <a:endParaRPr lang="ru-RU"/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E6DBA1-8959-4436-98D9-32121FDC5E17}" type="datetimeFigureOut">
              <a:rPr lang="ru-RU" smtClean="0"/>
              <a:t>01.04.2021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8B9E19-E669-4574-B5CC-B06474082AD6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E6DBA1-8959-4436-98D9-32121FDC5E17}" type="datetimeFigureOut">
              <a:rPr lang="ru-RU" smtClean="0"/>
              <a:t>01.04.2021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8B9E19-E669-4574-B5CC-B06474082AD6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095" y="2209800"/>
            <a:ext cx="3636085" cy="1258493"/>
          </a:xfrm>
          <a:effectLst/>
        </p:spPr>
        <p:txBody>
          <a:bodyPr anchor="b">
            <a:noAutofit/>
          </a:bodyPr>
          <a:lstStyle>
            <a:lvl1pPr marL="228600" indent="-228600" algn="l">
              <a:defRPr sz="2800" b="1">
                <a:effectLst/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93515" y="731520"/>
            <a:ext cx="4017085" cy="4894730"/>
          </a:xfrm>
        </p:spPr>
        <p:txBody>
          <a:bodyPr anchor="ctr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4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75765" y="3497802"/>
            <a:ext cx="3388660" cy="213951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E6DBA1-8959-4436-98D9-32121FDC5E17}" type="datetimeFigureOut">
              <a:rPr lang="ru-RU" smtClean="0"/>
              <a:t>01.04.2021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8B9E19-E669-4574-B5CC-B06474082AD6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ectangle 8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" name="Rectangle 9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Oval 10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475175" y="1143000"/>
            <a:ext cx="4114800" cy="3127806"/>
          </a:xfrm>
          <a:prstGeom prst="roundRect">
            <a:avLst>
              <a:gd name="adj" fmla="val 4230"/>
            </a:avLst>
          </a:prstGeom>
          <a:solidFill>
            <a:schemeClr val="bg2">
              <a:lumMod val="90000"/>
            </a:schemeClr>
          </a:solidFill>
          <a:effectLst>
            <a:reflection blurRad="4350" stA="23000" endA="300" endPos="28000" dir="5400000" sy="-100000" algn="bl" rotWithShape="0"/>
          </a:effectLst>
          <a:scene3d>
            <a:camera prst="perspectiveContrastingLeftFacing" fov="1800000">
              <a:rot lat="300000" lon="2100000" rev="0"/>
            </a:camera>
            <a:lightRig rig="balanced" dir="t"/>
          </a:scene3d>
          <a:sp3d>
            <a:bevelT w="50800" h="50800"/>
          </a:sp3d>
        </p:spPr>
        <p:txBody>
          <a:bodyPr>
            <a:normAutofit/>
            <a:flatTx/>
          </a:bodyPr>
          <a:lstStyle>
            <a:lvl1pPr marL="0" indent="0" algn="ctr">
              <a:buNone/>
              <a:defRPr sz="20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77887" y="1010486"/>
            <a:ext cx="3694114" cy="2163020"/>
          </a:xfrm>
        </p:spPr>
        <p:txBody>
          <a:bodyPr anchor="b"/>
          <a:lstStyle>
            <a:lvl1pPr marL="182880" indent="-182880">
              <a:buFont typeface="Georgia" pitchFamily="18" charset="0"/>
              <a:buChar char="*"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E6DBA1-8959-4436-98D9-32121FDC5E17}" type="datetimeFigureOut">
              <a:rPr lang="ru-RU" smtClean="0"/>
              <a:t>01.04.2021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8B9E19-E669-4574-B5CC-B06474082AD6}" type="slidenum">
              <a:rPr lang="ru-RU" smtClean="0"/>
              <a:t>‹#›</a:t>
            </a:fld>
            <a:endParaRPr lang="ru-RU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7268" y="4464421"/>
            <a:ext cx="6383538" cy="1143000"/>
          </a:xfrm>
        </p:spPr>
        <p:txBody>
          <a:bodyPr anchor="b">
            <a:noAutofit/>
          </a:bodyPr>
          <a:lstStyle>
            <a:lvl1pPr algn="l">
              <a:defRPr sz="4600" b="1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905000" y="731519"/>
            <a:ext cx="6400800" cy="3474720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E6DBA1-8959-4436-98D9-32121FDC5E17}" type="datetimeFigureOut">
              <a:rPr lang="ru-RU" smtClean="0"/>
              <a:t>01.04.2021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8B9E19-E669-4574-B5CC-B06474082AD6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1153758" y="376517"/>
            <a:ext cx="2057400" cy="5238339"/>
          </a:xfrm>
          <a:effectLst/>
        </p:spPr>
        <p:txBody>
          <a:bodyPr vert="eaVert"/>
          <a:lstStyle>
            <a:lvl1pPr algn="l">
              <a:defRPr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324113" y="731519"/>
            <a:ext cx="4829287" cy="4894729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E6DBA1-8959-4436-98D9-32121FDC5E17}" type="datetimeFigureOut">
              <a:rPr lang="ru-RU" smtClean="0"/>
              <a:t>01.04.2021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8B9E19-E669-4574-B5CC-B06474082AD6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5105400"/>
            <a:ext cx="9144000" cy="175260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51054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0" y="3768304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6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793289" y="4372168"/>
            <a:ext cx="6512511" cy="1143000"/>
          </a:xfrm>
          <a:prstGeom prst="rect">
            <a:avLst/>
          </a:prstGeom>
          <a:effectLst/>
        </p:spPr>
        <p:txBody>
          <a:bodyPr vert="horz" lIns="91440" tIns="45720" rIns="91440" bIns="45720" rtlCol="0" anchor="t" anchorCtr="0">
            <a:no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2260"/>
            <a:ext cx="6400800" cy="347472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172200" y="6172200"/>
            <a:ext cx="2514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31E6DBA1-8959-4436-98D9-32121FDC5E17}" type="datetimeFigureOut">
              <a:rPr lang="ru-RU" smtClean="0"/>
              <a:t>01.04.2021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57199" y="6172200"/>
            <a:ext cx="335280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810000" y="6172200"/>
            <a:ext cx="1828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688B9E19-E669-4574-B5CC-B06474082AD6}" type="slidenum">
              <a:rPr lang="ru-RU" smtClean="0"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iming>
    <p:tnLst>
      <p:par>
        <p:cTn id="1" dur="indefinite" restart="never" nodeType="tmRoot"/>
      </p:par>
    </p:tnLst>
  </p:timing>
  <p:txStyles>
    <p:titleStyle>
      <a:lvl1pPr marL="320040" indent="-320040" algn="r" defTabSz="914400" rtl="0" eaLnBrk="1" latinLnBrk="0" hangingPunct="1">
        <a:spcBef>
          <a:spcPct val="0"/>
        </a:spcBef>
        <a:buClr>
          <a:schemeClr val="accent6">
            <a:lumMod val="75000"/>
          </a:schemeClr>
        </a:buClr>
        <a:buSzPct val="128000"/>
        <a:buFont typeface="Georgia" pitchFamily="18" charset="0"/>
        <a:buChar char="*"/>
        <a:defRPr sz="4600" b="1" i="0" kern="1200">
          <a:gradFill>
            <a:gsLst>
              <a:gs pos="0">
                <a:schemeClr val="tx1"/>
              </a:gs>
              <a:gs pos="40000">
                <a:schemeClr val="tx1">
                  <a:lumMod val="75000"/>
                  <a:lumOff val="25000"/>
                </a:schemeClr>
              </a:gs>
              <a:gs pos="100000">
                <a:schemeClr val="tx2">
                  <a:alpha val="65000"/>
                </a:schemeClr>
              </a:gs>
            </a:gsLst>
            <a:lin ang="5400000" scaled="0"/>
          </a:gradFill>
          <a:effectLst>
            <a:reflection blurRad="6350" stA="55000" endA="300" endPos="45500" dir="5400000" sy="-100000" algn="bl" rotWithShape="0"/>
          </a:effectLst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286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54864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0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822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09728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138988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66420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1965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22860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2587752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emf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hyperlink" Target="https://vk.com/away.php?to=http://www.mat-raskraska.ru/&amp;post=-68130961_404295&amp;el=snippet" TargetMode="Externa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jpe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emf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691680" y="5373216"/>
            <a:ext cx="5637010" cy="882119"/>
          </a:xfrm>
        </p:spPr>
        <p:txBody>
          <a:bodyPr>
            <a:normAutofit fontScale="62500" lnSpcReduction="20000"/>
          </a:bodyPr>
          <a:lstStyle/>
          <a:p>
            <a:r>
              <a:rPr lang="ru-RU" sz="2800" dirty="0" err="1" smtClean="0"/>
              <a:t>Палигина</a:t>
            </a:r>
            <a:r>
              <a:rPr lang="ru-RU" sz="2800" dirty="0" smtClean="0"/>
              <a:t> Елена Юрьевна.</a:t>
            </a:r>
          </a:p>
          <a:p>
            <a:r>
              <a:rPr lang="ru-RU" sz="2800" dirty="0" smtClean="0"/>
              <a:t>Учитель  начальных классов МАОУ «СОШ №2»  г. Череповец, </a:t>
            </a:r>
            <a:r>
              <a:rPr lang="ru-RU" sz="2800" smtClean="0"/>
              <a:t>Вологодская область.</a:t>
            </a:r>
            <a:endParaRPr lang="ru-RU" sz="2800" dirty="0"/>
          </a:p>
        </p:txBody>
      </p:sp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539552" y="476672"/>
            <a:ext cx="7175351" cy="1793167"/>
          </a:xfrm>
        </p:spPr>
        <p:txBody>
          <a:bodyPr/>
          <a:lstStyle/>
          <a:p>
            <a:pPr marL="182880" indent="0">
              <a:buNone/>
            </a:pPr>
            <a:r>
              <a:rPr lang="ru-RU" sz="3600" dirty="0" smtClean="0"/>
              <a:t>Дидактические игры, приёмы и упражнения при изучении таблицы умножения в начальной школе.</a:t>
            </a:r>
            <a:br>
              <a:rPr lang="ru-RU" sz="3600" dirty="0" smtClean="0"/>
            </a:br>
            <a:r>
              <a:rPr lang="ru-RU" sz="3600" dirty="0"/>
              <a:t/>
            </a:r>
            <a:br>
              <a:rPr lang="ru-RU" sz="3600" dirty="0"/>
            </a:b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2340688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>
          <a:xfrm>
            <a:off x="1143000" y="731520"/>
            <a:ext cx="7749480" cy="5433784"/>
          </a:xfrm>
        </p:spPr>
        <p:txBody>
          <a:bodyPr>
            <a:normAutofit/>
          </a:bodyPr>
          <a:lstStyle/>
          <a:p>
            <a:r>
              <a:rPr lang="ru-RU" sz="2400" dirty="0" smtClean="0"/>
              <a:t>«Игра – это искра, зажигающая огонек пытливости и любознательности»</a:t>
            </a:r>
          </a:p>
          <a:p>
            <a:r>
              <a:rPr lang="ru-RU" sz="2400" dirty="0" smtClean="0"/>
              <a:t>В.А. Сухомлинский.</a:t>
            </a:r>
          </a:p>
          <a:p>
            <a:r>
              <a:rPr lang="ru-RU" sz="2400" dirty="0" smtClean="0"/>
              <a:t>«Сделать серьезные занятия для ребенка занимательными -  вот задача первоначального обучения»</a:t>
            </a:r>
          </a:p>
          <a:p>
            <a:r>
              <a:rPr lang="ru-RU" sz="2400" dirty="0" smtClean="0"/>
              <a:t>К.Д. Ушинский.</a:t>
            </a:r>
          </a:p>
          <a:p>
            <a:r>
              <a:rPr lang="ru-RU" sz="2400" dirty="0" smtClean="0"/>
              <a:t>«Хорошая игра похожа на хорошую работу… В каждой игре есть, прежде всего, рабочие условия и условие мысли» А. С. Макаренко.</a:t>
            </a:r>
          </a:p>
          <a:p>
            <a:r>
              <a:rPr lang="ru-RU" sz="2400" dirty="0" smtClean="0"/>
              <a:t>«Шутка – минутка, а заряжает на час» (народная мудрость).</a:t>
            </a:r>
          </a:p>
          <a:p>
            <a:endParaRPr lang="ru-RU" sz="2400" dirty="0"/>
          </a:p>
        </p:txBody>
      </p:sp>
    </p:spTree>
    <p:extLst>
      <p:ext uri="{BB962C8B-B14F-4D97-AF65-F5344CB8AC3E}">
        <p14:creationId xmlns:p14="http://schemas.microsoft.com/office/powerpoint/2010/main" val="23132478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691680" y="4941168"/>
            <a:ext cx="6512511" cy="1143000"/>
          </a:xfrm>
        </p:spPr>
        <p:txBody>
          <a:bodyPr/>
          <a:lstStyle/>
          <a:p>
            <a:endParaRPr lang="ru-RU" sz="5400" dirty="0"/>
          </a:p>
        </p:txBody>
      </p:sp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/>
        <p:txBody>
          <a:bodyPr/>
          <a:lstStyle/>
          <a:p>
            <a:r>
              <a:rPr lang="ru-RU" sz="3600" dirty="0" smtClean="0"/>
              <a:t>1. Математические раскраски различных видов</a:t>
            </a:r>
            <a:r>
              <a:rPr lang="ru-RU" dirty="0" smtClean="0"/>
              <a:t>.</a:t>
            </a:r>
          </a:p>
          <a:p>
            <a:r>
              <a:rPr lang="ru-RU" dirty="0" smtClean="0"/>
              <a:t>Раскрась бабочку, решив примеры.</a:t>
            </a:r>
          </a:p>
          <a:p>
            <a:endParaRPr lang="ru-RU" dirty="0"/>
          </a:p>
        </p:txBody>
      </p:sp>
      <p:pic>
        <p:nvPicPr>
          <p:cNvPr id="12" name="Picture 4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5805" r="3605" b="36882"/>
          <a:stretch/>
        </p:blipFill>
        <p:spPr bwMode="auto">
          <a:xfrm>
            <a:off x="2699791" y="2938411"/>
            <a:ext cx="5976663" cy="389095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8810367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z="2800" dirty="0" smtClean="0"/>
              <a:t>По этой ссылке, можно скачать бесплатно много подобных раскрасок: </a:t>
            </a:r>
            <a:r>
              <a:rPr lang="en-US" sz="2800" b="0" dirty="0">
                <a:effectLst/>
                <a:hlinkClick r:id="rId2"/>
              </a:rPr>
              <a:t>www.mat-raskraska.ru</a:t>
            </a:r>
            <a:endParaRPr lang="ru-RU" sz="2800" dirty="0"/>
          </a:p>
        </p:txBody>
      </p:sp>
      <p:pic>
        <p:nvPicPr>
          <p:cNvPr id="4" name="Объект 3" descr="https://i.siteapi.org/xRmYIwLSKRgOUZNDPYD7P6ovpLE=/0x0:631x900/11a573fc5d4842a.s2.siteapi.org/img/67tgxktjplcs84gggcsccwckco08kc"/>
          <p:cNvPicPr>
            <a:picLocks noGrp="1"/>
          </p:cNvPicPr>
          <p:nvPr>
            <p:ph sz="quarter" idx="13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04" y="1604993"/>
            <a:ext cx="2436387" cy="3475037"/>
          </a:xfrm>
          <a:prstGeom prst="rect">
            <a:avLst/>
          </a:prstGeom>
          <a:noFill/>
          <a:ln>
            <a:noFill/>
          </a:ln>
        </p:spPr>
      </p:pic>
      <p:sp>
        <p:nvSpPr>
          <p:cNvPr id="7" name="Прямоугольник 6"/>
          <p:cNvSpPr/>
          <p:nvPr/>
        </p:nvSpPr>
        <p:spPr>
          <a:xfrm>
            <a:off x="323528" y="404664"/>
            <a:ext cx="6120680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 smtClean="0"/>
              <a:t>Смысл </a:t>
            </a:r>
          </a:p>
          <a:p>
            <a:r>
              <a:rPr lang="ru-RU" dirty="0"/>
              <a:t>д</a:t>
            </a:r>
            <a:r>
              <a:rPr lang="ru-RU" dirty="0" smtClean="0"/>
              <a:t>ействия </a:t>
            </a:r>
          </a:p>
          <a:p>
            <a:r>
              <a:rPr lang="ru-RU" dirty="0" smtClean="0"/>
              <a:t>умножения</a:t>
            </a:r>
          </a:p>
          <a:p>
            <a:endParaRPr lang="ru-RU" dirty="0"/>
          </a:p>
        </p:txBody>
      </p:sp>
      <p:pic>
        <p:nvPicPr>
          <p:cNvPr id="8" name="Рисунок 7" descr="https://i.siteapi.org/F1MoBUnTk7oPhMVdiGZRDLokbuQ=/fit-in/1400x1000/center/top/11a573fc5d4842a.s2.siteapi.org/img/1osopzb32z6s8gw404o4okcc8s8c8w"/>
          <p:cNvPicPr/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23928" y="1604426"/>
            <a:ext cx="2036178" cy="2760678"/>
          </a:xfrm>
          <a:prstGeom prst="rect">
            <a:avLst/>
          </a:prstGeom>
          <a:noFill/>
          <a:ln>
            <a:noFill/>
          </a:ln>
        </p:spPr>
      </p:pic>
      <p:sp>
        <p:nvSpPr>
          <p:cNvPr id="12" name="TextBox 11"/>
          <p:cNvSpPr txBox="1"/>
          <p:nvPr/>
        </p:nvSpPr>
        <p:spPr>
          <a:xfrm>
            <a:off x="3707904" y="764704"/>
            <a:ext cx="259228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/>
              <a:t>Умножение и деление </a:t>
            </a:r>
          </a:p>
          <a:p>
            <a:r>
              <a:rPr lang="ru-RU" dirty="0"/>
              <a:t>н</a:t>
            </a:r>
            <a:r>
              <a:rPr lang="ru-RU" dirty="0" smtClean="0"/>
              <a:t>а  2 и 3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5008970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531768" y="5157192"/>
            <a:ext cx="6512511" cy="1143000"/>
          </a:xfrm>
        </p:spPr>
        <p:txBody>
          <a:bodyPr/>
          <a:lstStyle/>
          <a:p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>
          <a:xfrm>
            <a:off x="1143000" y="731520"/>
            <a:ext cx="7605464" cy="3474720"/>
          </a:xfrm>
        </p:spPr>
        <p:txBody>
          <a:bodyPr>
            <a:normAutofit/>
          </a:bodyPr>
          <a:lstStyle/>
          <a:p>
            <a:r>
              <a:rPr lang="ru-RU" sz="3600" dirty="0" smtClean="0"/>
              <a:t>2. </a:t>
            </a:r>
            <a:r>
              <a:rPr lang="ru-RU" sz="2800" dirty="0" smtClean="0"/>
              <a:t>Игры с карточками и веером цифр.</a:t>
            </a:r>
            <a:endParaRPr lang="ru-RU" sz="3600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1187624" y="1331049"/>
            <a:ext cx="7200800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 smtClean="0"/>
              <a:t>Игра «Да. Нет»</a:t>
            </a:r>
          </a:p>
          <a:p>
            <a:r>
              <a:rPr lang="ru-RU" dirty="0" smtClean="0"/>
              <a:t>На доске даны примеры: 4х6, 8х3, 4х5, 7х3, 9х4, 5х6. Показываю карточки с числами. Если число является ответом, учащиеся хором говорят "Да", затем произносят пример 4х6=24. если число не является ответом, говорят "Нет". </a:t>
            </a:r>
            <a:endParaRPr lang="ru-RU" dirty="0"/>
          </a:p>
        </p:txBody>
      </p:sp>
      <p:sp>
        <p:nvSpPr>
          <p:cNvPr id="5" name="Прямоугольник 4"/>
          <p:cNvSpPr/>
          <p:nvPr/>
        </p:nvSpPr>
        <p:spPr>
          <a:xfrm>
            <a:off x="1403648" y="2924944"/>
            <a:ext cx="7200800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/>
              <a:t>«Проверь себя</a:t>
            </a:r>
            <a:r>
              <a:rPr lang="ru-RU" dirty="0" smtClean="0"/>
              <a:t>» (наоборот).</a:t>
            </a:r>
            <a:endParaRPr lang="ru-RU" dirty="0"/>
          </a:p>
          <a:p>
            <a:r>
              <a:rPr lang="ru-RU" dirty="0"/>
              <a:t> Заготавливаю карточки, на которых записаны результаты умножения каких-либо чисел, например 18. Я показываю карточку, а ученики записывают пример на умножение с таким ответом.</a:t>
            </a:r>
          </a:p>
        </p:txBody>
      </p:sp>
      <p:sp>
        <p:nvSpPr>
          <p:cNvPr id="6" name="Прямоугольник 5"/>
          <p:cNvSpPr/>
          <p:nvPr/>
        </p:nvSpPr>
        <p:spPr>
          <a:xfrm>
            <a:off x="1547664" y="4402272"/>
            <a:ext cx="7272808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/>
              <a:t>«Молчанка»</a:t>
            </a:r>
          </a:p>
          <a:p>
            <a:r>
              <a:rPr lang="ru-RU" dirty="0"/>
              <a:t>Примеры на умножение и деление записаны на доске. Показываю пример, дети на </a:t>
            </a:r>
            <a:r>
              <a:rPr lang="ru-RU" dirty="0" smtClean="0"/>
              <a:t>веерах- </a:t>
            </a:r>
            <a:r>
              <a:rPr lang="ru-RU" dirty="0"/>
              <a:t>ответы. (У каждого ученика есть числовой набор).</a:t>
            </a:r>
          </a:p>
        </p:txBody>
      </p:sp>
    </p:spTree>
    <p:extLst>
      <p:ext uri="{BB962C8B-B14F-4D97-AF65-F5344CB8AC3E}">
        <p14:creationId xmlns:p14="http://schemas.microsoft.com/office/powerpoint/2010/main" val="17209304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>
          <a:xfrm>
            <a:off x="1143000" y="731520"/>
            <a:ext cx="7461448" cy="3474720"/>
          </a:xfrm>
        </p:spPr>
        <p:txBody>
          <a:bodyPr>
            <a:normAutofit fontScale="70000" lnSpcReduction="20000"/>
          </a:bodyPr>
          <a:lstStyle/>
          <a:p>
            <a:r>
              <a:rPr lang="ru-RU" sz="5100" dirty="0" smtClean="0"/>
              <a:t>3. Другие игры и приемы.</a:t>
            </a:r>
            <a:endParaRPr lang="ru-RU" sz="3200" dirty="0" smtClean="0"/>
          </a:p>
          <a:p>
            <a:r>
              <a:rPr lang="ru-RU" sz="3200" dirty="0"/>
              <a:t>«Не скажу»</a:t>
            </a:r>
          </a:p>
          <a:p>
            <a:r>
              <a:rPr lang="ru-RU" sz="3200" dirty="0"/>
              <a:t>Игра строится так: дети считают, например, от 20 до 50 по одному. Вместо чисел, которые делятся, например, на 6, они говорят: «Не скажу!» </a:t>
            </a:r>
            <a:r>
              <a:rPr lang="ru-RU" sz="3200" dirty="0" smtClean="0"/>
              <a:t>. </a:t>
            </a:r>
            <a:r>
              <a:rPr lang="ru-RU" sz="3200" dirty="0"/>
              <a:t>Эти числа я записываю на доске. Появляется запись: 24, 30, 36, 42, 48. Затем с каждым из записанных чисел учащиеся называют примеры: 24:6=4, 30:6=5 и т.д. </a:t>
            </a:r>
          </a:p>
          <a:p>
            <a:r>
              <a:rPr lang="ru-RU" sz="3200" dirty="0"/>
              <a:t>Эта игра способствует целенаправленному формированию механизмов переключения внимания. </a:t>
            </a:r>
          </a:p>
        </p:txBody>
      </p:sp>
      <p:sp>
        <p:nvSpPr>
          <p:cNvPr id="4" name="Прямоугольник 3"/>
          <p:cNvSpPr/>
          <p:nvPr/>
        </p:nvSpPr>
        <p:spPr>
          <a:xfrm>
            <a:off x="1475656" y="4239491"/>
            <a:ext cx="7056784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/>
              <a:t>«</a:t>
            </a:r>
            <a:r>
              <a:rPr lang="ru-RU" sz="2400" dirty="0"/>
              <a:t>Делится – не делится»</a:t>
            </a:r>
          </a:p>
          <a:p>
            <a:r>
              <a:rPr lang="ru-RU" sz="2400" dirty="0"/>
              <a:t> </a:t>
            </a:r>
          </a:p>
          <a:p>
            <a:r>
              <a:rPr lang="ru-RU" sz="2400" dirty="0"/>
              <a:t> 	Называю различные числа, а ученики хлопают в ладоши, если число делится, например, на ( 4, 5) без остатка.</a:t>
            </a:r>
          </a:p>
        </p:txBody>
      </p:sp>
    </p:spTree>
    <p:extLst>
      <p:ext uri="{BB962C8B-B14F-4D97-AF65-F5344CB8AC3E}">
        <p14:creationId xmlns:p14="http://schemas.microsoft.com/office/powerpoint/2010/main" val="7939947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>
          <a:xfrm>
            <a:off x="1143000" y="731520"/>
            <a:ext cx="7461448" cy="3474720"/>
          </a:xfrm>
        </p:spPr>
        <p:txBody>
          <a:bodyPr>
            <a:normAutofit/>
          </a:bodyPr>
          <a:lstStyle/>
          <a:p>
            <a:pPr lvl="2"/>
            <a:r>
              <a:rPr lang="ru-RU" sz="2800" dirty="0" smtClean="0"/>
              <a:t>В каждой строчке найди лишнее число.</a:t>
            </a:r>
            <a:endParaRPr lang="ru-RU" sz="2800" dirty="0"/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2330"/>
          <a:stretch/>
        </p:blipFill>
        <p:spPr bwMode="auto">
          <a:xfrm>
            <a:off x="1763688" y="1844824"/>
            <a:ext cx="6624736" cy="788150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986066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graphicFrame>
        <p:nvGraphicFramePr>
          <p:cNvPr id="5" name="Объект 4"/>
          <p:cNvGraphicFramePr>
            <a:graphicFrameLocks noGrp="1"/>
          </p:cNvGraphicFramePr>
          <p:nvPr>
            <p:ph sz="quarter" idx="13"/>
            <p:extLst>
              <p:ext uri="{D42A27DB-BD31-4B8C-83A1-F6EECF244321}">
                <p14:modId xmlns:p14="http://schemas.microsoft.com/office/powerpoint/2010/main" val="198937900"/>
              </p:ext>
            </p:extLst>
          </p:nvPr>
        </p:nvGraphicFramePr>
        <p:xfrm>
          <a:off x="1115616" y="5229200"/>
          <a:ext cx="6096002" cy="74168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554182"/>
                <a:gridCol w="554182"/>
                <a:gridCol w="554182"/>
                <a:gridCol w="554182"/>
                <a:gridCol w="554182"/>
                <a:gridCol w="554182"/>
                <a:gridCol w="554182"/>
                <a:gridCol w="554182"/>
                <a:gridCol w="554182"/>
                <a:gridCol w="554182"/>
                <a:gridCol w="554182"/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ru-RU" b="1" dirty="0" smtClean="0"/>
                        <a:t>35</a:t>
                      </a:r>
                      <a:endParaRPr lang="ru-RU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b="1" dirty="0" smtClean="0"/>
                        <a:t>63</a:t>
                      </a:r>
                      <a:endParaRPr lang="ru-RU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b="1" dirty="0" smtClean="0"/>
                        <a:t>4</a:t>
                      </a:r>
                      <a:endParaRPr lang="ru-RU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b="1" dirty="0" smtClean="0"/>
                        <a:t>6</a:t>
                      </a:r>
                      <a:endParaRPr lang="ru-RU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b="1" dirty="0" smtClean="0"/>
                        <a:t>7</a:t>
                      </a:r>
                      <a:endParaRPr lang="ru-RU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b="1" dirty="0" smtClean="0"/>
                        <a:t>56</a:t>
                      </a:r>
                      <a:endParaRPr lang="ru-RU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b="1" dirty="0" smtClean="0"/>
                        <a:t>14</a:t>
                      </a:r>
                      <a:endParaRPr lang="ru-RU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b="1" dirty="0" smtClean="0"/>
                        <a:t>7</a:t>
                      </a:r>
                      <a:endParaRPr lang="ru-RU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b="1" dirty="0" smtClean="0"/>
                        <a:t>8</a:t>
                      </a:r>
                      <a:endParaRPr lang="ru-RU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b="1" dirty="0" smtClean="0"/>
                        <a:t>49</a:t>
                      </a:r>
                      <a:endParaRPr lang="ru-RU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b="1" dirty="0" smtClean="0"/>
                        <a:t>7</a:t>
                      </a:r>
                      <a:endParaRPr lang="ru-RU" b="1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endParaRPr lang="ru-RU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ru-RU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ru-RU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ru-RU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ru-RU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ru-RU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ru-RU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ru-RU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ru-RU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ru-RU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ru-RU" b="1" dirty="0"/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4" name="Таблица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584380300"/>
              </p:ext>
            </p:extLst>
          </p:nvPr>
        </p:nvGraphicFramePr>
        <p:xfrm>
          <a:off x="1043608" y="1700808"/>
          <a:ext cx="2448272" cy="333248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936104"/>
                <a:gridCol w="1512168"/>
              </a:tblGrid>
              <a:tr h="139040">
                <a:tc>
                  <a:txBody>
                    <a:bodyPr/>
                    <a:lstStyle/>
                    <a:p>
                      <a:pPr algn="ctr"/>
                      <a:r>
                        <a:rPr lang="ru-RU" b="1" dirty="0" smtClean="0"/>
                        <a:t>е</a:t>
                      </a:r>
                      <a:endParaRPr lang="ru-RU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b="1" dirty="0" smtClean="0"/>
                        <a:t>63 : 9</a:t>
                      </a:r>
                      <a:endParaRPr lang="ru-RU" b="1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ru-RU" b="1" dirty="0" smtClean="0"/>
                        <a:t>п</a:t>
                      </a:r>
                      <a:endParaRPr lang="ru-RU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b="1" dirty="0" smtClean="0"/>
                        <a:t>7 * 8</a:t>
                      </a:r>
                      <a:endParaRPr lang="ru-RU" b="1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ru-RU" b="1" dirty="0" smtClean="0"/>
                        <a:t>к</a:t>
                      </a:r>
                      <a:endParaRPr lang="ru-RU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b="1" dirty="0" smtClean="0"/>
                        <a:t>28 : 7</a:t>
                      </a:r>
                      <a:endParaRPr lang="ru-RU" b="1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ru-RU" b="1" dirty="0" smtClean="0"/>
                        <a:t>з</a:t>
                      </a:r>
                      <a:endParaRPr lang="ru-RU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b="1" dirty="0" smtClean="0"/>
                        <a:t>7 *</a:t>
                      </a:r>
                      <a:r>
                        <a:rPr lang="ru-RU" b="1" baseline="0" dirty="0" smtClean="0"/>
                        <a:t> 5</a:t>
                      </a:r>
                      <a:endParaRPr lang="ru-RU" b="1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ru-RU" b="1" dirty="0" smtClean="0"/>
                        <a:t>и</a:t>
                      </a:r>
                      <a:endParaRPr lang="ru-RU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b="1" dirty="0" smtClean="0"/>
                        <a:t>7 * 7</a:t>
                      </a:r>
                      <a:endParaRPr lang="ru-RU" b="1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ru-RU" b="1" dirty="0" smtClean="0"/>
                        <a:t>а</a:t>
                      </a:r>
                      <a:endParaRPr lang="ru-RU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b="1" dirty="0" smtClean="0"/>
                        <a:t>7 * 9</a:t>
                      </a:r>
                      <a:endParaRPr lang="ru-RU" b="1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ru-RU" b="1" dirty="0" smtClean="0"/>
                        <a:t>р</a:t>
                      </a:r>
                      <a:endParaRPr lang="ru-RU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b="1" dirty="0" smtClean="0"/>
                        <a:t>42 : 7</a:t>
                      </a:r>
                      <a:endParaRPr lang="ru-RU" b="1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ru-RU" b="1" dirty="0" smtClean="0"/>
                        <a:t>л</a:t>
                      </a:r>
                      <a:endParaRPr lang="ru-RU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b="1" dirty="0" smtClean="0"/>
                        <a:t>7 * 2</a:t>
                      </a:r>
                      <a:endParaRPr lang="ru-RU" b="1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ru-RU" b="1" dirty="0" smtClean="0"/>
                        <a:t>н</a:t>
                      </a:r>
                      <a:endParaRPr lang="ru-RU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b="1" dirty="0" smtClean="0"/>
                        <a:t>56 : 7</a:t>
                      </a:r>
                      <a:endParaRPr lang="ru-RU" b="1" dirty="0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6" name="TextBox 5"/>
          <p:cNvSpPr txBox="1"/>
          <p:nvPr/>
        </p:nvSpPr>
        <p:spPr>
          <a:xfrm>
            <a:off x="1043608" y="548680"/>
            <a:ext cx="7564891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800" dirty="0" smtClean="0"/>
              <a:t>Реши примеры, найди ответ во второй </a:t>
            </a:r>
          </a:p>
          <a:p>
            <a:r>
              <a:rPr lang="ru-RU" sz="2800" dirty="0"/>
              <a:t>т</a:t>
            </a:r>
            <a:r>
              <a:rPr lang="ru-RU" sz="2800" dirty="0" smtClean="0"/>
              <a:t>аблице и запиши нужную букву, прочитай.</a:t>
            </a:r>
            <a:endParaRPr lang="ru-RU" sz="2800" dirty="0"/>
          </a:p>
        </p:txBody>
      </p:sp>
    </p:spTree>
    <p:extLst>
      <p:ext uri="{BB962C8B-B14F-4D97-AF65-F5344CB8AC3E}">
        <p14:creationId xmlns:p14="http://schemas.microsoft.com/office/powerpoint/2010/main" val="4675850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75657" y="4378465"/>
            <a:ext cx="2376263" cy="1143000"/>
          </a:xfrm>
        </p:spPr>
        <p:txBody>
          <a:bodyPr/>
          <a:lstStyle/>
          <a:p>
            <a:pPr marL="0" indent="0">
              <a:buNone/>
            </a:pPr>
            <a:endParaRPr lang="ru-RU" sz="2000" dirty="0"/>
          </a:p>
        </p:txBody>
      </p:sp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>
          <a:xfrm>
            <a:off x="1143000" y="731520"/>
            <a:ext cx="7677472" cy="5001736"/>
          </a:xfrm>
        </p:spPr>
        <p:txBody>
          <a:bodyPr>
            <a:normAutofit/>
          </a:bodyPr>
          <a:lstStyle/>
          <a:p>
            <a:r>
              <a:rPr lang="ru-RU" sz="2800" dirty="0" smtClean="0"/>
              <a:t>4. Упражнения и задачи, составленные в рифмованной форме (устный счет</a:t>
            </a:r>
            <a:r>
              <a:rPr lang="ru-RU" sz="2800" dirty="0" smtClean="0"/>
              <a:t>).</a:t>
            </a:r>
          </a:p>
          <a:p>
            <a:endParaRPr lang="ru-RU" sz="2800" dirty="0" smtClean="0"/>
          </a:p>
          <a:p>
            <a:endParaRPr lang="ru-RU" sz="2800" dirty="0" smtClean="0"/>
          </a:p>
          <a:p>
            <a:endParaRPr lang="ru-RU" sz="2800" dirty="0" smtClean="0"/>
          </a:p>
          <a:p>
            <a:endParaRPr lang="ru-RU" sz="2800" dirty="0"/>
          </a:p>
        </p:txBody>
      </p:sp>
      <p:sp>
        <p:nvSpPr>
          <p:cNvPr id="10" name="Прямоугольник 9"/>
          <p:cNvSpPr/>
          <p:nvPr/>
        </p:nvSpPr>
        <p:spPr>
          <a:xfrm>
            <a:off x="1475656" y="1700808"/>
            <a:ext cx="6696744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 smtClean="0"/>
              <a:t>Целый </a:t>
            </a:r>
            <a:r>
              <a:rPr lang="ru-RU" dirty="0"/>
              <a:t>день твердит в квартире</a:t>
            </a:r>
            <a:br>
              <a:rPr lang="ru-RU" dirty="0"/>
            </a:br>
            <a:r>
              <a:rPr lang="ru-RU" dirty="0"/>
              <a:t>Говорящий какаду:</a:t>
            </a:r>
            <a:br>
              <a:rPr lang="ru-RU" dirty="0"/>
            </a:br>
            <a:r>
              <a:rPr lang="ru-RU" dirty="0" err="1"/>
              <a:t>Трри</a:t>
            </a:r>
            <a:r>
              <a:rPr lang="ru-RU" dirty="0"/>
              <a:t> умножить на </a:t>
            </a:r>
            <a:r>
              <a:rPr lang="ru-RU" dirty="0" err="1"/>
              <a:t>четырре</a:t>
            </a:r>
            <a:r>
              <a:rPr lang="ru-RU" dirty="0"/>
              <a:t>,</a:t>
            </a:r>
            <a:br>
              <a:rPr lang="ru-RU" dirty="0"/>
            </a:br>
            <a:r>
              <a:rPr lang="ru-RU" dirty="0" err="1"/>
              <a:t>Трри</a:t>
            </a:r>
            <a:r>
              <a:rPr lang="ru-RU" dirty="0"/>
              <a:t> умножить на </a:t>
            </a:r>
            <a:r>
              <a:rPr lang="ru-RU" dirty="0" err="1"/>
              <a:t>четырре</a:t>
            </a:r>
            <a:r>
              <a:rPr lang="ru-RU" dirty="0"/>
              <a:t/>
            </a:r>
            <a:br>
              <a:rPr lang="ru-RU" dirty="0"/>
            </a:br>
            <a:r>
              <a:rPr lang="ru-RU" dirty="0"/>
              <a:t>Двенадцать месяцев в </a:t>
            </a:r>
            <a:r>
              <a:rPr lang="ru-RU" dirty="0" smtClean="0"/>
              <a:t>году.</a:t>
            </a:r>
            <a:endParaRPr lang="ru-RU" dirty="0"/>
          </a:p>
        </p:txBody>
      </p:sp>
      <p:sp>
        <p:nvSpPr>
          <p:cNvPr id="11" name="Прямоугольник 10"/>
          <p:cNvSpPr/>
          <p:nvPr/>
        </p:nvSpPr>
        <p:spPr>
          <a:xfrm>
            <a:off x="1475656" y="3178136"/>
            <a:ext cx="7056784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base"/>
            <a:r>
              <a:rPr lang="ru-RU" smtClean="0"/>
              <a:t>Дважды два -четыре</a:t>
            </a:r>
            <a:r>
              <a:rPr lang="ru-RU" dirty="0" smtClean="0"/>
              <a:t>.</a:t>
            </a:r>
          </a:p>
          <a:p>
            <a:pPr fontAlgn="base"/>
            <a:r>
              <a:rPr lang="ru-RU" dirty="0" smtClean="0"/>
              <a:t>Пятью пять –двадцать пять.</a:t>
            </a:r>
          </a:p>
          <a:p>
            <a:pPr fontAlgn="base"/>
            <a:r>
              <a:rPr lang="ru-RU" dirty="0" smtClean="0"/>
              <a:t>Шестью шесть-тридцать шесть.</a:t>
            </a:r>
          </a:p>
          <a:p>
            <a:pPr fontAlgn="base"/>
            <a:endParaRPr lang="ru-RU" dirty="0"/>
          </a:p>
          <a:p>
            <a:pPr fontAlgn="base"/>
            <a:r>
              <a:rPr lang="ru-RU" dirty="0" smtClean="0"/>
              <a:t>Школьник </a:t>
            </a:r>
            <a:r>
              <a:rPr lang="ru-RU" dirty="0"/>
              <a:t>стал писать в тетрадь:</a:t>
            </a:r>
            <a:br>
              <a:rPr lang="ru-RU" dirty="0"/>
            </a:br>
            <a:r>
              <a:rPr lang="ru-RU" dirty="0"/>
              <a:t>Сколько будет трижды пять?..</a:t>
            </a:r>
            <a:br>
              <a:rPr lang="ru-RU" dirty="0"/>
            </a:br>
            <a:r>
              <a:rPr lang="ru-RU" dirty="0"/>
              <a:t>Был он страшно аккуратен:</a:t>
            </a:r>
            <a:br>
              <a:rPr lang="ru-RU" dirty="0"/>
            </a:br>
            <a:r>
              <a:rPr lang="ru-RU" dirty="0"/>
              <a:t>Трижды пять пятнадцать пятен!</a:t>
            </a:r>
          </a:p>
        </p:txBody>
      </p:sp>
    </p:spTree>
    <p:extLst>
      <p:ext uri="{BB962C8B-B14F-4D97-AF65-F5344CB8AC3E}">
        <p14:creationId xmlns:p14="http://schemas.microsoft.com/office/powerpoint/2010/main" val="28257780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Прямоугольник 3"/>
          <p:cNvSpPr/>
          <p:nvPr/>
        </p:nvSpPr>
        <p:spPr>
          <a:xfrm>
            <a:off x="683568" y="404664"/>
            <a:ext cx="7992888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dirty="0" smtClean="0"/>
              <a:t>5. Хороший прием: </a:t>
            </a:r>
            <a:r>
              <a:rPr lang="ru-RU" sz="2400" dirty="0"/>
              <a:t>взять пустую распечатанную или нарисованную </a:t>
            </a:r>
            <a:r>
              <a:rPr lang="ru-RU" sz="2400" dirty="0" smtClean="0"/>
              <a:t>таблицу Пифагора </a:t>
            </a:r>
            <a:r>
              <a:rPr lang="ru-RU" sz="2400" dirty="0"/>
              <a:t>и самостоятельно её заполнить</a:t>
            </a:r>
            <a:r>
              <a:rPr lang="ru-RU" dirty="0"/>
              <a:t>. </a:t>
            </a:r>
          </a:p>
        </p:txBody>
      </p:sp>
      <p:pic>
        <p:nvPicPr>
          <p:cNvPr id="5" name="Объект 4"/>
          <p:cNvPicPr>
            <a:picLocks noGrp="1"/>
          </p:cNvPicPr>
          <p:nvPr>
            <p:ph sz="quarter" idx="13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97201" y="1604993"/>
            <a:ext cx="6183111" cy="441629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277357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marL="0" indent="0">
              <a:buNone/>
            </a:pP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>
          <a:xfrm>
            <a:off x="395536" y="476672"/>
            <a:ext cx="7749480" cy="5760640"/>
          </a:xfrm>
        </p:spPr>
        <p:txBody>
          <a:bodyPr>
            <a:normAutofit fontScale="47500" lnSpcReduction="20000"/>
          </a:bodyPr>
          <a:lstStyle/>
          <a:p>
            <a:r>
              <a:rPr lang="ru-RU" sz="4500" dirty="0" smtClean="0"/>
              <a:t>Помогает запомнить таблицу умножения данная цветная таблица Пифагора и знание некоторых правил.</a:t>
            </a:r>
          </a:p>
          <a:p>
            <a:r>
              <a:rPr lang="ru-RU" sz="4200" i="1" u="sng" dirty="0"/>
              <a:t>При умножении на 1 любое число остаётся тем же.</a:t>
            </a:r>
            <a:endParaRPr lang="ru-RU" sz="4200" dirty="0"/>
          </a:p>
          <a:p>
            <a:r>
              <a:rPr lang="ru-RU" sz="4200" i="1" u="sng" dirty="0"/>
              <a:t>Все примеры на 5 оканчиваются на 5 или 0: если число чётное, приписываем 0 к половине числа, если нечётное — 5.</a:t>
            </a:r>
            <a:endParaRPr lang="ru-RU" sz="4200" dirty="0"/>
          </a:p>
          <a:p>
            <a:r>
              <a:rPr lang="ru-RU" sz="4200" i="1" u="sng" dirty="0"/>
              <a:t>Все примеры на 10 оканчиваются на 0, а начинаются с числа, на которое мы умножаем.</a:t>
            </a:r>
            <a:endParaRPr lang="ru-RU" sz="4200" dirty="0"/>
          </a:p>
          <a:p>
            <a:r>
              <a:rPr lang="ru-RU" sz="4200" i="1" u="sng" dirty="0"/>
              <a:t>Примеры на 5 вполовину меньше, чем примеры на 10 (10 × 5 = 50, а 5 × 5 = 25).</a:t>
            </a:r>
            <a:endParaRPr lang="ru-RU" sz="4200" dirty="0"/>
          </a:p>
          <a:p>
            <a:r>
              <a:rPr lang="ru-RU" sz="4200" i="1" u="sng" dirty="0"/>
              <a:t>Чтобы умножать на 4, можно просто дважды удваивать число. Например, чтобы умножить 6 × 4, нужно удвоить 6 два раза: 6 + 6 = 12, 12 + 12 = 24.</a:t>
            </a:r>
            <a:endParaRPr lang="ru-RU" sz="4200" dirty="0"/>
          </a:p>
          <a:p>
            <a:r>
              <a:rPr lang="ru-RU" sz="4200" i="1" u="sng" dirty="0"/>
              <a:t>Чтобы запомнить умножение на 9, запишите ряд ответов в столбик: 09, 18, 27, 36, 45, 54, 63, 72, 81,</a:t>
            </a:r>
            <a:r>
              <a:rPr lang="ru-RU" sz="4200" dirty="0"/>
              <a:t> 90.</a:t>
            </a:r>
          </a:p>
          <a:p>
            <a:r>
              <a:rPr lang="ru-RU" sz="4200" dirty="0"/>
              <a:t> Запомнить нужно первое и последнее число. Все остальные можно воспроизвести по правилу: первая цифра в двузначном числе увеличивается на 1, а вторая уменьшается на 1.</a:t>
            </a:r>
          </a:p>
          <a:p>
            <a:endParaRPr lang="ru-RU" sz="4200" dirty="0"/>
          </a:p>
        </p:txBody>
      </p:sp>
    </p:spTree>
    <p:extLst>
      <p:ext uri="{BB962C8B-B14F-4D97-AF65-F5344CB8AC3E}">
        <p14:creationId xmlns:p14="http://schemas.microsoft.com/office/powerpoint/2010/main" val="41571698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Объект 3"/>
          <p:cNvPicPr>
            <a:picLocks noGrp="1"/>
          </p:cNvPicPr>
          <p:nvPr>
            <p:ph sz="quarter" idx="13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49201" y="731838"/>
            <a:ext cx="4588398" cy="34750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40510835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>
          <a:xfrm>
            <a:off x="1143000" y="731520"/>
            <a:ext cx="7533456" cy="3474720"/>
          </a:xfrm>
        </p:spPr>
        <p:txBody>
          <a:bodyPr>
            <a:normAutofit/>
          </a:bodyPr>
          <a:lstStyle/>
          <a:p>
            <a:r>
              <a:rPr lang="ru-RU" sz="2800" smtClean="0"/>
              <a:t>Таблица умножения на кубиках </a:t>
            </a:r>
            <a:r>
              <a:rPr lang="ru-RU" sz="2800" dirty="0" err="1" smtClean="0"/>
              <a:t>Лего</a:t>
            </a:r>
            <a:r>
              <a:rPr lang="ru-RU" sz="2800" dirty="0" smtClean="0"/>
              <a:t>.</a:t>
            </a:r>
            <a:endParaRPr lang="ru-RU" sz="2800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971600" y="1196752"/>
            <a:ext cx="7560840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ru-RU" dirty="0"/>
              <a:t>Кубик 4x2 имеет 8 шипов на верхней части. Плита 8x6 имеет 48 шипов. Могут ли дети увидеть связь со своими таблицами умножения? Можете попробовать составить диаграмму умножения </a:t>
            </a:r>
            <a:r>
              <a:rPr lang="ru-RU" dirty="0" err="1"/>
              <a:t>Lego</a:t>
            </a:r>
            <a:r>
              <a:rPr lang="ru-RU" dirty="0"/>
              <a:t> (хотя найти кирпичики для некоторых примеров умножения будет </a:t>
            </a:r>
            <a:r>
              <a:rPr lang="ru-RU" i="1" dirty="0"/>
              <a:t>невозможно</a:t>
            </a:r>
            <a:r>
              <a:rPr lang="ru-RU" dirty="0"/>
              <a:t>). Пусть дети попробуют найти, каких примеров на умножение нет на кубиках.</a:t>
            </a:r>
          </a:p>
        </p:txBody>
      </p:sp>
      <p:pic>
        <p:nvPicPr>
          <p:cNvPr id="5" name="Рисунок 4" descr="https://www.toybytoy.com/file/0031/1798.jpg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03648" y="2951078"/>
            <a:ext cx="7128792" cy="3906922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41417150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>
          <a:xfrm>
            <a:off x="1043608" y="1916832"/>
            <a:ext cx="7200800" cy="3474720"/>
          </a:xfrm>
        </p:spPr>
        <p:txBody>
          <a:bodyPr>
            <a:normAutofit/>
          </a:bodyPr>
          <a:lstStyle/>
          <a:p>
            <a:pPr marL="2404872" lvl="8" indent="0">
              <a:buNone/>
            </a:pPr>
            <a:r>
              <a:rPr lang="ru-RU" sz="5400" dirty="0" smtClean="0"/>
              <a:t>Спасибо за внимание.</a:t>
            </a:r>
            <a:endParaRPr lang="ru-RU" sz="5400" dirty="0"/>
          </a:p>
        </p:txBody>
      </p:sp>
    </p:spTree>
    <p:extLst>
      <p:ext uri="{BB962C8B-B14F-4D97-AF65-F5344CB8AC3E}">
        <p14:creationId xmlns:p14="http://schemas.microsoft.com/office/powerpoint/2010/main" val="35612707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Воздушный поток">
  <a:themeElements>
    <a:clrScheme name="Воздушный поток">
      <a:dk1>
        <a:sysClr val="windowText" lastClr="000000"/>
      </a:dk1>
      <a:lt1>
        <a:sysClr val="window" lastClr="FFFFFF"/>
      </a:lt1>
      <a:dk2>
        <a:srgbClr val="212745"/>
      </a:dk2>
      <a:lt2>
        <a:srgbClr val="B4DCFA"/>
      </a:lt2>
      <a:accent1>
        <a:srgbClr val="4E67C8"/>
      </a:accent1>
      <a:accent2>
        <a:srgbClr val="5ECCF3"/>
      </a:accent2>
      <a:accent3>
        <a:srgbClr val="A7EA52"/>
      </a:accent3>
      <a:accent4>
        <a:srgbClr val="5DCEAF"/>
      </a:accent4>
      <a:accent5>
        <a:srgbClr val="FF8021"/>
      </a:accent5>
      <a:accent6>
        <a:srgbClr val="F14124"/>
      </a:accent6>
      <a:hlink>
        <a:srgbClr val="56C7AA"/>
      </a:hlink>
      <a:folHlink>
        <a:srgbClr val="59A8D1"/>
      </a:folHlink>
    </a:clrScheme>
    <a:fontScheme name="Воздушный поток">
      <a:majorFont>
        <a:latin typeface="Trebuchet MS"/>
        <a:ea typeface=""/>
        <a:cs typeface=""/>
        <a:font script="Jpan" typeface="HGｺﾞｼｯｸM"/>
        <a:font script="Hang" typeface="HY그래픽B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/>
        <a:ea typeface=""/>
        <a:cs typeface=""/>
        <a:font script="Jpan" typeface="HGｺﾞｼｯｸM"/>
        <a:font script="Hang" typeface="HY그래픽M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Воздушный поток">
      <a:fillStyleLst>
        <a:solidFill>
          <a:schemeClr val="phClr"/>
        </a:solidFill>
        <a:gradFill rotWithShape="1">
          <a:gsLst>
            <a:gs pos="28000">
              <a:schemeClr val="phClr">
                <a:tint val="18000"/>
                <a:satMod val="120000"/>
                <a:lumMod val="88000"/>
              </a:schemeClr>
            </a:gs>
            <a:gs pos="100000">
              <a:schemeClr val="phClr">
                <a:tint val="40000"/>
                <a:satMod val="100000"/>
                <a:lumMod val="7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lumMod val="95000"/>
              </a:schemeClr>
            </a:gs>
            <a:gs pos="100000">
              <a:schemeClr val="phClr">
                <a:shade val="82000"/>
                <a:satMod val="125000"/>
                <a:lumMod val="74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75000"/>
              <a:satMod val="125000"/>
              <a:lumMod val="7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50800" dir="5400000" sx="98000" sy="98000" rotWithShape="0">
              <a:srgbClr val="000000">
                <a:alpha val="20000"/>
              </a:srgbClr>
            </a:outerShdw>
          </a:effectLst>
        </a:effectStyle>
        <a:effectStyle>
          <a:effectLst>
            <a:outerShdw blurRad="40005" dist="22984" dir="5400000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balanced" dir="tr"/>
          </a:scene3d>
          <a:sp3d prstMaterial="matte">
            <a:bevelT w="19050" h="38100"/>
          </a:sp3d>
        </a:effectStyle>
        <a:effectStyle>
          <a:effectLst>
            <a:reflection blurRad="38100" stA="26000" endPos="23000" dist="25400" dir="5400000" sy="-100000" rotWithShape="0"/>
          </a:effectLst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50800"/>
            <a:contourClr>
              <a:schemeClr val="phClr">
                <a:shade val="30000"/>
                <a:satMod val="12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8000"/>
                <a:shade val="90000"/>
                <a:satMod val="160000"/>
                <a:lumMod val="100000"/>
              </a:schemeClr>
            </a:gs>
            <a:gs pos="60000">
              <a:schemeClr val="phClr">
                <a:tint val="95000"/>
                <a:shade val="100000"/>
                <a:satMod val="130000"/>
                <a:lumMod val="130000"/>
              </a:schemeClr>
            </a:gs>
            <a:gs pos="100000">
              <a:schemeClr val="phClr">
                <a:tint val="97000"/>
                <a:shade val="100000"/>
                <a:hueMod val="100000"/>
                <a:satMod val="140000"/>
                <a:lumMod val="80000"/>
              </a:schemeClr>
            </a:gs>
          </a:gsLst>
          <a:path path="circle">
            <a:fillToRect l="20000" t="10000" r="20000" b="60000"/>
          </a:path>
        </a:gradFill>
        <a:gradFill rotWithShape="1">
          <a:gsLst>
            <a:gs pos="0">
              <a:schemeClr val="phClr">
                <a:tint val="94000"/>
                <a:satMod val="160000"/>
                <a:lumMod val="160000"/>
              </a:schemeClr>
            </a:gs>
            <a:gs pos="42000">
              <a:schemeClr val="phClr">
                <a:tint val="94000"/>
                <a:shade val="94000"/>
                <a:satMod val="160000"/>
                <a:lumMod val="130000"/>
              </a:schemeClr>
            </a:gs>
            <a:gs pos="100000">
              <a:schemeClr val="phClr">
                <a:tint val="97000"/>
                <a:shade val="94000"/>
                <a:satMod val="180000"/>
                <a:lumMod val="84000"/>
              </a:schemeClr>
            </a:gs>
          </a:gsLst>
          <a:path path="circle">
            <a:fillToRect l="24000" t="44000" r="24000" b="12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Slipstream</Template>
  <TotalTime>213</TotalTime>
  <Words>733</Words>
  <Application>Microsoft Office PowerPoint</Application>
  <PresentationFormat>Экран (4:3)</PresentationFormat>
  <Paragraphs>84</Paragraphs>
  <Slides>14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14</vt:i4>
      </vt:variant>
    </vt:vector>
  </HeadingPairs>
  <TitlesOfParts>
    <vt:vector size="15" baseType="lpstr">
      <vt:lpstr>Воздушный поток</vt:lpstr>
      <vt:lpstr>Дидактические игры, приёмы и упражнения при изучении таблицы умножения в начальной школе.   </vt:lpstr>
      <vt:lpstr>Презентация PowerPoint</vt:lpstr>
      <vt:lpstr>Презентация PowerPoint</vt:lpstr>
      <vt:lpstr>По этой ссылке, можно скачать бесплатно много подобных раскрасок: www.mat-raskraska.ru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>ООО "Северсталь-Промсервис"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User</dc:creator>
  <cp:lastModifiedBy>User</cp:lastModifiedBy>
  <cp:revision>18</cp:revision>
  <dcterms:created xsi:type="dcterms:W3CDTF">2021-03-23T18:53:39Z</dcterms:created>
  <dcterms:modified xsi:type="dcterms:W3CDTF">2021-04-01T09:17:51Z</dcterms:modified>
</cp:coreProperties>
</file>