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4660"/>
  </p:normalViewPr>
  <p:slideViewPr>
    <p:cSldViewPr>
      <p:cViewPr varScale="1">
        <p:scale>
          <a:sx n="80" d="100"/>
          <a:sy n="80" d="100"/>
        </p:scale>
        <p:origin x="-1517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3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231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 l="-4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981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239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79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708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082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56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948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247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8262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026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47C32-9FC0-4789-9EE6-938061F77228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9AC68-4217-40BF-82D6-DB52C4E93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89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188640"/>
            <a:ext cx="6984776" cy="3240360"/>
          </a:xfrm>
        </p:spPr>
        <p:txBody>
          <a:bodyPr>
            <a:normAutofit/>
          </a:bodyPr>
          <a:lstStyle/>
          <a:p>
            <a:r>
              <a:rPr lang="ru-RU" b="1" dirty="0" smtClean="0"/>
              <a:t>Лекция на тему </a:t>
            </a:r>
            <a:br>
              <a:rPr lang="ru-RU" b="1" dirty="0" smtClean="0"/>
            </a:br>
            <a:r>
              <a:rPr lang="ru-RU" b="1" dirty="0" smtClean="0"/>
              <a:t>«Нет ненависти и вражде»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48" y="2429813"/>
            <a:ext cx="85217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730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62068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/>
              <a:t>Экстремистская </a:t>
            </a:r>
            <a:r>
              <a:rPr lang="ru-RU" sz="3200" b="1" dirty="0" smtClean="0"/>
              <a:t>деятельность: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332037"/>
            <a:ext cx="6628464" cy="4525963"/>
          </a:xfrm>
        </p:spPr>
        <p:txBody>
          <a:bodyPr>
            <a:normAutofit/>
          </a:bodyPr>
          <a:lstStyle/>
          <a:p>
            <a:pPr marL="396000" algn="just">
              <a:spcBef>
                <a:spcPts val="0"/>
              </a:spcBef>
            </a:pPr>
            <a:r>
              <a:rPr lang="ru-RU" sz="2400" b="1" dirty="0" smtClean="0"/>
              <a:t>разжигание </a:t>
            </a:r>
            <a:r>
              <a:rPr lang="ru-RU" sz="2400" b="1" dirty="0"/>
              <a:t>межнациональной розни</a:t>
            </a:r>
            <a:r>
              <a:rPr lang="ru-RU" sz="2400" b="1" dirty="0" smtClean="0"/>
              <a:t>;</a:t>
            </a:r>
          </a:p>
          <a:p>
            <a:pPr marL="396000" algn="just">
              <a:spcBef>
                <a:spcPts val="0"/>
              </a:spcBef>
            </a:pPr>
            <a:endParaRPr lang="ru-RU" sz="2400" dirty="0"/>
          </a:p>
          <a:p>
            <a:pPr marL="396000" algn="just">
              <a:spcBef>
                <a:spcPts val="0"/>
              </a:spcBef>
            </a:pPr>
            <a:r>
              <a:rPr lang="ru-RU" sz="2400" b="1" dirty="0"/>
              <a:t>оскорбление людей по признакам пола, либо на почве религиозной вражды</a:t>
            </a:r>
            <a:r>
              <a:rPr lang="ru-RU" sz="2400" b="1" dirty="0" smtClean="0"/>
              <a:t>;</a:t>
            </a:r>
          </a:p>
          <a:p>
            <a:pPr marL="396000" algn="just">
              <a:spcBef>
                <a:spcPts val="0"/>
              </a:spcBef>
            </a:pPr>
            <a:endParaRPr lang="ru-RU" sz="2400" dirty="0"/>
          </a:p>
          <a:p>
            <a:pPr marL="396000" algn="just">
              <a:spcBef>
                <a:spcPts val="0"/>
              </a:spcBef>
            </a:pPr>
            <a:r>
              <a:rPr lang="ru-RU" sz="2400" b="1" dirty="0"/>
              <a:t>унижение по расовому признаку</a:t>
            </a:r>
            <a:r>
              <a:rPr lang="ru-RU" sz="2400" b="1" dirty="0" smtClean="0"/>
              <a:t>;</a:t>
            </a:r>
          </a:p>
          <a:p>
            <a:pPr marL="396000" algn="just">
              <a:spcBef>
                <a:spcPts val="0"/>
              </a:spcBef>
            </a:pPr>
            <a:endParaRPr lang="ru-RU" sz="2400" dirty="0"/>
          </a:p>
          <a:p>
            <a:pPr marL="396000" algn="just">
              <a:spcBef>
                <a:spcPts val="0"/>
              </a:spcBef>
            </a:pPr>
            <a:r>
              <a:rPr lang="ru-RU" sz="2400" b="1" dirty="0"/>
              <a:t>словесное нападение по причине принадлежности к различным социальным группам.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744" y="2492896"/>
            <a:ext cx="230425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94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692696"/>
            <a:ext cx="7128792" cy="1210146"/>
          </a:xfrm>
        </p:spPr>
        <p:txBody>
          <a:bodyPr>
            <a:noAutofit/>
          </a:bodyPr>
          <a:lstStyle/>
          <a:p>
            <a:r>
              <a:rPr lang="ru-RU" sz="4000" b="1" dirty="0"/>
              <a:t>Административная ответственность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348880"/>
            <a:ext cx="9144000" cy="470648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2400" dirty="0"/>
              <a:t>ст. 20.3 КоАП </a:t>
            </a:r>
            <a:r>
              <a:rPr lang="ru-RU" sz="2400" dirty="0" smtClean="0"/>
              <a:t>РФ </a:t>
            </a:r>
            <a:r>
              <a:rPr lang="ru-RU" sz="2400" b="1" dirty="0" smtClean="0"/>
              <a:t>Пропаганда </a:t>
            </a:r>
            <a:r>
              <a:rPr lang="ru-RU" sz="2400" b="1" dirty="0"/>
              <a:t>и </a:t>
            </a:r>
            <a:r>
              <a:rPr lang="ru-RU" sz="2400" b="1" dirty="0" smtClean="0"/>
              <a:t>публичная демонстрация </a:t>
            </a:r>
            <a:r>
              <a:rPr lang="ru-RU" sz="2400" b="1" dirty="0"/>
              <a:t>нацистской атрибутики и </a:t>
            </a:r>
            <a:r>
              <a:rPr lang="ru-RU" sz="2400" b="1" dirty="0" smtClean="0"/>
              <a:t>символики.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Ответственность</a:t>
            </a:r>
            <a:r>
              <a:rPr lang="ru-RU" sz="2400" dirty="0"/>
              <a:t>: штраф до 1000 рублей, арест до 15 суток</a:t>
            </a:r>
            <a:r>
              <a:rPr lang="ru-RU" sz="2400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/>
          </a:p>
          <a:p>
            <a:pPr>
              <a:spcBef>
                <a:spcPts val="0"/>
              </a:spcBef>
            </a:pPr>
            <a:r>
              <a:rPr lang="ru-RU" sz="2400" dirty="0"/>
              <a:t>ст. 20.29 КоАП </a:t>
            </a:r>
            <a:r>
              <a:rPr lang="ru-RU" sz="2400" dirty="0" smtClean="0"/>
              <a:t>РФ </a:t>
            </a:r>
            <a:r>
              <a:rPr lang="ru-RU" sz="2400" b="1" dirty="0"/>
              <a:t>Производство и распространение экстремистских </a:t>
            </a:r>
            <a:r>
              <a:rPr lang="ru-RU" sz="2400" b="1" dirty="0" smtClean="0"/>
              <a:t>материалов.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/>
              <a:t>Ответственность: штраф до 3 000 рублей, арест до 15 </a:t>
            </a:r>
            <a:r>
              <a:rPr lang="ru-RU" sz="2400" dirty="0" smtClean="0"/>
              <a:t>суток.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/>
          </a:p>
          <a:p>
            <a:pPr>
              <a:spcBef>
                <a:spcPts val="0"/>
              </a:spcBef>
            </a:pPr>
            <a:r>
              <a:rPr lang="ru-RU" sz="2400" dirty="0" smtClean="0"/>
              <a:t>ст. 20.3.1 КоАП РФ </a:t>
            </a:r>
            <a:r>
              <a:rPr lang="ru-RU" sz="2400" b="1" dirty="0"/>
              <a:t>Возбуждение ненависти либо вражды, а равно унижение человеческого </a:t>
            </a:r>
            <a:r>
              <a:rPr lang="ru-RU" sz="2400" b="1" dirty="0" smtClean="0"/>
              <a:t>достоинства.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/>
              <a:t>Ответственность: штраф от 10 до 20 тыс. рублей, арест до 15 суток.</a:t>
            </a:r>
          </a:p>
          <a:p>
            <a:endParaRPr lang="ru-RU" sz="2400" b="1" dirty="0"/>
          </a:p>
          <a:p>
            <a:endParaRPr lang="ru-RU" sz="2400" b="1" dirty="0" smtClean="0"/>
          </a:p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endParaRPr lang="ru-RU" sz="24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992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7037" y="764704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/>
              <a:t>Уголовная ответственность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204864"/>
            <a:ext cx="9144000" cy="465313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dirty="0"/>
              <a:t>ст.282 УК </a:t>
            </a:r>
            <a:r>
              <a:rPr lang="ru-RU" sz="2400" dirty="0" smtClean="0"/>
              <a:t>РФ </a:t>
            </a:r>
            <a:r>
              <a:rPr lang="ru-RU" sz="2400" b="1" dirty="0"/>
              <a:t>Возбуждение ненависти либо вражды, а равно унижение человеческого </a:t>
            </a:r>
            <a:r>
              <a:rPr lang="ru-RU" sz="2400" b="1" dirty="0" smtClean="0"/>
              <a:t>достоинства.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/>
              <a:t>Ответственность: до 6 лет лишения свободы</a:t>
            </a:r>
            <a:r>
              <a:rPr lang="ru-RU" sz="2400" dirty="0" smtClean="0"/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400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dirty="0"/>
              <a:t>ст. 280 УК </a:t>
            </a:r>
            <a:r>
              <a:rPr lang="ru-RU" sz="2400" dirty="0" smtClean="0"/>
              <a:t>РФ </a:t>
            </a:r>
            <a:r>
              <a:rPr lang="ru-RU" sz="2400" b="1" dirty="0"/>
              <a:t>Публичные призывы к осуществлению экстремистской </a:t>
            </a:r>
            <a:r>
              <a:rPr lang="ru-RU" sz="2400" b="1" dirty="0" smtClean="0"/>
              <a:t>деятельности.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/>
              <a:t>Ответственность: до 5 лет лишения свободы</a:t>
            </a:r>
            <a:r>
              <a:rPr lang="ru-RU" sz="2400" dirty="0" smtClean="0"/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400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dirty="0"/>
              <a:t>ст. 282.1 УК </a:t>
            </a:r>
            <a:r>
              <a:rPr lang="ru-RU" sz="2400" dirty="0" smtClean="0"/>
              <a:t>РФ </a:t>
            </a:r>
            <a:r>
              <a:rPr lang="ru-RU" sz="2400" b="1" dirty="0" smtClean="0"/>
              <a:t>Организация </a:t>
            </a:r>
            <a:r>
              <a:rPr lang="ru-RU" sz="2400" b="1" dirty="0"/>
              <a:t>экстремистского </a:t>
            </a:r>
            <a:r>
              <a:rPr lang="ru-RU" sz="2400" b="1" dirty="0" smtClean="0"/>
              <a:t>сообщества. </a:t>
            </a:r>
            <a:endParaRPr lang="ru-RU" sz="2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/>
              <a:t>Ответственность: до 10 лет лишения свободы</a:t>
            </a:r>
            <a:r>
              <a:rPr lang="ru-RU" sz="2400" dirty="0" smtClean="0"/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400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dirty="0"/>
              <a:t>ст. 282.2 УК </a:t>
            </a:r>
            <a:r>
              <a:rPr lang="ru-RU" sz="2400" dirty="0" smtClean="0"/>
              <a:t>РФ </a:t>
            </a:r>
            <a:r>
              <a:rPr lang="ru-RU" sz="2400" b="1" dirty="0"/>
              <a:t>Организация деятельности экстремистской </a:t>
            </a:r>
            <a:r>
              <a:rPr lang="ru-RU" sz="2400" b="1" dirty="0" smtClean="0"/>
              <a:t>организации.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/>
              <a:t>Ответственность: до 10 лет лишения свободы</a:t>
            </a:r>
            <a:r>
              <a:rPr lang="ru-RU" sz="2400" dirty="0" smtClean="0"/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400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dirty="0"/>
              <a:t>ст. 282.3 УК </a:t>
            </a:r>
            <a:r>
              <a:rPr lang="ru-RU" sz="2400" dirty="0" smtClean="0"/>
              <a:t>РФ </a:t>
            </a:r>
            <a:r>
              <a:rPr lang="ru-RU" sz="2400" b="1" dirty="0"/>
              <a:t>Финансирование экстремистской </a:t>
            </a:r>
            <a:r>
              <a:rPr lang="ru-RU" sz="2400" b="1" dirty="0" smtClean="0"/>
              <a:t>деятельности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/>
              <a:t>Ответственность: до 8 лет лишения свободы.</a:t>
            </a:r>
          </a:p>
          <a:p>
            <a:pPr marL="0" indent="0">
              <a:buNone/>
            </a:pPr>
            <a:endParaRPr lang="ru-RU" sz="2400" b="1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6924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620688"/>
            <a:ext cx="6923112" cy="1143000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Как не стать экстремистом?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276872"/>
            <a:ext cx="8964488" cy="4525963"/>
          </a:xfrm>
        </p:spPr>
        <p:txBody>
          <a:bodyPr>
            <a:normAutofit fontScale="92500" lnSpcReduction="20000"/>
          </a:bodyPr>
          <a:lstStyle/>
          <a:p>
            <a:pPr marL="514350" indent="-514350" algn="just">
              <a:lnSpc>
                <a:spcPct val="110000"/>
              </a:lnSpc>
              <a:spcBef>
                <a:spcPts val="0"/>
              </a:spcBef>
              <a:buAutoNum type="arabicPeriod"/>
            </a:pPr>
            <a:r>
              <a:rPr lang="ru-RU" b="1" dirty="0" smtClean="0"/>
              <a:t>Не </a:t>
            </a:r>
            <a:r>
              <a:rPr lang="ru-RU" b="1" dirty="0"/>
              <a:t>доверяйте любому мнению, будьте </a:t>
            </a:r>
            <a:r>
              <a:rPr lang="ru-RU" b="1" dirty="0" smtClean="0"/>
              <a:t>разборчивы. </a:t>
            </a:r>
          </a:p>
          <a:p>
            <a:pPr marL="514350" indent="-514350" algn="just">
              <a:lnSpc>
                <a:spcPct val="110000"/>
              </a:lnSpc>
              <a:spcBef>
                <a:spcPts val="0"/>
              </a:spcBef>
              <a:buAutoNum type="arabicPeriod"/>
            </a:pPr>
            <a:endParaRPr lang="ru-RU" b="1" dirty="0" smtClean="0"/>
          </a:p>
          <a:p>
            <a:pPr marL="514350" lvl="0" indent="-514350" algn="just">
              <a:lnSpc>
                <a:spcPct val="110000"/>
              </a:lnSpc>
              <a:spcBef>
                <a:spcPts val="0"/>
              </a:spcBef>
              <a:buFont typeface="Arial" pitchFamily="34" charset="0"/>
              <a:buAutoNum type="arabicPeriod"/>
            </a:pPr>
            <a:r>
              <a:rPr lang="ru-RU" b="1" dirty="0"/>
              <a:t>Будьте осторожны в интернете, </a:t>
            </a:r>
            <a:r>
              <a:rPr lang="ru-RU" b="1" dirty="0" smtClean="0"/>
              <a:t>не </a:t>
            </a:r>
            <a:r>
              <a:rPr lang="ru-RU" b="1" dirty="0"/>
              <a:t>оставляйте компьютер или телефон без блокировки. </a:t>
            </a:r>
            <a:endParaRPr lang="ru-RU" b="1" dirty="0" smtClean="0"/>
          </a:p>
          <a:p>
            <a:pPr marL="514350" lvl="0" indent="-514350" algn="just">
              <a:lnSpc>
                <a:spcPct val="110000"/>
              </a:lnSpc>
              <a:spcBef>
                <a:spcPts val="0"/>
              </a:spcBef>
              <a:buFont typeface="Arial" pitchFamily="34" charset="0"/>
              <a:buAutoNum type="arabicPeriod"/>
            </a:pPr>
            <a:endParaRPr lang="ru-RU" b="1" dirty="0"/>
          </a:p>
          <a:p>
            <a:pPr marL="514350" lvl="0" indent="-514350" algn="just">
              <a:lnSpc>
                <a:spcPct val="110000"/>
              </a:lnSpc>
              <a:spcBef>
                <a:spcPts val="0"/>
              </a:spcBef>
              <a:buFont typeface="Arial" pitchFamily="34" charset="0"/>
              <a:buAutoNum type="arabicPeriod"/>
            </a:pPr>
            <a:r>
              <a:rPr lang="ru-RU" b="1" dirty="0"/>
              <a:t>Помните, что в органах национальной безопасности есть специалисты, которые занимаются мониторингом материалов в интернете. </a:t>
            </a:r>
          </a:p>
        </p:txBody>
      </p:sp>
    </p:spTree>
    <p:extLst>
      <p:ext uri="{BB962C8B-B14F-4D97-AF65-F5344CB8AC3E}">
        <p14:creationId xmlns:p14="http://schemas.microsoft.com/office/powerpoint/2010/main" val="67095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0"/>
            <a:ext cx="915617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9273" y="1988840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8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259</Words>
  <Application>Microsoft Office PowerPoint</Application>
  <PresentationFormat>Экран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Лекция на тему  «Нет ненависти и вражде» </vt:lpstr>
      <vt:lpstr>Экстремистская деятельность:</vt:lpstr>
      <vt:lpstr>Административная ответственность</vt:lpstr>
      <vt:lpstr>Уголовная ответственность</vt:lpstr>
      <vt:lpstr>Как не стать экстремистом?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Степан Ильичев</dc:creator>
  <cp:lastModifiedBy>Степан Ильичев</cp:lastModifiedBy>
  <cp:revision>9</cp:revision>
  <dcterms:created xsi:type="dcterms:W3CDTF">2024-11-12T19:32:06Z</dcterms:created>
  <dcterms:modified xsi:type="dcterms:W3CDTF">2024-11-13T13:59:28Z</dcterms:modified>
</cp:coreProperties>
</file>