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61" r:id="rId5"/>
    <p:sldId id="259" r:id="rId6"/>
    <p:sldId id="263" r:id="rId7"/>
    <p:sldId id="264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2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07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699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33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850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734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454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264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49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79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925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522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22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9014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80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188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856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73C02-B4B9-4A95-9CCA-7699ED4AC0FE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ACF194-2793-4A4A-9EE2-F6EEB5036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247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Стили руководства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027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dirty="0" smtClean="0"/>
              <a:t>Схема </a:t>
            </a:r>
            <a:r>
              <a:rPr lang="ru-RU" altLang="ru-RU" dirty="0" err="1" smtClean="0"/>
              <a:t>Танненбаума</a:t>
            </a:r>
            <a:r>
              <a:rPr lang="ru-RU" altLang="ru-RU" dirty="0" smtClean="0"/>
              <a:t> и Шмидта</a:t>
            </a:r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2063750" y="1241425"/>
            <a:ext cx="8064500" cy="5616575"/>
            <a:chOff x="1872" y="864"/>
            <a:chExt cx="9360" cy="7776"/>
          </a:xfrm>
        </p:grpSpPr>
        <p:sp>
          <p:nvSpPr>
            <p:cNvPr id="27652" name="Oval 4"/>
            <p:cNvSpPr>
              <a:spLocks noChangeArrowheads="1"/>
            </p:cNvSpPr>
            <p:nvPr/>
          </p:nvSpPr>
          <p:spPr bwMode="auto">
            <a:xfrm>
              <a:off x="1872" y="864"/>
              <a:ext cx="9360" cy="777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3" name="Oval 5"/>
            <p:cNvSpPr>
              <a:spLocks noChangeArrowheads="1"/>
            </p:cNvSpPr>
            <p:nvPr/>
          </p:nvSpPr>
          <p:spPr bwMode="auto">
            <a:xfrm>
              <a:off x="2160" y="1152"/>
              <a:ext cx="8784" cy="72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4" name="Text Box 6"/>
            <p:cNvSpPr txBox="1">
              <a:spLocks noChangeArrowheads="1"/>
            </p:cNvSpPr>
            <p:nvPr/>
          </p:nvSpPr>
          <p:spPr bwMode="auto">
            <a:xfrm>
              <a:off x="3744" y="2016"/>
              <a:ext cx="2880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000">
                  <a:latin typeface="Calibri" panose="020F0502020204030204" pitchFamily="34" charset="0"/>
                </a:rPr>
                <a:t>Власть и влияние менеджера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5" name="Text Box 7"/>
            <p:cNvSpPr txBox="1">
              <a:spLocks noChangeArrowheads="1"/>
            </p:cNvSpPr>
            <p:nvPr/>
          </p:nvSpPr>
          <p:spPr bwMode="auto">
            <a:xfrm>
              <a:off x="6624" y="2160"/>
              <a:ext cx="3024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Власть и влияние работника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6" name="Rectangle 8"/>
            <p:cNvSpPr>
              <a:spLocks noChangeArrowheads="1"/>
            </p:cNvSpPr>
            <p:nvPr/>
          </p:nvSpPr>
          <p:spPr bwMode="auto">
            <a:xfrm>
              <a:off x="3024" y="2736"/>
              <a:ext cx="7056" cy="23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 flipV="1">
              <a:off x="3024" y="2736"/>
              <a:ext cx="7056" cy="2304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58" name="Text Box 10"/>
            <p:cNvSpPr txBox="1">
              <a:spLocks noChangeArrowheads="1"/>
            </p:cNvSpPr>
            <p:nvPr/>
          </p:nvSpPr>
          <p:spPr bwMode="auto">
            <a:xfrm>
              <a:off x="3744" y="3168"/>
              <a:ext cx="1584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Зона свободы менеджера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59" name="Text Box 11"/>
            <p:cNvSpPr txBox="1">
              <a:spLocks noChangeArrowheads="1"/>
            </p:cNvSpPr>
            <p:nvPr/>
          </p:nvSpPr>
          <p:spPr bwMode="auto">
            <a:xfrm>
              <a:off x="7920" y="3888"/>
              <a:ext cx="1728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Зона свободы работника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60" name="Line 12"/>
            <p:cNvSpPr>
              <a:spLocks noChangeShapeType="1"/>
            </p:cNvSpPr>
            <p:nvPr/>
          </p:nvSpPr>
          <p:spPr bwMode="auto">
            <a:xfrm flipH="1">
              <a:off x="5904" y="2592"/>
              <a:ext cx="40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1" name="Line 13"/>
            <p:cNvSpPr>
              <a:spLocks noChangeShapeType="1"/>
            </p:cNvSpPr>
            <p:nvPr/>
          </p:nvSpPr>
          <p:spPr bwMode="auto">
            <a:xfrm>
              <a:off x="3456" y="2448"/>
              <a:ext cx="28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2" name="Line 14"/>
            <p:cNvSpPr>
              <a:spLocks noChangeShapeType="1"/>
            </p:cNvSpPr>
            <p:nvPr/>
          </p:nvSpPr>
          <p:spPr bwMode="auto">
            <a:xfrm flipV="1">
              <a:off x="3456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3" name="Line 15"/>
            <p:cNvSpPr>
              <a:spLocks noChangeShapeType="1"/>
            </p:cNvSpPr>
            <p:nvPr/>
          </p:nvSpPr>
          <p:spPr bwMode="auto">
            <a:xfrm flipV="1">
              <a:off x="4464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4" name="Line 16"/>
            <p:cNvSpPr>
              <a:spLocks noChangeShapeType="1"/>
            </p:cNvSpPr>
            <p:nvPr/>
          </p:nvSpPr>
          <p:spPr bwMode="auto">
            <a:xfrm flipV="1">
              <a:off x="5472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5" name="Line 17"/>
            <p:cNvSpPr>
              <a:spLocks noChangeShapeType="1"/>
            </p:cNvSpPr>
            <p:nvPr/>
          </p:nvSpPr>
          <p:spPr bwMode="auto">
            <a:xfrm flipV="1">
              <a:off x="6480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6" name="Line 18"/>
            <p:cNvSpPr>
              <a:spLocks noChangeShapeType="1"/>
            </p:cNvSpPr>
            <p:nvPr/>
          </p:nvSpPr>
          <p:spPr bwMode="auto">
            <a:xfrm flipV="1">
              <a:off x="9504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7" name="Line 19"/>
            <p:cNvSpPr>
              <a:spLocks noChangeShapeType="1"/>
            </p:cNvSpPr>
            <p:nvPr/>
          </p:nvSpPr>
          <p:spPr bwMode="auto">
            <a:xfrm flipV="1">
              <a:off x="8496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Line 20"/>
            <p:cNvSpPr>
              <a:spLocks noChangeShapeType="1"/>
            </p:cNvSpPr>
            <p:nvPr/>
          </p:nvSpPr>
          <p:spPr bwMode="auto">
            <a:xfrm flipV="1">
              <a:off x="7488" y="5040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Text Box 21"/>
            <p:cNvSpPr txBox="1">
              <a:spLocks noChangeArrowheads="1"/>
            </p:cNvSpPr>
            <p:nvPr/>
          </p:nvSpPr>
          <p:spPr bwMode="auto">
            <a:xfrm>
              <a:off x="3312" y="5472"/>
              <a:ext cx="6480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1                 2                  3                  4                   5                  6                  7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70" name="Text Box 22"/>
            <p:cNvSpPr txBox="1">
              <a:spLocks noChangeArrowheads="1"/>
            </p:cNvSpPr>
            <p:nvPr/>
          </p:nvSpPr>
          <p:spPr bwMode="auto">
            <a:xfrm>
              <a:off x="3312" y="6048"/>
              <a:ext cx="6336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            Варианты поведения менеджера и работников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71" name="Line 23"/>
            <p:cNvSpPr>
              <a:spLocks noChangeShapeType="1"/>
            </p:cNvSpPr>
            <p:nvPr/>
          </p:nvSpPr>
          <p:spPr bwMode="auto">
            <a:xfrm>
              <a:off x="2304" y="3888"/>
              <a:ext cx="4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72" name="Line 24"/>
            <p:cNvSpPr>
              <a:spLocks noChangeShapeType="1"/>
            </p:cNvSpPr>
            <p:nvPr/>
          </p:nvSpPr>
          <p:spPr bwMode="auto">
            <a:xfrm>
              <a:off x="6624" y="3888"/>
              <a:ext cx="44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73" name="Text Box 25"/>
            <p:cNvSpPr txBox="1">
              <a:spLocks noChangeArrowheads="1"/>
            </p:cNvSpPr>
            <p:nvPr/>
          </p:nvSpPr>
          <p:spPr bwMode="auto">
            <a:xfrm>
              <a:off x="4464" y="7344"/>
              <a:ext cx="2160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Среда организации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74" name="Line 26"/>
            <p:cNvSpPr>
              <a:spLocks noChangeShapeType="1"/>
            </p:cNvSpPr>
            <p:nvPr/>
          </p:nvSpPr>
          <p:spPr bwMode="auto">
            <a:xfrm flipH="1">
              <a:off x="4896" y="7776"/>
              <a:ext cx="288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75" name="Text Box 27"/>
            <p:cNvSpPr txBox="1">
              <a:spLocks noChangeArrowheads="1"/>
            </p:cNvSpPr>
            <p:nvPr/>
          </p:nvSpPr>
          <p:spPr bwMode="auto">
            <a:xfrm>
              <a:off x="2304" y="7920"/>
              <a:ext cx="144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Среда общества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7676" name="Line 28"/>
            <p:cNvSpPr>
              <a:spLocks noChangeShapeType="1"/>
            </p:cNvSpPr>
            <p:nvPr/>
          </p:nvSpPr>
          <p:spPr bwMode="auto">
            <a:xfrm flipV="1">
              <a:off x="3168" y="7920"/>
              <a:ext cx="576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44378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Схема Танненбаума и Шмидта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900" b="1" i="1"/>
              <a:t> Пространство поведения менеджера и работников: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Варианты поведения расшифровываются следующим образом: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1 – Менеджер способен принимать решения, которые работники принимают.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2 – Менеджер должен «продавать» свои решения, чтобы работники их приняли.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3 – Менеджер представляет решение, но должен отвечать на вопросы работников.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4 – Менеджер представляет проект решения для изменений с учетом вклада работников.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5 – Менеджер представляет проблему, получает вклад работников, затем принимает решение.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6 – Менеджер определяет пределы, в которых работники принимают решение.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900" b="1"/>
              <a:t>7 – Менеджер и работники совместно принимают решение в пределах организационных ограничений.</a:t>
            </a:r>
          </a:p>
        </p:txBody>
      </p:sp>
    </p:spTree>
    <p:extLst>
      <p:ext uri="{BB962C8B-B14F-4D97-AF65-F5344CB8AC3E}">
        <p14:creationId xmlns:p14="http://schemas.microsoft.com/office/powerpoint/2010/main" val="14224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511559"/>
            <a:ext cx="10515600" cy="28527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340069"/>
            <a:ext cx="10515600" cy="474958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studentbooks.com.ua/imag/Men/vix_men/4_002_0000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97" y="1503472"/>
            <a:ext cx="9285889" cy="40144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8941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1381705" y="333376"/>
            <a:ext cx="9106908" cy="6524625"/>
            <a:chOff x="1584" y="2592"/>
            <a:chExt cx="9216" cy="9072"/>
          </a:xfrm>
        </p:grpSpPr>
        <p:grpSp>
          <p:nvGrpSpPr>
            <p:cNvPr id="29699" name="Group 3"/>
            <p:cNvGrpSpPr>
              <a:grpSpLocks/>
            </p:cNvGrpSpPr>
            <p:nvPr/>
          </p:nvGrpSpPr>
          <p:grpSpPr bwMode="auto">
            <a:xfrm>
              <a:off x="3024" y="2736"/>
              <a:ext cx="7776" cy="8064"/>
              <a:chOff x="2592" y="3168"/>
              <a:chExt cx="8208" cy="8208"/>
            </a:xfrm>
          </p:grpSpPr>
          <p:sp>
            <p:nvSpPr>
              <p:cNvPr id="29712" name="Line 4"/>
              <p:cNvSpPr>
                <a:spLocks noChangeShapeType="1"/>
              </p:cNvSpPr>
              <p:nvPr/>
            </p:nvSpPr>
            <p:spPr bwMode="auto">
              <a:xfrm>
                <a:off x="2592" y="3168"/>
                <a:ext cx="0" cy="82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29713" name="Group 5"/>
              <p:cNvGrpSpPr>
                <a:grpSpLocks/>
              </p:cNvGrpSpPr>
              <p:nvPr/>
            </p:nvGrpSpPr>
            <p:grpSpPr bwMode="auto">
              <a:xfrm>
                <a:off x="2592" y="3168"/>
                <a:ext cx="8208" cy="8208"/>
                <a:chOff x="1728" y="2592"/>
                <a:chExt cx="9072" cy="9072"/>
              </a:xfrm>
            </p:grpSpPr>
            <p:sp>
              <p:nvSpPr>
                <p:cNvPr id="29714" name="Line 6"/>
                <p:cNvSpPr>
                  <a:spLocks noChangeShapeType="1"/>
                </p:cNvSpPr>
                <p:nvPr/>
              </p:nvSpPr>
              <p:spPr bwMode="auto">
                <a:xfrm>
                  <a:off x="1728" y="2592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15" name="Line 7"/>
                <p:cNvSpPr>
                  <a:spLocks noChangeShapeType="1"/>
                </p:cNvSpPr>
                <p:nvPr/>
              </p:nvSpPr>
              <p:spPr bwMode="auto">
                <a:xfrm>
                  <a:off x="2736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16" name="Line 8"/>
                <p:cNvSpPr>
                  <a:spLocks noChangeShapeType="1"/>
                </p:cNvSpPr>
                <p:nvPr/>
              </p:nvSpPr>
              <p:spPr bwMode="auto">
                <a:xfrm>
                  <a:off x="3744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17" name="Line 9"/>
                <p:cNvSpPr>
                  <a:spLocks noChangeShapeType="1"/>
                </p:cNvSpPr>
                <p:nvPr/>
              </p:nvSpPr>
              <p:spPr bwMode="auto">
                <a:xfrm>
                  <a:off x="4752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18" name="Line 10"/>
                <p:cNvSpPr>
                  <a:spLocks noChangeShapeType="1"/>
                </p:cNvSpPr>
                <p:nvPr/>
              </p:nvSpPr>
              <p:spPr bwMode="auto">
                <a:xfrm>
                  <a:off x="5760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19" name="Line 11"/>
                <p:cNvSpPr>
                  <a:spLocks noChangeShapeType="1"/>
                </p:cNvSpPr>
                <p:nvPr/>
              </p:nvSpPr>
              <p:spPr bwMode="auto">
                <a:xfrm>
                  <a:off x="6768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0" name="Line 12"/>
                <p:cNvSpPr>
                  <a:spLocks noChangeShapeType="1"/>
                </p:cNvSpPr>
                <p:nvPr/>
              </p:nvSpPr>
              <p:spPr bwMode="auto">
                <a:xfrm>
                  <a:off x="7776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1" name="Line 13"/>
                <p:cNvSpPr>
                  <a:spLocks noChangeShapeType="1"/>
                </p:cNvSpPr>
                <p:nvPr/>
              </p:nvSpPr>
              <p:spPr bwMode="auto">
                <a:xfrm>
                  <a:off x="8784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2" name="Line 14"/>
                <p:cNvSpPr>
                  <a:spLocks noChangeShapeType="1"/>
                </p:cNvSpPr>
                <p:nvPr/>
              </p:nvSpPr>
              <p:spPr bwMode="auto">
                <a:xfrm>
                  <a:off x="9792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3" name="Line 15"/>
                <p:cNvSpPr>
                  <a:spLocks noChangeShapeType="1"/>
                </p:cNvSpPr>
                <p:nvPr/>
              </p:nvSpPr>
              <p:spPr bwMode="auto">
                <a:xfrm>
                  <a:off x="10800" y="2592"/>
                  <a:ext cx="0" cy="907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4" name="Line 16"/>
                <p:cNvSpPr>
                  <a:spLocks noChangeShapeType="1"/>
                </p:cNvSpPr>
                <p:nvPr/>
              </p:nvSpPr>
              <p:spPr bwMode="auto">
                <a:xfrm>
                  <a:off x="1728" y="3600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5" name="Line 17"/>
                <p:cNvSpPr>
                  <a:spLocks noChangeShapeType="1"/>
                </p:cNvSpPr>
                <p:nvPr/>
              </p:nvSpPr>
              <p:spPr bwMode="auto">
                <a:xfrm>
                  <a:off x="1728" y="4608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6" name="Line 18"/>
                <p:cNvSpPr>
                  <a:spLocks noChangeShapeType="1"/>
                </p:cNvSpPr>
                <p:nvPr/>
              </p:nvSpPr>
              <p:spPr bwMode="auto">
                <a:xfrm>
                  <a:off x="1728" y="7632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7" name="Line 19"/>
                <p:cNvSpPr>
                  <a:spLocks noChangeShapeType="1"/>
                </p:cNvSpPr>
                <p:nvPr/>
              </p:nvSpPr>
              <p:spPr bwMode="auto">
                <a:xfrm>
                  <a:off x="1728" y="8640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8" name="Line 20"/>
                <p:cNvSpPr>
                  <a:spLocks noChangeShapeType="1"/>
                </p:cNvSpPr>
                <p:nvPr/>
              </p:nvSpPr>
              <p:spPr bwMode="auto">
                <a:xfrm>
                  <a:off x="1728" y="5616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29" name="Line 21"/>
                <p:cNvSpPr>
                  <a:spLocks noChangeShapeType="1"/>
                </p:cNvSpPr>
                <p:nvPr/>
              </p:nvSpPr>
              <p:spPr bwMode="auto">
                <a:xfrm>
                  <a:off x="1728" y="6624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30" name="Line 22"/>
                <p:cNvSpPr>
                  <a:spLocks noChangeShapeType="1"/>
                </p:cNvSpPr>
                <p:nvPr/>
              </p:nvSpPr>
              <p:spPr bwMode="auto">
                <a:xfrm>
                  <a:off x="1728" y="10656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31" name="Line 23"/>
                <p:cNvSpPr>
                  <a:spLocks noChangeShapeType="1"/>
                </p:cNvSpPr>
                <p:nvPr/>
              </p:nvSpPr>
              <p:spPr bwMode="auto">
                <a:xfrm>
                  <a:off x="1728" y="9648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9732" name="Line 24"/>
                <p:cNvSpPr>
                  <a:spLocks noChangeShapeType="1"/>
                </p:cNvSpPr>
                <p:nvPr/>
              </p:nvSpPr>
              <p:spPr bwMode="auto">
                <a:xfrm>
                  <a:off x="1728" y="11664"/>
                  <a:ext cx="907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29700" name="Text Box 25"/>
            <p:cNvSpPr txBox="1">
              <a:spLocks noChangeArrowheads="1"/>
            </p:cNvSpPr>
            <p:nvPr/>
          </p:nvSpPr>
          <p:spPr bwMode="auto">
            <a:xfrm>
              <a:off x="3456" y="2880"/>
              <a:ext cx="2880" cy="23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1,9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Управление в духе загородного клуба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Скрупулезное внимание к удовлетворению потребностей людей ведет к созданию комфортной и дружелюбной атмосферы и рабочему ритму в организации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01" name="Text Box 26"/>
            <p:cNvSpPr txBox="1">
              <a:spLocks noChangeArrowheads="1"/>
            </p:cNvSpPr>
            <p:nvPr/>
          </p:nvSpPr>
          <p:spPr bwMode="auto">
            <a:xfrm>
              <a:off x="6912" y="2880"/>
              <a:ext cx="3456" cy="23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9,9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Групповое управление</a:t>
              </a:r>
            </a:p>
            <a:p>
              <a:pPr eaLnBrk="1" hangingPunct="1"/>
              <a:r>
                <a:rPr lang="ru-RU" altLang="ru-RU" sz="1000" b="1">
                  <a:latin typeface="Calibri" panose="020F0502020204030204" pitchFamily="34" charset="0"/>
                </a:rPr>
                <a:t>Производственные успехи обус-ловлены преданными своей работе людьми; взаимозависимость через общие организационные цели ведет к созданию взаимоотношений основанных на доверии и уважении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02" name="Line 27"/>
            <p:cNvSpPr>
              <a:spLocks noChangeShapeType="1"/>
            </p:cNvSpPr>
            <p:nvPr/>
          </p:nvSpPr>
          <p:spPr bwMode="auto">
            <a:xfrm flipH="1" flipV="1">
              <a:off x="3312" y="3168"/>
              <a:ext cx="288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703" name="Line 28"/>
            <p:cNvSpPr>
              <a:spLocks noChangeShapeType="1"/>
            </p:cNvSpPr>
            <p:nvPr/>
          </p:nvSpPr>
          <p:spPr bwMode="auto">
            <a:xfrm flipV="1">
              <a:off x="10080" y="3168"/>
              <a:ext cx="288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704" name="Text Box 29"/>
            <p:cNvSpPr txBox="1">
              <a:spLocks noChangeArrowheads="1"/>
            </p:cNvSpPr>
            <p:nvPr/>
          </p:nvSpPr>
          <p:spPr bwMode="auto">
            <a:xfrm>
              <a:off x="5040" y="5760"/>
              <a:ext cx="3744" cy="21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5,5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Организационное управление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Можно добиться хорошей организации управления путем балансирования необходимости в производственных результатах и поддержания на удовлетворительном уровне морального настроя людей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05" name="Text Box 30"/>
            <p:cNvSpPr txBox="1">
              <a:spLocks noChangeArrowheads="1"/>
            </p:cNvSpPr>
            <p:nvPr/>
          </p:nvSpPr>
          <p:spPr bwMode="auto">
            <a:xfrm>
              <a:off x="3600" y="8352"/>
              <a:ext cx="3024" cy="21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1,1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Обедненное управление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Приложение минимальных усилий для достижения необходимых производственных результатов, достаточных для сохранения членства в организации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06" name="Text Box 31"/>
            <p:cNvSpPr txBox="1">
              <a:spLocks noChangeArrowheads="1"/>
            </p:cNvSpPr>
            <p:nvPr/>
          </p:nvSpPr>
          <p:spPr bwMode="auto">
            <a:xfrm>
              <a:off x="7632" y="8352"/>
              <a:ext cx="2736" cy="21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9,1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Власть-подчинение</a:t>
              </a:r>
            </a:p>
            <a:p>
              <a:pPr algn="ctr" eaLnBrk="1" hangingPunct="1"/>
              <a:r>
                <a:rPr lang="ru-RU" altLang="ru-RU" sz="1200" b="1">
                  <a:latin typeface="Calibri" panose="020F0502020204030204" pitchFamily="34" charset="0"/>
                </a:rPr>
                <a:t>Эффективность производства зависит от создания таких рабочих условий, где человеческие аспекты присутствуют в минимальной степени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07" name="Line 32"/>
            <p:cNvSpPr>
              <a:spLocks noChangeShapeType="1"/>
            </p:cNvSpPr>
            <p:nvPr/>
          </p:nvSpPr>
          <p:spPr bwMode="auto">
            <a:xfrm flipH="1">
              <a:off x="3312" y="10224"/>
              <a:ext cx="432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708" name="Line 33"/>
            <p:cNvSpPr>
              <a:spLocks noChangeShapeType="1"/>
            </p:cNvSpPr>
            <p:nvPr/>
          </p:nvSpPr>
          <p:spPr bwMode="auto">
            <a:xfrm>
              <a:off x="10224" y="10224"/>
              <a:ext cx="288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709" name="Text Box 34"/>
            <p:cNvSpPr txBox="1">
              <a:spLocks noChangeArrowheads="1"/>
            </p:cNvSpPr>
            <p:nvPr/>
          </p:nvSpPr>
          <p:spPr bwMode="auto">
            <a:xfrm>
              <a:off x="3024" y="10944"/>
              <a:ext cx="7776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>
                  <a:latin typeface="Calibri" panose="020F0502020204030204" pitchFamily="34" charset="0"/>
                </a:rPr>
                <a:t>  </a:t>
              </a:r>
              <a:r>
                <a:rPr lang="ru-RU" altLang="ru-RU" sz="1200" b="1">
                  <a:latin typeface="Calibri" panose="020F0502020204030204" pitchFamily="34" charset="0"/>
                </a:rPr>
                <a:t>    1              2               3               4                5               6               7                8              9</a:t>
              </a:r>
            </a:p>
            <a:p>
              <a:pPr eaLnBrk="1" hangingPunct="1"/>
              <a:r>
                <a:rPr lang="ru-RU" altLang="ru-RU" sz="1200" b="1">
                  <a:latin typeface="Calibri" panose="020F0502020204030204" pitchFamily="34" charset="0"/>
                </a:rPr>
                <a:t>Низкая                         Степень учета интересов производства                       Высокая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10" name="Text Box 35"/>
            <p:cNvSpPr txBox="1">
              <a:spLocks noChangeArrowheads="1"/>
            </p:cNvSpPr>
            <p:nvPr/>
          </p:nvSpPr>
          <p:spPr bwMode="auto">
            <a:xfrm>
              <a:off x="1728" y="2592"/>
              <a:ext cx="1152" cy="835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000" b="1">
                  <a:latin typeface="Calibri" panose="020F0502020204030204" pitchFamily="34" charset="0"/>
                </a:rPr>
                <a:t>Высокая</a:t>
              </a:r>
            </a:p>
            <a:p>
              <a:pPr eaLnBrk="1" hangingPunct="1"/>
              <a:endParaRPr lang="ru-RU" altLang="ru-RU" sz="1200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>
                  <a:latin typeface="Calibri" panose="020F0502020204030204" pitchFamily="34" charset="0"/>
                </a:rPr>
                <a:t>             </a:t>
              </a:r>
              <a:r>
                <a:rPr lang="ru-RU" altLang="ru-RU" sz="1000" b="1">
                  <a:latin typeface="Calibri" panose="020F0502020204030204" pitchFamily="34" charset="0"/>
                </a:rPr>
                <a:t>9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8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7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6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5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4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3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2  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eaLnBrk="1" hangingPunct="1"/>
              <a:r>
                <a:rPr lang="ru-RU" altLang="ru-RU" sz="1000" b="1">
                  <a:latin typeface="Calibri" panose="020F0502020204030204" pitchFamily="34" charset="0"/>
                </a:rPr>
                <a:t>                                 </a:t>
              </a: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             1</a:t>
              </a:r>
            </a:p>
            <a:p>
              <a:pPr eaLnBrk="1" hangingPunct="1"/>
              <a:r>
                <a:rPr lang="ru-RU" altLang="ru-RU" sz="1000" b="1">
                  <a:latin typeface="Calibri" panose="020F0502020204030204" pitchFamily="34" charset="0"/>
                </a:rPr>
                <a:t>Низкая</a:t>
              </a:r>
            </a:p>
            <a:p>
              <a:pPr algn="r" eaLnBrk="1" hangingPunct="1"/>
              <a:endParaRPr lang="ru-RU" altLang="ru-RU" sz="1000" b="1">
                <a:latin typeface="Calibri" panose="020F0502020204030204" pitchFamily="34" charset="0"/>
              </a:endParaRPr>
            </a:p>
            <a:p>
              <a:pPr algn="r" eaLnBrk="1" hangingPunct="1"/>
              <a:r>
                <a:rPr lang="ru-RU" altLang="ru-RU" sz="1000" b="1">
                  <a:latin typeface="Calibri" panose="020F0502020204030204" pitchFamily="34" charset="0"/>
                </a:rPr>
                <a:t>                                                                            </a:t>
              </a:r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29711" name="Text Box 36"/>
            <p:cNvSpPr txBox="1">
              <a:spLocks noChangeArrowheads="1"/>
            </p:cNvSpPr>
            <p:nvPr/>
          </p:nvSpPr>
          <p:spPr bwMode="auto">
            <a:xfrm>
              <a:off x="1584" y="5328"/>
              <a:ext cx="1008" cy="31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 b="1" dirty="0">
                  <a:latin typeface="Calibri" panose="020F0502020204030204" pitchFamily="34" charset="0"/>
                </a:rPr>
                <a:t>Степень учета интересов людей</a:t>
              </a:r>
              <a:endParaRPr lang="ru-RU" altLang="ru-RU" dirty="0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937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726" y="338138"/>
            <a:ext cx="10515600" cy="1853269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Двумерный» стиль («Управленческая решетка» Р. Блейка и М. Мутона)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191407"/>
            <a:ext cx="10515600" cy="389824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ok-t.ru/studopediaru/baza1/1076024547019.files/image04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538" y="2222500"/>
            <a:ext cx="9616965" cy="36580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3573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315310"/>
            <a:ext cx="10515600" cy="2396359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«путь – цель»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Митчела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Р. Хауса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112579"/>
            <a:ext cx="10515600" cy="397707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331" y="1952624"/>
            <a:ext cx="8481848" cy="4137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8798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574621"/>
            <a:ext cx="10515600" cy="1128055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эффективности руководства Ф.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Фидлера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222939"/>
            <a:ext cx="10515600" cy="3866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User\AppData\Local\Temp\13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924" y="2349181"/>
            <a:ext cx="8026282" cy="38781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64336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299</Words>
  <Application>Microsoft Office PowerPoint</Application>
  <PresentationFormat>Широкоэкранный</PresentationFormat>
  <Paragraphs>78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Wingdings</vt:lpstr>
      <vt:lpstr>Wingdings 3</vt:lpstr>
      <vt:lpstr>Грань</vt:lpstr>
      <vt:lpstr>Стили руководства</vt:lpstr>
      <vt:lpstr>Схема Танненбаума и Шмидта</vt:lpstr>
      <vt:lpstr>Схема Танненбаума и Шмидта </vt:lpstr>
      <vt:lpstr>Презентация PowerPoint</vt:lpstr>
      <vt:lpstr>Презентация PowerPoint</vt:lpstr>
      <vt:lpstr> «Двумерный» стиль («Управленческая решетка» Р. Блейка и М. Мутона) </vt:lpstr>
      <vt:lpstr>Модель «путь – цель»  Т. Митчела и Р. Хауса </vt:lpstr>
      <vt:lpstr>Модель эффективности руководства Ф. Фидлера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2016-04-25T07:51:30Z</dcterms:created>
  <dcterms:modified xsi:type="dcterms:W3CDTF">2016-05-04T03:59:44Z</dcterms:modified>
</cp:coreProperties>
</file>