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2"/>
  </p:notesMasterIdLst>
  <p:sldIdLst>
    <p:sldId id="282" r:id="rId2"/>
    <p:sldId id="283" r:id="rId3"/>
    <p:sldId id="299" r:id="rId4"/>
    <p:sldId id="296" r:id="rId5"/>
    <p:sldId id="325" r:id="rId6"/>
    <p:sldId id="293" r:id="rId7"/>
    <p:sldId id="316" r:id="rId8"/>
    <p:sldId id="298" r:id="rId9"/>
    <p:sldId id="320" r:id="rId10"/>
    <p:sldId id="32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681" autoAdjust="0"/>
    <p:restoredTop sz="94343" autoAdjust="0"/>
  </p:normalViewPr>
  <p:slideViewPr>
    <p:cSldViewPr>
      <p:cViewPr varScale="1">
        <p:scale>
          <a:sx n="73" d="100"/>
          <a:sy n="73" d="100"/>
        </p:scale>
        <p:origin x="33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422BDA-F0A0-4680-9840-9562D1F91C65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FE5F7C-A645-4FD7-855A-EFA8264AE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34806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26BAA-1165-4DC6-853E-9919FCF528AA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F58D9-3CAF-41F7-BB30-D9449F3263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26BAA-1165-4DC6-853E-9919FCF528AA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F58D9-3CAF-41F7-BB30-D9449F3263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26BAA-1165-4DC6-853E-9919FCF528AA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F58D9-3CAF-41F7-BB30-D9449F3263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26BAA-1165-4DC6-853E-9919FCF528AA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F58D9-3CAF-41F7-BB30-D9449F3263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26BAA-1165-4DC6-853E-9919FCF528AA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F58D9-3CAF-41F7-BB30-D9449F3263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26BAA-1165-4DC6-853E-9919FCF528AA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F58D9-3CAF-41F7-BB30-D9449F3263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26BAA-1165-4DC6-853E-9919FCF528AA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F58D9-3CAF-41F7-BB30-D9449F3263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26BAA-1165-4DC6-853E-9919FCF528AA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F58D9-3CAF-41F7-BB30-D9449F3263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26BAA-1165-4DC6-853E-9919FCF528AA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75F58D9-3CAF-41F7-BB30-D9449F3263F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26BAA-1165-4DC6-853E-9919FCF528AA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F58D9-3CAF-41F7-BB30-D9449F3263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26BAA-1165-4DC6-853E-9919FCF528AA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F58D9-3CAF-41F7-BB30-D9449F3263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CA26BAA-1165-4DC6-853E-9919FCF528AA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75F58D9-3CAF-41F7-BB30-D9449F3263F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26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12" Type="http://schemas.openxmlformats.org/officeDocument/2006/relationships/image" Target="../media/image2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s://tatarstan.ru/file/news/33_n1920016_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1628800"/>
            <a:ext cx="6840760" cy="3528392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Республиканский конкурс профессионального мастерства</a:t>
            </a:r>
            <a:br>
              <a:rPr lang="ru-RU" sz="32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«Музей как инновационное, современное образовательное </a:t>
            </a:r>
            <a:r>
              <a:rPr lang="ru-RU" sz="3200" b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пространство</a:t>
            </a:r>
            <a:r>
              <a:rPr lang="ru-RU" sz="3200" b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188640"/>
            <a:ext cx="7704856" cy="151216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 учреждение </a:t>
            </a:r>
          </a:p>
          <a:p>
            <a:pPr algn="ctr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«Детский сад комбинированного вида № 65 «Машенька»</a:t>
            </a:r>
          </a:p>
          <a:p>
            <a:pPr algn="ctr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города Набережные Челны  Республики Татарстан</a:t>
            </a:r>
            <a:r>
              <a:rPr lang="ru-RU" sz="1600" b="1" dirty="0" smtClean="0">
                <a:ln w="11430"/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600" b="1" dirty="0" smtClean="0">
                <a:ln w="11430"/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u="sng" dirty="0" smtClean="0">
                <a:ln w="11430"/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423834, РТ, г. Набережные Челны, б-р Романтиков д.6 тел.: (8552) 59-76-96, </a:t>
            </a:r>
            <a:br>
              <a:rPr lang="ru-RU" sz="1600" u="sng" dirty="0" smtClean="0">
                <a:ln w="11430"/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u="sng" dirty="0" smtClean="0">
                <a:ln w="11430"/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факс. (8552) 59-88-10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66" name="AutoShape 2" descr="https://stylishroom.com.ru/freski_fotooboi_panno/texturi/4-08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755576" y="6237312"/>
            <a:ext cx="5472608" cy="432048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274320" lvl="0" indent="-274320" algn="ctr">
              <a:spcBef>
                <a:spcPct val="20000"/>
              </a:spcBef>
              <a:buClr>
                <a:schemeClr val="accent3"/>
              </a:buClr>
              <a:buSzPct val="95000"/>
            </a:pP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36870" name="AutoShape 6" descr="https://stylishroom.com.ru/freski_fotooboi_panno/texturi/4-08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059832" y="6309320"/>
            <a:ext cx="3960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Набережные Челны - 2024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20" name="Picture 8" descr="https://catherineasquithgallery.com/uploads/posts/2021-02/1613504464_13-p-fon-dlya-prezentatsii-po-kazakhskomu-yazik-13.jpg"/>
          <p:cNvPicPr>
            <a:picLocks noChangeAspect="1" noChangeArrowheads="1"/>
          </p:cNvPicPr>
          <p:nvPr/>
        </p:nvPicPr>
        <p:blipFill>
          <a:blip r:embed="rId2" cstate="print"/>
          <a:srcRect b="5012"/>
          <a:stretch>
            <a:fillRect/>
          </a:stretch>
        </p:blipFill>
        <p:spPr bwMode="auto">
          <a:xfrm>
            <a:off x="-10407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783369" y="1613703"/>
            <a:ext cx="738031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endParaRPr lang="ru-RU" sz="1600" dirty="0" smtClean="0">
              <a:ln w="11430"/>
              <a:solidFill>
                <a:prstClr val="black"/>
              </a:solidFill>
              <a:latin typeface="Comic Sans MS" pitchFamily="66" charset="0"/>
              <a:cs typeface="Times New Roman" pitchFamily="18" charset="0"/>
            </a:endParaRPr>
          </a:p>
          <a:p>
            <a:pPr algn="ctr">
              <a:buNone/>
            </a:pPr>
            <a:endParaRPr lang="ru-RU" sz="1600" dirty="0" smtClean="0">
              <a:ln w="11430"/>
              <a:solidFill>
                <a:prstClr val="black"/>
              </a:solidFill>
              <a:latin typeface="Comic Sans MS" pitchFamily="66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b="1" dirty="0" smtClean="0">
              <a:ln w="11430"/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41596" y="980728"/>
            <a:ext cx="3803231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 smtClean="0">
              <a:solidFill>
                <a:srgbClr val="C00000"/>
              </a:solidFill>
            </a:endParaRPr>
          </a:p>
          <a:p>
            <a:pPr algn="ctr"/>
            <a:endParaRPr lang="ru-RU" sz="2000" dirty="0">
              <a:solidFill>
                <a:srgbClr val="C00000"/>
              </a:solidFill>
            </a:endParaRPr>
          </a:p>
          <a:p>
            <a:pPr algn="ctr"/>
            <a:r>
              <a:rPr lang="ru-RU" sz="2000" dirty="0" smtClean="0">
                <a:solidFill>
                  <a:srgbClr val="002060"/>
                </a:solidFill>
              </a:rPr>
              <a:t> </a:t>
            </a:r>
            <a:r>
              <a:rPr lang="ru-RU" sz="2000" b="1" dirty="0">
                <a:solidFill>
                  <a:srgbClr val="002060"/>
                </a:solidFill>
                <a:cs typeface="Times New Roman" pitchFamily="18" charset="0"/>
              </a:rPr>
              <a:t>Цель: </a:t>
            </a:r>
            <a:endParaRPr lang="ru-RU" sz="2000" b="1" dirty="0" smtClean="0">
              <a:solidFill>
                <a:srgbClr val="002060"/>
              </a:solidFill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cs typeface="Times New Roman" pitchFamily="18" charset="0"/>
              </a:rPr>
              <a:t>вызвать </a:t>
            </a:r>
            <a:r>
              <a:rPr lang="ru-RU" sz="2000" b="1" dirty="0">
                <a:solidFill>
                  <a:srgbClr val="002060"/>
                </a:solidFill>
                <a:cs typeface="Times New Roman" pitchFamily="18" charset="0"/>
              </a:rPr>
              <a:t>активный интерес к жизни народов в разное историческое время, к его быту, культуре, природе.</a:t>
            </a:r>
          </a:p>
          <a:p>
            <a:pPr marL="342900" indent="-342900" algn="ctr">
              <a:buAutoNum type="arabicPlain" startAt="8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 rot="1465747">
            <a:off x="5224602" y="3731324"/>
            <a:ext cx="3300929" cy="239757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290208" y="3681028"/>
            <a:ext cx="3098215" cy="2664295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698" name="AutoShape 2" descr="https://web.whatsapp.com/pp?e=https%3A%2F%2Fpps.whatsapp.net%2Fv%2Ft61.24694-24%2F57564837_407870286667061_3345947263531745280_n.jpg%3Fccb%3D11-4%26oh%3D2d75b59eb6e145fbc7487e1dca0838b5%26oe%3D624C463A&amp;t=l&amp;u=79179186762-1506500285%40g.us&amp;i=1506947376&amp;n=l369jOMnn3ELVPyEvr7SraV3T%2FPB%2B8YLgOj5lXIcvLY%3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0" name="AutoShape 4" descr="https://web.whatsapp.com/pp?e=https%3A%2F%2Fpps.whatsapp.net%2Fv%2Ft61.24694-24%2F57564837_407870286667061_3345947263531745280_n.jpg%3Fccb%3D11-4%26oh%3D2d75b59eb6e145fbc7487e1dca0838b5%26oe%3D624C463A&amp;t=l&amp;u=79179186762-1506500285%40g.us&amp;i=1506947376&amp;n=l369jOMnn3ELVPyEvr7SraV3T%2FPB%2B8YLgOj5lXIcvLY%3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Содержимое 2"/>
          <p:cNvSpPr>
            <a:spLocks noGrp="1"/>
          </p:cNvSpPr>
          <p:nvPr>
            <p:ph idx="1"/>
          </p:nvPr>
        </p:nvSpPr>
        <p:spPr>
          <a:xfrm>
            <a:off x="1547664" y="94955"/>
            <a:ext cx="7272808" cy="151874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000" b="1" dirty="0" smtClean="0">
                <a:solidFill>
                  <a:srgbClr val="C00000"/>
                </a:solidFill>
                <a:cs typeface="Times New Roman" pitchFamily="18" charset="0"/>
              </a:rPr>
              <a:t>Музей быта татарского и русского народов. </a:t>
            </a:r>
          </a:p>
          <a:p>
            <a:pPr algn="ctr">
              <a:buNone/>
            </a:pPr>
            <a:r>
              <a:rPr lang="ru-RU" sz="1800" b="1" dirty="0" smtClean="0">
                <a:solidFill>
                  <a:srgbClr val="C00000"/>
                </a:solidFill>
                <a:cs typeface="Times New Roman" pitchFamily="18" charset="0"/>
              </a:rPr>
              <a:t>Был создан в 2001 году как уголок татарского быта. Со временем при помощи родителей и сотрудников уголок пополнился  новыми экспонатами и с 2006 года стал функционировать как мини-музей быта татарского и русского народов.</a:t>
            </a:r>
          </a:p>
          <a:p>
            <a:pPr algn="ctr">
              <a:buNone/>
            </a:pPr>
            <a:endParaRPr lang="ru-RU" sz="1800" b="1" dirty="0">
              <a:solidFill>
                <a:srgbClr val="7030A0"/>
              </a:solidFill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2832905"/>
            <a:ext cx="529020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2000" dirty="0"/>
          </a:p>
        </p:txBody>
      </p:sp>
      <p:sp>
        <p:nvSpPr>
          <p:cNvPr id="13" name="Содержимое 2"/>
          <p:cNvSpPr txBox="1">
            <a:spLocks/>
          </p:cNvSpPr>
          <p:nvPr/>
        </p:nvSpPr>
        <p:spPr>
          <a:xfrm>
            <a:off x="22571" y="3294570"/>
            <a:ext cx="4997188" cy="3409585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lang="ru-RU" noProof="0" dirty="0" smtClean="0"/>
              <a:t>П</a:t>
            </a: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ознакомить</a:t>
            </a:r>
            <a:r>
              <a:rPr kumimoji="0" lang="ru-RU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детей с элементами материальной культуры, включающий в себя знакомство с жилищем, предметами быта, орудиями труда, одеждой, национальными блюдами;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lang="ru-RU" dirty="0" smtClean="0"/>
              <a:t>П</a:t>
            </a:r>
            <a:r>
              <a:rPr lang="ru-RU" baseline="0" dirty="0" smtClean="0"/>
              <a:t>рививать интерес к духовной культуре народа через обычаи, традиции, праздники, народное творчество, искусство;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lang="ru-RU" noProof="0" dirty="0"/>
              <a:t>Ф</a:t>
            </a:r>
            <a:r>
              <a:rPr kumimoji="0" lang="ru-RU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ормировать</a:t>
            </a:r>
            <a:r>
              <a:rPr lang="ru-RU" dirty="0" smtClean="0"/>
              <a:t> </a:t>
            </a:r>
            <a:r>
              <a:rPr kumimoji="0" lang="ru-RU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общечеловеческие нравственные качества;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lang="ru-RU" dirty="0"/>
              <a:t>В</a:t>
            </a:r>
            <a:r>
              <a:rPr lang="ru-RU" baseline="0" dirty="0" smtClean="0"/>
              <a:t>оспитывать</a:t>
            </a:r>
            <a:r>
              <a:rPr lang="ru-RU" dirty="0" smtClean="0"/>
              <a:t> творческую личность, осознающую свои корни, национальные истоки и способную ориентироваться в современном обществе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27147" y="3870288"/>
            <a:ext cx="3024336" cy="22581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s://ds05.infourok.ru/uploads/ex/130b/00187d0a-79142d4f/hello_html_67e8ded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938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12474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ru-RU" sz="4400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sz="4400" b="1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ru-RU" sz="4400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sz="3100" b="1" dirty="0" smtClean="0">
                <a:solidFill>
                  <a:schemeClr val="accent4">
                    <a:lumMod val="50000"/>
                  </a:schemeClr>
                </a:solidFill>
                <a:latin typeface="+mn-lt"/>
              </a:rPr>
              <a:t>Документация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sz="4000" i="1" dirty="0"/>
          </a:p>
        </p:txBody>
      </p:sp>
      <p:pic>
        <p:nvPicPr>
          <p:cNvPr id="4" name="Picture 4" descr="https://catherineasquithgallery.com/uploads/posts/2021-02/1613465251_82-p-fon-dlya-prezentatsii-russkii-narodnii-sti-118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86000" y="563505"/>
            <a:ext cx="6480720" cy="361669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914486" y="958522"/>
            <a:ext cx="25202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tt-RU" sz="1600" b="1" dirty="0" smtClean="0">
              <a:solidFill>
                <a:srgbClr val="C00000"/>
              </a:solidFill>
            </a:endParaRPr>
          </a:p>
          <a:p>
            <a:pPr algn="ctr"/>
            <a:r>
              <a:rPr lang="tt-RU" sz="1600" b="1" dirty="0" smtClean="0">
                <a:solidFill>
                  <a:srgbClr val="C00000"/>
                </a:solidFill>
              </a:rPr>
              <a:t>Положеие о музее</a:t>
            </a:r>
          </a:p>
          <a:p>
            <a:pPr algn="ctr"/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91669" y="1206828"/>
            <a:ext cx="25922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Приказ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3653" y="1487453"/>
            <a:ext cx="1920636" cy="220452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34336" y="1590328"/>
            <a:ext cx="2204525" cy="199877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" t="8367" r="11150" b="1"/>
          <a:stretch/>
        </p:blipFill>
        <p:spPr>
          <a:xfrm rot="4855280">
            <a:off x="5295" y="4365631"/>
            <a:ext cx="2603589" cy="208651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02"/>
          <a:stretch/>
        </p:blipFill>
        <p:spPr>
          <a:xfrm rot="570852">
            <a:off x="6890986" y="4110714"/>
            <a:ext cx="2053453" cy="258552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689" y="4158932"/>
            <a:ext cx="1500376" cy="266795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346" y="4172723"/>
            <a:ext cx="1340171" cy="264037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406" y="4168982"/>
            <a:ext cx="1284232" cy="26403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ds05.infourok.ru/uploads/ex/130b/00187d0a-79142d4f/hello_html_67e8ded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459432"/>
            <a:ext cx="8229600" cy="731743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 </a:t>
            </a:r>
            <a:r>
              <a:rPr lang="ru-RU" sz="2700" b="1" dirty="0" smtClean="0">
                <a:solidFill>
                  <a:schemeClr val="accent5">
                    <a:lumMod val="75000"/>
                  </a:schemeClr>
                </a:solidFill>
                <a:latin typeface="+mn-lt"/>
              </a:rPr>
              <a:t>Основные функции музея:</a:t>
            </a:r>
            <a:r>
              <a:rPr lang="ru-RU" sz="27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/>
            </a:r>
            <a:br>
              <a:rPr lang="ru-RU" sz="27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</a:br>
            <a:r>
              <a:rPr lang="ru-RU" sz="27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 </a:t>
            </a:r>
            <a:r>
              <a:rPr lang="ru-RU" sz="2200" dirty="0">
                <a:latin typeface="+mn-lt"/>
              </a:rPr>
              <a:t>* </a:t>
            </a:r>
            <a:r>
              <a:rPr lang="ru-RU" sz="2200" dirty="0" smtClean="0">
                <a:latin typeface="+mn-lt"/>
              </a:rPr>
              <a:t>документирование </a:t>
            </a:r>
            <a:r>
              <a:rPr lang="ru-RU" sz="2200" dirty="0">
                <a:latin typeface="+mn-lt"/>
              </a:rPr>
              <a:t>истории, культуры, и природы родного края путем выявления, сбора, изучения, хранения музейных предметов;</a:t>
            </a:r>
            <a:br>
              <a:rPr lang="ru-RU" sz="2200" dirty="0">
                <a:latin typeface="+mn-lt"/>
              </a:rPr>
            </a:br>
            <a:r>
              <a:rPr lang="ru-RU" sz="2200" dirty="0" smtClean="0">
                <a:latin typeface="+mn-lt"/>
              </a:rPr>
              <a:t>* осуществление </a:t>
            </a:r>
            <a:r>
              <a:rPr lang="ru-RU" sz="2200" dirty="0">
                <a:latin typeface="+mn-lt"/>
              </a:rPr>
              <a:t>музейными средствами деятельности по воспитанию, обучению и развитию воспитанников;</a:t>
            </a:r>
            <a:br>
              <a:rPr lang="ru-RU" sz="2200" dirty="0">
                <a:latin typeface="+mn-lt"/>
              </a:rPr>
            </a:br>
            <a:r>
              <a:rPr lang="ru-RU" sz="2200" dirty="0" smtClean="0">
                <a:latin typeface="+mn-lt"/>
              </a:rPr>
              <a:t>* организация </a:t>
            </a:r>
            <a:r>
              <a:rPr lang="ru-RU" sz="2200" dirty="0">
                <a:latin typeface="+mn-lt"/>
              </a:rPr>
              <a:t>культурно-просветительской, методической, информационной и образовательной </a:t>
            </a:r>
            <a:r>
              <a:rPr lang="ru-RU" sz="2200" dirty="0" smtClean="0">
                <a:latin typeface="+mn-lt"/>
              </a:rPr>
              <a:t>деятельности.</a:t>
            </a:r>
            <a:br>
              <a:rPr lang="ru-RU" sz="2200" dirty="0" smtClean="0">
                <a:latin typeface="+mn-lt"/>
              </a:rPr>
            </a:br>
            <a:r>
              <a:rPr lang="ru-RU" sz="2700" b="1" dirty="0" smtClean="0">
                <a:solidFill>
                  <a:schemeClr val="accent5">
                    <a:lumMod val="75000"/>
                  </a:schemeClr>
                </a:solidFill>
                <a:latin typeface="+mn-lt"/>
              </a:rPr>
              <a:t>Направление </a:t>
            </a:r>
            <a:r>
              <a:rPr lang="ru-RU" sz="27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деятельности музея:</a:t>
            </a:r>
            <a:r>
              <a:rPr lang="ru-RU" sz="1800" dirty="0">
                <a:latin typeface="+mn-lt"/>
              </a:rPr>
              <a:t/>
            </a:r>
            <a:br>
              <a:rPr lang="ru-RU" sz="1800" dirty="0">
                <a:latin typeface="+mn-lt"/>
              </a:rPr>
            </a:br>
            <a:r>
              <a:rPr lang="ru-RU" sz="2000" dirty="0">
                <a:latin typeface="+mn-lt"/>
              </a:rPr>
              <a:t>- пополнять фонда музея путем налаживания контактов с людьми: с родителями, с сотрудниками, с жителями нашего микрорайона и т.д.;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- проводить сбор необходимых материалов на основании предварительного изучения литературы и других источников;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- обеспечивать учет и хранение собранных материалов;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- осуществлять создание экспозиций, выставок;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- проводить экскурсии для воспитанников, их родителей, сотрудников</a:t>
            </a:r>
            <a:r>
              <a:rPr lang="ru-RU" sz="2000" dirty="0" smtClean="0">
                <a:latin typeface="+mn-lt"/>
              </a:rPr>
              <a:t>.</a:t>
            </a:r>
            <a:r>
              <a:rPr lang="ru-RU" sz="1800" dirty="0" smtClean="0">
                <a:latin typeface="+mn-lt"/>
              </a:rPr>
              <a:t/>
            </a:r>
            <a:br>
              <a:rPr lang="ru-RU" sz="1800" dirty="0" smtClean="0">
                <a:latin typeface="+mn-lt"/>
              </a:rPr>
            </a:br>
            <a:r>
              <a:rPr lang="ru-RU" sz="2700" b="1" dirty="0" smtClean="0">
                <a:solidFill>
                  <a:schemeClr val="accent5">
                    <a:lumMod val="75000"/>
                  </a:schemeClr>
                </a:solidFill>
                <a:latin typeface="+mn-lt"/>
              </a:rPr>
              <a:t>Формы работы музея</a:t>
            </a:r>
            <a:r>
              <a:rPr lang="ru-RU" sz="27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: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экскурсии – путешествия;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занятия;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театрализованные игры;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кружковая работа;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выставки, конкурсы;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праздники, развлечения.</a:t>
            </a:r>
            <a:r>
              <a:rPr lang="ru-RU" dirty="0"/>
              <a:t/>
            </a:r>
            <a:br>
              <a:rPr lang="ru-RU" dirty="0"/>
            </a:br>
            <a:endParaRPr lang="ru-RU" sz="2000" b="1" dirty="0">
              <a:solidFill>
                <a:schemeClr val="tx1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053235">
            <a:off x="6617663" y="4988249"/>
            <a:ext cx="2179106" cy="1634330"/>
          </a:xfrm>
          <a:prstGeom prst="rect">
            <a:avLst/>
          </a:prstGeom>
          <a:ln w="57150">
            <a:solidFill>
              <a:schemeClr val="accent5">
                <a:lumMod val="75000"/>
              </a:schemeClr>
            </a:solidFill>
          </a:ln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29586">
            <a:off x="597192" y="4977037"/>
            <a:ext cx="2103765" cy="1577824"/>
          </a:xfrm>
          <a:prstGeom prst="rect">
            <a:avLst/>
          </a:prstGeom>
          <a:ln w="57150">
            <a:solidFill>
              <a:schemeClr val="accent5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ds05.infourok.ru/uploads/ex/130b/00187d0a-79142d4f/hello_html_67e8ded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65515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31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31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Экспозиции музея</a:t>
            </a: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/>
            </a:r>
            <a:b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</a:br>
            <a:r>
              <a:rPr lang="ru-RU" sz="2000" dirty="0" smtClean="0">
                <a:solidFill>
                  <a:schemeClr val="tx1"/>
                </a:solidFill>
                <a:latin typeface="+mn-lt"/>
              </a:rPr>
              <a:t>Сегодня музей насчитывает более 40 экспонатов –предметов татарского быта и книги, альбомы про историю города и КамАЗа.</a:t>
            </a:r>
            <a:br>
              <a:rPr lang="ru-RU" sz="2000" dirty="0" smtClean="0">
                <a:solidFill>
                  <a:schemeClr val="tx1"/>
                </a:solidFill>
                <a:latin typeface="+mn-lt"/>
              </a:rPr>
            </a:br>
            <a:r>
              <a:rPr lang="ru-RU" sz="2000" dirty="0" smtClean="0">
                <a:solidFill>
                  <a:schemeClr val="tx1"/>
                </a:solidFill>
                <a:latin typeface="+mn-lt"/>
              </a:rPr>
              <a:t>В последнее время родители стали приносить предметы русского декоративно-прикладного искусства. И мы организовали экспозиции «Русские игрушки» и «Золотая хохлома»</a:t>
            </a:r>
            <a:endParaRPr lang="ru-RU" sz="20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5" name="Рисунок 4" descr="G:\музей\DSCN0410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40" r="6749"/>
          <a:stretch/>
        </p:blipFill>
        <p:spPr bwMode="auto">
          <a:xfrm rot="5400000">
            <a:off x="1967839" y="3912156"/>
            <a:ext cx="1519062" cy="1460879"/>
          </a:xfrm>
          <a:prstGeom prst="rect">
            <a:avLst/>
          </a:prstGeom>
          <a:ln w="38100">
            <a:solidFill>
              <a:schemeClr val="accent5">
                <a:lumMod val="5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3" descr="F:\музей\DSCN0405.JPG"/>
          <p:cNvPicPr/>
          <p:nvPr/>
        </p:nvPicPr>
        <p:blipFill rotWithShape="1">
          <a:blip r:embed="rId4" cstate="print"/>
          <a:srcRect l="8278" r="15481"/>
          <a:stretch/>
        </p:blipFill>
        <p:spPr bwMode="auto">
          <a:xfrm>
            <a:off x="3471566" y="4397347"/>
            <a:ext cx="2063978" cy="2269887"/>
          </a:xfrm>
          <a:prstGeom prst="rect">
            <a:avLst/>
          </a:prstGeom>
          <a:ln w="38100">
            <a:solidFill>
              <a:schemeClr val="accent5">
                <a:lumMod val="5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 cstate="print"/>
          <a:srcRect l="17783" t="16904" r="18580" b="6062"/>
          <a:stretch/>
        </p:blipFill>
        <p:spPr bwMode="auto">
          <a:xfrm>
            <a:off x="4952624" y="1965860"/>
            <a:ext cx="1457315" cy="1764121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0" t="4801" r="651" b="8400"/>
          <a:stretch/>
        </p:blipFill>
        <p:spPr>
          <a:xfrm rot="5400000">
            <a:off x="6773256" y="4511328"/>
            <a:ext cx="2836154" cy="194043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01" t="10800" b="15000"/>
          <a:stretch/>
        </p:blipFill>
        <p:spPr>
          <a:xfrm rot="5400000">
            <a:off x="-416864" y="4494511"/>
            <a:ext cx="2737127" cy="1918386"/>
          </a:xfrm>
          <a:prstGeom prst="rect">
            <a:avLst/>
          </a:prstGeom>
        </p:spPr>
      </p:pic>
      <p:pic>
        <p:nvPicPr>
          <p:cNvPr id="10" name="Объект 4"/>
          <p:cNvPicPr>
            <a:picLocks noGrp="1" noChangeAspect="1"/>
          </p:cNvPicPr>
          <p:nvPr>
            <p:ph idx="1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2694" y="1986746"/>
            <a:ext cx="2438764" cy="1842722"/>
          </a:xfrm>
          <a:ln w="38100">
            <a:solidFill>
              <a:schemeClr val="accent5">
                <a:lumMod val="50000"/>
              </a:schemeClr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25"/>
          <a:stretch/>
        </p:blipFill>
        <p:spPr>
          <a:xfrm>
            <a:off x="5619638" y="3593447"/>
            <a:ext cx="1615701" cy="1447785"/>
          </a:xfrm>
          <a:prstGeom prst="rect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1495">
            <a:off x="250135" y="1914376"/>
            <a:ext cx="1361545" cy="1915140"/>
          </a:xfrm>
          <a:prstGeom prst="rect">
            <a:avLst/>
          </a:prstGeom>
          <a:ln w="57150">
            <a:solidFill>
              <a:schemeClr val="accent5">
                <a:lumMod val="75000"/>
              </a:schemeClr>
            </a:solidFill>
          </a:ln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034"/>
          <a:stretch/>
        </p:blipFill>
        <p:spPr>
          <a:xfrm rot="5947193">
            <a:off x="6947673" y="2109669"/>
            <a:ext cx="1879884" cy="1602792"/>
          </a:xfrm>
          <a:prstGeom prst="rect">
            <a:avLst/>
          </a:prstGeom>
          <a:ln w="57150">
            <a:solidFill>
              <a:schemeClr val="accent5">
                <a:lumMod val="75000"/>
              </a:schemeClr>
            </a:solidFill>
          </a:ln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43"/>
          <a:stretch/>
        </p:blipFill>
        <p:spPr>
          <a:xfrm>
            <a:off x="5603787" y="5254243"/>
            <a:ext cx="1612304" cy="1601414"/>
          </a:xfrm>
          <a:prstGeom prst="rect">
            <a:avLst/>
          </a:prstGeom>
          <a:ln w="57150">
            <a:solidFill>
              <a:schemeClr val="accent5">
                <a:lumMod val="75000"/>
              </a:schemeClr>
            </a:solidFill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548" y="5521015"/>
            <a:ext cx="936292" cy="1301253"/>
          </a:xfrm>
          <a:prstGeom prst="rect">
            <a:avLst/>
          </a:prstGeom>
          <a:ln w="57150">
            <a:solidFill>
              <a:schemeClr val="accent5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71304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5.infourok.ru/uploads/ex/0874/0015c6db-a232adef/hello_html_8c04a6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621"/>
            <a:ext cx="9144000" cy="69686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59115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2800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Работа с детьми </a:t>
            </a:r>
            <a:b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</a:b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В процессе занятий, экскурсий, игр-драматизаций у детей формируется представления 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о </a:t>
            </a: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жилище 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татарского </a:t>
            </a: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народа, о 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предметах старинного быта. Ч</a:t>
            </a: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ерез 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ознакомление с образцами народно-прикладного </a:t>
            </a: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искусства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 </a:t>
            </a: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дети 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приобщаются к народному </a:t>
            </a: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творчеству</a:t>
            </a: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, </a:t>
            </a: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к народной культуре. У них развиваются речь, мышление, восприятие , формируются нравственные качества .                </a:t>
            </a:r>
            <a:endParaRPr lang="ru-RU" sz="18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670" t="-1859" r="41555" b="1859"/>
          <a:stretch/>
        </p:blipFill>
        <p:spPr>
          <a:xfrm rot="5400000">
            <a:off x="2005436" y="4325788"/>
            <a:ext cx="2255085" cy="2779240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rnd">
            <a:solidFill>
              <a:srgbClr val="92D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4" t="16401" r="7915" b="11151"/>
          <a:stretch/>
        </p:blipFill>
        <p:spPr>
          <a:xfrm rot="549338">
            <a:off x="5903121" y="1995560"/>
            <a:ext cx="3217806" cy="2466985"/>
          </a:xfrm>
          <a:prstGeom prst="rect">
            <a:avLst/>
          </a:prstGeom>
          <a:ln w="38100">
            <a:solidFill>
              <a:schemeClr val="accent5">
                <a:lumMod val="60000"/>
                <a:lumOff val="40000"/>
              </a:schemeClr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50" t="12599" b="1001"/>
          <a:stretch/>
        </p:blipFill>
        <p:spPr>
          <a:xfrm rot="4745450">
            <a:off x="500633" y="1787295"/>
            <a:ext cx="2485453" cy="2808312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69" b="4415"/>
          <a:stretch/>
        </p:blipFill>
        <p:spPr>
          <a:xfrm>
            <a:off x="4812169" y="4575317"/>
            <a:ext cx="2938787" cy="2280182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10" name="Picture 2" descr="F:\музей\DSCN0408.JPG"/>
          <p:cNvPicPr/>
          <p:nvPr/>
        </p:nvPicPr>
        <p:blipFill rotWithShape="1">
          <a:blip r:embed="rId7" cstate="print"/>
          <a:srcRect l="-3158" t="10811" r="6605" b="-1168"/>
          <a:stretch/>
        </p:blipFill>
        <p:spPr bwMode="auto">
          <a:xfrm>
            <a:off x="3441109" y="1808421"/>
            <a:ext cx="2202460" cy="2314878"/>
          </a:xfrm>
          <a:prstGeom prst="rect">
            <a:avLst/>
          </a:prstGeom>
          <a:ln w="38100">
            <a:solidFill>
              <a:schemeClr val="accent6">
                <a:lumMod val="5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ds05.infourok.ru/uploads/ex/130b/00187d0a-79142d4f/hello_html_67e8ded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897" y="-136029"/>
            <a:ext cx="9144000" cy="694741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3097" y="-136029"/>
            <a:ext cx="8229600" cy="60693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Работа с родителями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83568" y="4442294"/>
            <a:ext cx="8229600" cy="492664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57200" y="470903"/>
            <a:ext cx="8229600" cy="2526049"/>
          </a:xfrm>
        </p:spPr>
        <p:txBody>
          <a:bodyPr/>
          <a:lstStyle/>
          <a:p>
            <a:pPr marL="0" indent="0">
              <a:buNone/>
            </a:pPr>
            <a:r>
              <a:rPr lang="ru-RU" sz="2000" b="1" dirty="0" smtClean="0"/>
              <a:t>               Работа </a:t>
            </a:r>
            <a:r>
              <a:rPr lang="ru-RU" sz="2000" b="1" dirty="0"/>
              <a:t>с семьей ведется по двум направлениям:</a:t>
            </a:r>
            <a:endParaRPr lang="ru-RU" sz="2000" dirty="0"/>
          </a:p>
          <a:p>
            <a:r>
              <a:rPr lang="ru-RU" sz="2000" dirty="0" smtClean="0"/>
              <a:t>педагогическое </a:t>
            </a:r>
            <a:r>
              <a:rPr lang="ru-RU" sz="2000" dirty="0"/>
              <a:t>просвещение родителей в вопросах музейной педагогики: консультации, совместные с детьми экскурсии в </a:t>
            </a:r>
            <a:r>
              <a:rPr lang="ru-RU" sz="2000" dirty="0" err="1"/>
              <a:t>миии</a:t>
            </a:r>
            <a:r>
              <a:rPr lang="ru-RU" sz="2000" dirty="0"/>
              <a:t>-музей, развлечения, творческие вечера в музее и т.д. </a:t>
            </a:r>
          </a:p>
          <a:p>
            <a:r>
              <a:rPr lang="ru-RU" sz="2000" dirty="0" smtClean="0"/>
              <a:t>вовлечение </a:t>
            </a:r>
            <a:r>
              <a:rPr lang="ru-RU" sz="2000" dirty="0"/>
              <a:t>родителей в совместную активную деятельность с детьми и педагогом в процессе </a:t>
            </a:r>
            <a:r>
              <a:rPr lang="ru-RU" sz="2000" dirty="0" smtClean="0"/>
              <a:t>дополнения </a:t>
            </a:r>
            <a:r>
              <a:rPr lang="ru-RU" sz="2000" dirty="0"/>
              <a:t>музея новыми </a:t>
            </a:r>
            <a:r>
              <a:rPr lang="ru-RU" sz="2000" dirty="0" smtClean="0"/>
              <a:t>экспонатами и организации экспозиций, </a:t>
            </a:r>
            <a:r>
              <a:rPr lang="ru-RU" sz="2000" dirty="0"/>
              <a:t>выставок.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989" y="3160921"/>
            <a:ext cx="2154766" cy="2562745"/>
          </a:xfrm>
          <a:prstGeom prst="rect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</p:pic>
      <p:pic>
        <p:nvPicPr>
          <p:cNvPr id="12" name="Рисунок 11" descr="C:\Users\Булат\Desktop\IMG_3279.JPG"/>
          <p:cNvPicPr/>
          <p:nvPr/>
        </p:nvPicPr>
        <p:blipFill rotWithShape="1">
          <a:blip r:embed="rId4" cstate="print"/>
          <a:srcRect t="15691" r="1303"/>
          <a:stretch/>
        </p:blipFill>
        <p:spPr bwMode="auto">
          <a:xfrm>
            <a:off x="2838334" y="2870698"/>
            <a:ext cx="3127084" cy="2003405"/>
          </a:xfrm>
          <a:prstGeom prst="rect">
            <a:avLst/>
          </a:prstGeom>
          <a:noFill/>
          <a:ln w="38100">
            <a:solidFill>
              <a:schemeClr val="accent5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573" y="2996952"/>
            <a:ext cx="2142698" cy="2535991"/>
          </a:xfrm>
          <a:prstGeom prst="rect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81" t="51511" r="-254" b="17031"/>
          <a:stretch/>
        </p:blipFill>
        <p:spPr>
          <a:xfrm>
            <a:off x="3444184" y="4980297"/>
            <a:ext cx="3194904" cy="1716401"/>
          </a:xfrm>
          <a:prstGeom prst="rect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</p:pic>
      <p:pic>
        <p:nvPicPr>
          <p:cNvPr id="10" name="Рисунок 9" descr="C:\Users\Булат\Desktop\IMG_3279.JPG"/>
          <p:cNvPicPr/>
          <p:nvPr/>
        </p:nvPicPr>
        <p:blipFill rotWithShape="1">
          <a:blip r:embed="rId4" cstate="print"/>
          <a:srcRect t="15691" r="1303"/>
          <a:stretch/>
        </p:blipFill>
        <p:spPr bwMode="auto">
          <a:xfrm>
            <a:off x="2843808" y="2931553"/>
            <a:ext cx="3127084" cy="2003405"/>
          </a:xfrm>
          <a:prstGeom prst="rect">
            <a:avLst/>
          </a:prstGeom>
          <a:noFill/>
          <a:ln w="38100">
            <a:solidFill>
              <a:schemeClr val="accent5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13" name="Рисунок 12" descr="C:\Users\Булат\Desktop\IMG_3279.JPG"/>
          <p:cNvPicPr/>
          <p:nvPr/>
        </p:nvPicPr>
        <p:blipFill rotWithShape="1">
          <a:blip r:embed="rId4" cstate="print"/>
          <a:srcRect t="15691" r="1303"/>
          <a:stretch/>
        </p:blipFill>
        <p:spPr bwMode="auto">
          <a:xfrm>
            <a:off x="2851283" y="2919951"/>
            <a:ext cx="3127084" cy="2003405"/>
          </a:xfrm>
          <a:prstGeom prst="rect">
            <a:avLst/>
          </a:prstGeom>
          <a:noFill/>
          <a:ln w="38100">
            <a:solidFill>
              <a:schemeClr val="accent5">
                <a:lumMod val="5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5.infourok.ru/uploads/ex/0874/0015c6db-a232adef/hello_html_8c04a6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2052" y="260648"/>
            <a:ext cx="8229600" cy="43204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Памятные экспонаты 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7504" y="620688"/>
            <a:ext cx="903649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Белая шаль </a:t>
            </a:r>
            <a:r>
              <a:rPr lang="ru-RU" sz="2000" dirty="0"/>
              <a:t>ручной работы </a:t>
            </a:r>
            <a:r>
              <a:rPr lang="ru-RU" sz="2000" dirty="0" smtClean="0"/>
              <a:t>из шелковых натуральных ниток. Этот экспонат подарила в музей наша сотрудница </a:t>
            </a:r>
            <a:r>
              <a:rPr lang="ru-RU" sz="2000" dirty="0" err="1" smtClean="0"/>
              <a:t>Лотфуллина</a:t>
            </a:r>
            <a:r>
              <a:rPr lang="ru-RU" sz="2000" dirty="0" smtClean="0"/>
              <a:t> Ф.А. Эта шаль досталась ей от матери, которая жила в 1900-1970 годах в Пермском крае. Шаль была подарком мужа на свадьбу.</a:t>
            </a:r>
          </a:p>
          <a:p>
            <a:pPr algn="ctr"/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cs typeface="Times New Roman" pitchFamily="18" charset="0"/>
              </a:rPr>
              <a:t>Патефон </a:t>
            </a:r>
            <a:r>
              <a:rPr lang="ru-RU" sz="2000" dirty="0">
                <a:cs typeface="Times New Roman" pitchFamily="18" charset="0"/>
              </a:rPr>
              <a:t>– подарок музею от семьи нашей воспитанницы Гориной </a:t>
            </a:r>
            <a:r>
              <a:rPr lang="ru-RU" sz="2000" dirty="0" smtClean="0">
                <a:cs typeface="Times New Roman" pitchFamily="18" charset="0"/>
              </a:rPr>
              <a:t>Маши. Хозяином </a:t>
            </a:r>
            <a:r>
              <a:rPr lang="ru-RU" sz="2000" dirty="0">
                <a:cs typeface="Times New Roman" pitchFamily="18" charset="0"/>
              </a:rPr>
              <a:t>патефона был дед Маши, который жил в </a:t>
            </a:r>
            <a:r>
              <a:rPr lang="ru-RU" sz="2000" dirty="0" smtClean="0">
                <a:cs typeface="Times New Roman" pitchFamily="18" charset="0"/>
              </a:rPr>
              <a:t>г. Киров </a:t>
            </a:r>
            <a:r>
              <a:rPr lang="ru-RU" sz="2000" dirty="0">
                <a:cs typeface="Times New Roman" pitchFamily="18" charset="0"/>
              </a:rPr>
              <a:t>в </a:t>
            </a:r>
            <a:r>
              <a:rPr lang="ru-RU" sz="2000" dirty="0" smtClean="0">
                <a:cs typeface="Times New Roman" pitchFamily="18" charset="0"/>
              </a:rPr>
              <a:t>нач. </a:t>
            </a:r>
            <a:r>
              <a:rPr lang="ru-RU" sz="2000" dirty="0">
                <a:cs typeface="Times New Roman" pitchFamily="18" charset="0"/>
              </a:rPr>
              <a:t>19 </a:t>
            </a:r>
            <a:r>
              <a:rPr lang="ru-RU" sz="2000" dirty="0" smtClean="0">
                <a:cs typeface="Times New Roman" pitchFamily="18" charset="0"/>
              </a:rPr>
              <a:t>в.</a:t>
            </a:r>
            <a:endParaRPr lang="ru-RU" sz="2000" dirty="0"/>
          </a:p>
          <a:p>
            <a:pPr algn="ctr"/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cs typeface="Times New Roman" pitchFamily="18" charset="0"/>
              </a:rPr>
              <a:t>Сундук ( 1976 г.) – </a:t>
            </a:r>
            <a:r>
              <a:rPr lang="ru-RU" sz="2000" dirty="0" smtClean="0">
                <a:cs typeface="Times New Roman" pitchFamily="18" charset="0"/>
              </a:rPr>
              <a:t>приданое нашей сотрудницы </a:t>
            </a:r>
            <a:r>
              <a:rPr lang="ru-RU" sz="2000" dirty="0" err="1" smtClean="0">
                <a:cs typeface="Times New Roman" pitchFamily="18" charset="0"/>
              </a:rPr>
              <a:t>Галиевой</a:t>
            </a:r>
            <a:r>
              <a:rPr lang="ru-RU" sz="2000" smtClean="0">
                <a:cs typeface="Times New Roman" pitchFamily="18" charset="0"/>
              </a:rPr>
              <a:t> А.А.</a:t>
            </a:r>
            <a:endParaRPr lang="ru-RU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00" t="5201"/>
          <a:stretch/>
        </p:blipFill>
        <p:spPr>
          <a:xfrm rot="5400000">
            <a:off x="1046929" y="2355641"/>
            <a:ext cx="2006098" cy="331585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5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3"/>
          <a:stretch/>
        </p:blipFill>
        <p:spPr>
          <a:xfrm rot="486615">
            <a:off x="6447010" y="3388509"/>
            <a:ext cx="2334146" cy="2738554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89" b="13409"/>
          <a:stretch/>
        </p:blipFill>
        <p:spPr>
          <a:xfrm>
            <a:off x="2381113" y="5195663"/>
            <a:ext cx="3703055" cy="1656184"/>
          </a:xfrm>
          <a:prstGeom prst="rect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ds05.infourok.ru/uploads/ex/130b/00187d0a-79142d4f/hello_html_67e8ded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476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87875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Экспонаты музея используются на 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развлечениях </a:t>
            </a: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и в театрализациях.</a:t>
            </a: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83568" y="4442294"/>
            <a:ext cx="8229600" cy="492664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4603" y="1385478"/>
            <a:ext cx="3401763" cy="2027359"/>
          </a:xfrm>
          <a:prstGeom prst="rect">
            <a:avLst/>
          </a:prstGeom>
          <a:noFill/>
          <a:ln w="38100">
            <a:solidFill>
              <a:schemeClr val="accent5">
                <a:lumMod val="50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710" y="2153013"/>
            <a:ext cx="4806280" cy="3604710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  <a:scene3d>
            <a:camera prst="isometricOffAxis2Left"/>
            <a:lightRig rig="threePt" dir="t"/>
          </a:scene3d>
        </p:spPr>
      </p:pic>
      <p:pic>
        <p:nvPicPr>
          <p:cNvPr id="12" name="Picture 3" descr="C:\Users\Sklad\Downloads\WhatsApp Image 2022-03-27 at 10.11.30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0136" y="3693808"/>
            <a:ext cx="2830696" cy="2913698"/>
          </a:xfrm>
          <a:prstGeom prst="rect">
            <a:avLst/>
          </a:prstGeom>
          <a:ln w="38100">
            <a:solidFill>
              <a:schemeClr val="accent5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bliqueTop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747648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5.infourok.ru/uploads/ex/0874/0015c6db-a232adef/hello_html_8c04a6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24" y="0"/>
            <a:ext cx="9144000" cy="69686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10672"/>
            <a:ext cx="7056784" cy="598262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План развития музея 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/>
            </a:r>
            <a:b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</a:br>
            <a:r>
              <a:rPr lang="ru-RU" sz="1800" b="1" dirty="0" smtClean="0">
                <a:solidFill>
                  <a:schemeClr val="tx1"/>
                </a:solidFill>
                <a:latin typeface="+mn-lt"/>
              </a:rPr>
              <a:t>1. Наладить связь с другими музеями, в частности с этнографическим музеем, расположенным в СОШ №48.</a:t>
            </a:r>
            <a:br>
              <a:rPr lang="ru-RU" sz="1800" b="1" dirty="0" smtClean="0">
                <a:solidFill>
                  <a:schemeClr val="tx1"/>
                </a:solidFill>
                <a:latin typeface="+mn-lt"/>
              </a:rPr>
            </a:br>
            <a:r>
              <a:rPr lang="ru-RU" sz="1800" b="1" dirty="0" smtClean="0">
                <a:solidFill>
                  <a:schemeClr val="tx1"/>
                </a:solidFill>
                <a:latin typeface="+mn-lt"/>
              </a:rPr>
              <a:t>2. Продолжить работу по сбору экспонатов как татарского, так и русского быта, предметов декоративно-прикладного искусства и т.д.</a:t>
            </a:r>
            <a:br>
              <a:rPr lang="ru-RU" sz="1800" b="1" dirty="0" smtClean="0">
                <a:solidFill>
                  <a:schemeClr val="tx1"/>
                </a:solidFill>
                <a:latin typeface="+mn-lt"/>
              </a:rPr>
            </a:br>
            <a:r>
              <a:rPr lang="ru-RU" sz="1800" b="1" dirty="0" smtClean="0">
                <a:solidFill>
                  <a:schemeClr val="tx1"/>
                </a:solidFill>
                <a:latin typeface="+mn-lt"/>
              </a:rPr>
              <a:t>3. В дальнейшем организовать новые экспозиции предметов русского народно-прикладного искусства.</a:t>
            </a:r>
            <a:br>
              <a:rPr lang="ru-RU" sz="1800" b="1" dirty="0" smtClean="0">
                <a:solidFill>
                  <a:schemeClr val="tx1"/>
                </a:solidFill>
                <a:latin typeface="+mn-lt"/>
              </a:rPr>
            </a:br>
            <a:r>
              <a:rPr lang="ru-RU" sz="1800" b="1" dirty="0" smtClean="0">
                <a:solidFill>
                  <a:schemeClr val="tx1"/>
                </a:solidFill>
                <a:latin typeface="+mn-lt"/>
              </a:rPr>
              <a:t>4. Организовать при мини-музее кружок для старших дошкольников «Школа экскурсовода».</a:t>
            </a:r>
            <a:br>
              <a:rPr lang="ru-RU" sz="1800" b="1" dirty="0" smtClean="0">
                <a:solidFill>
                  <a:schemeClr val="tx1"/>
                </a:solidFill>
                <a:latin typeface="+mn-lt"/>
              </a:rPr>
            </a:br>
            <a:r>
              <a:rPr lang="ru-RU" sz="1800" b="1" dirty="0" smtClean="0">
                <a:solidFill>
                  <a:schemeClr val="tx1"/>
                </a:solidFill>
                <a:latin typeface="+mn-lt"/>
              </a:rPr>
              <a:t>5. Сделать презентацию мини-музея для родителей вновь прибывших детей и других социальных партнеров.</a:t>
            </a:r>
            <a:br>
              <a:rPr lang="ru-RU" sz="1800" b="1" dirty="0" smtClean="0">
                <a:solidFill>
                  <a:schemeClr val="tx1"/>
                </a:solidFill>
                <a:latin typeface="+mn-lt"/>
              </a:rPr>
            </a:br>
            <a:r>
              <a:rPr lang="ru-RU" sz="1800" b="1" dirty="0" smtClean="0">
                <a:solidFill>
                  <a:schemeClr val="tx1"/>
                </a:solidFill>
                <a:latin typeface="+mn-lt"/>
              </a:rPr>
              <a:t>6. </a:t>
            </a:r>
            <a:r>
              <a:rPr lang="ru-RU" sz="1800" b="1" dirty="0">
                <a:solidFill>
                  <a:schemeClr val="tx1"/>
                </a:solidFill>
                <a:latin typeface="+mn-lt"/>
              </a:rPr>
              <a:t>Размещение актуальной информации на официальном сайте</a:t>
            </a:r>
            <a:r>
              <a:rPr lang="en-US" sz="1800" b="1" dirty="0">
                <a:solidFill>
                  <a:schemeClr val="tx1"/>
                </a:solidFill>
                <a:latin typeface="+mn-lt"/>
              </a:rPr>
              <a:t> edu.tatar.ru</a:t>
            </a:r>
            <a:r>
              <a:rPr lang="ru-RU" sz="1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+mn-lt"/>
              </a:rPr>
            </a:br>
            <a:r>
              <a:rPr lang="ru-RU" sz="1800" b="1" dirty="0">
                <a:solidFill>
                  <a:schemeClr val="tx1"/>
                </a:solidFill>
                <a:latin typeface="+mn-lt"/>
              </a:rPr>
              <a:t/>
            </a:r>
            <a:br>
              <a:rPr lang="ru-RU" sz="1800" b="1" dirty="0">
                <a:solidFill>
                  <a:schemeClr val="tx1"/>
                </a:solidFill>
                <a:latin typeface="+mn-lt"/>
              </a:rPr>
            </a:br>
            <a:r>
              <a:rPr lang="ru-RU" sz="1800" b="1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+mn-lt"/>
              </a:rPr>
            </a:br>
            <a:r>
              <a:rPr lang="ru-RU" sz="1800" b="1" dirty="0">
                <a:solidFill>
                  <a:schemeClr val="tx1"/>
                </a:solidFill>
                <a:latin typeface="+mn-lt"/>
              </a:rPr>
              <a:t/>
            </a:r>
            <a:br>
              <a:rPr lang="ru-RU" sz="1800" b="1" dirty="0">
                <a:solidFill>
                  <a:schemeClr val="tx1"/>
                </a:solidFill>
                <a:latin typeface="+mn-lt"/>
              </a:rPr>
            </a:b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/>
            </a:r>
            <a:b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</a:b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СПАСИБО ЗА ВНИМАНИЕ!</a:t>
            </a: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  <a:latin typeface="+mn-lt"/>
              </a:rPr>
              <a:t>          </a:t>
            </a:r>
            <a:endParaRPr lang="ru-RU" sz="18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3395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2683</TotalTime>
  <Words>736</Words>
  <Application>Microsoft Office PowerPoint</Application>
  <PresentationFormat>Экран (4:3)</PresentationFormat>
  <Paragraphs>38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Calibri</vt:lpstr>
      <vt:lpstr>Comic Sans MS</vt:lpstr>
      <vt:lpstr>Constantia</vt:lpstr>
      <vt:lpstr>Times New Roman</vt:lpstr>
      <vt:lpstr>Wingdings 2</vt:lpstr>
      <vt:lpstr>Поток</vt:lpstr>
      <vt:lpstr>Республиканский конкурс профессионального мастерства  «Музей как инновационное, современное образовательное пространство» </vt:lpstr>
      <vt:lpstr>Презентация PowerPoint</vt:lpstr>
      <vt:lpstr>  Документация </vt:lpstr>
      <vt:lpstr> Основные функции музея:  * документирование истории, культуры, и природы родного края путем выявления, сбора, изучения, хранения музейных предметов; * осуществление музейными средствами деятельности по воспитанию, обучению и развитию воспитанников; * организация культурно-просветительской, методической, информационной и образовательной деятельности. Направление деятельности музея: - пополнять фонда музея путем налаживания контактов с людьми: с родителями, с сотрудниками, с жителями нашего микрорайона и т.д.; - проводить сбор необходимых материалов на основании предварительного изучения литературы и других источников; - обеспечивать учет и хранение собранных материалов; - осуществлять создание экспозиций, выставок; - проводить экскурсии для воспитанников, их родителей, сотрудников. Формы работы музея: экскурсии – путешествия; занятия; театрализованные игры; кружковая работа; выставки, конкурсы; праздники, развлечения. </vt:lpstr>
      <vt:lpstr> Экспозиции музея Сегодня музей насчитывает более 40 экспонатов –предметов татарского быта и книги, альбомы про историю города и КамАЗа. В последнее время родители стали приносить предметы русского декоративно-прикладного искусства. И мы организовали экспозиции «Русские игрушки» и «Золотая хохлома»</vt:lpstr>
      <vt:lpstr>  Работа с детьми  В процессе занятий, экскурсий, игр-драматизаций у детей формируется представления о жилище татарского народа, о предметах старинного быта. Через ознакомление с образцами народно-прикладного искусства дети приобщаются к народному творчеству, к народной культуре. У них развиваются речь, мышление, восприятие , формируются нравственные качества .                </vt:lpstr>
      <vt:lpstr>Работа с родителями</vt:lpstr>
      <vt:lpstr>Памятные экспонаты </vt:lpstr>
      <vt:lpstr>Экспонаты музея используются на развлечениях и в театрализациях.</vt:lpstr>
      <vt:lpstr>План развития музея  1. Наладить связь с другими музеями, в частности с этнографическим музеем, расположенным в СОШ №48. 2. Продолжить работу по сбору экспонатов как татарского, так и русского быта, предметов декоративно-прикладного искусства и т.д. 3. В дальнейшем организовать новые экспозиции предметов русского народно-прикладного искусства. 4. Организовать при мини-музее кружок для старших дошкольников «Школа экскурсовода». 5. Сделать презентацию мини-музея для родителей вновь прибывших детей и других социальных партнеров. 6. Размещение актуальной информации на официальном сайте edu.tatar.ru      СПАСИБО ЗА ВНИМАНИЕ!          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User</cp:lastModifiedBy>
  <cp:revision>232</cp:revision>
  <dcterms:created xsi:type="dcterms:W3CDTF">2022-03-15T16:47:11Z</dcterms:created>
  <dcterms:modified xsi:type="dcterms:W3CDTF">2025-01-21T16:48:11Z</dcterms:modified>
</cp:coreProperties>
</file>