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62" r:id="rId5"/>
    <p:sldId id="261" r:id="rId6"/>
    <p:sldId id="260" r:id="rId7"/>
    <p:sldId id="266" r:id="rId8"/>
    <p:sldId id="267" r:id="rId9"/>
    <p:sldId id="264" r:id="rId10"/>
    <p:sldId id="273" r:id="rId11"/>
    <p:sldId id="274" r:id="rId12"/>
    <p:sldId id="275" r:id="rId13"/>
    <p:sldId id="278" r:id="rId14"/>
    <p:sldId id="271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2386" y="-8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3143248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7030A0"/>
                </a:solidFill>
              </a:rPr>
              <a:t>«Дидактическая игра как</a:t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>форма обучения детей</a:t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>дошкольного возраста»</a:t>
            </a:r>
            <a:r>
              <a:rPr lang="ru-RU" sz="4000" b="1" dirty="0" smtClean="0">
                <a:solidFill>
                  <a:srgbClr val="7030A0"/>
                </a:solidFill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</a:rPr>
              <a:t/>
            </a:r>
            <a:br>
              <a:rPr lang="ru-RU" sz="4000" b="1" dirty="0" smtClean="0">
                <a:solidFill>
                  <a:srgbClr val="7030A0"/>
                </a:solidFill>
              </a:rPr>
            </a:br>
            <a:r>
              <a:rPr lang="ru-RU" sz="4000" b="1" dirty="0" smtClean="0">
                <a:solidFill>
                  <a:srgbClr val="7030A0"/>
                </a:solidFill>
              </a:rPr>
              <a:t>(из опыта работы)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subTitle" idx="1"/>
          </p:nvPr>
        </p:nvSpPr>
        <p:spPr>
          <a:xfrm>
            <a:off x="357158" y="214290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bg1"/>
                </a:solidFill>
              </a:rPr>
              <a:t>Муниципальное автономное дошкольное образовательное</a:t>
            </a:r>
            <a:br>
              <a:rPr lang="ru-RU" sz="2400" b="1" spc="50" dirty="0" smtClean="0">
                <a:ln w="11430"/>
                <a:solidFill>
                  <a:schemeClr val="bg1"/>
                </a:solidFill>
              </a:rPr>
            </a:br>
            <a:r>
              <a:rPr lang="ru-RU" sz="2400" b="1" spc="50" dirty="0" smtClean="0">
                <a:ln w="11430"/>
                <a:solidFill>
                  <a:schemeClr val="bg1"/>
                </a:solidFill>
              </a:rPr>
              <a:t> учреждение </a:t>
            </a:r>
            <a:r>
              <a:rPr lang="ru-RU" sz="2400" b="1" spc="50" dirty="0" err="1" smtClean="0">
                <a:ln w="11430"/>
                <a:solidFill>
                  <a:schemeClr val="bg1"/>
                </a:solidFill>
              </a:rPr>
              <a:t>д</a:t>
            </a:r>
            <a:r>
              <a:rPr lang="en-US" sz="2400" b="1" spc="50" dirty="0" smtClean="0">
                <a:ln w="11430"/>
                <a:solidFill>
                  <a:schemeClr val="bg1"/>
                </a:solidFill>
              </a:rPr>
              <a:t>/</a:t>
            </a:r>
            <a:r>
              <a:rPr lang="ru-RU" sz="2400" b="1" spc="50" dirty="0" smtClean="0">
                <a:ln w="11430"/>
                <a:solidFill>
                  <a:schemeClr val="bg1"/>
                </a:solidFill>
              </a:rPr>
              <a:t>с № 186 города Тюмени</a:t>
            </a:r>
            <a:r>
              <a:rPr lang="ru-RU" sz="2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28596" y="2714620"/>
            <a:ext cx="8458200" cy="1222375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28596" y="4714884"/>
            <a:ext cx="8715404" cy="1470025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Воспитатель:</a:t>
            </a:r>
            <a:r>
              <a:rPr kumimoji="0" lang="ru-RU" sz="2800" b="1" i="0" u="none" strike="noStrike" kern="1200" cap="all" spc="50" normalizeH="0" noProof="0" dirty="0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800" b="1" i="0" u="none" strike="noStrike" kern="1200" cap="all" spc="50" normalizeH="0" noProof="0" dirty="0" err="1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кримец</a:t>
            </a:r>
            <a:r>
              <a:rPr kumimoji="0" lang="ru-RU" sz="2800" b="1" i="0" u="none" strike="noStrike" kern="1200" cap="all" spc="50" normalizeH="0" noProof="0" dirty="0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ru-RU" sz="2800" b="1" i="0" u="none" strike="noStrike" kern="1200" cap="all" spc="50" normalizeH="0" noProof="0" dirty="0" err="1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олеся</a:t>
            </a:r>
            <a:r>
              <a:rPr kumimoji="0" lang="ru-RU" sz="2800" b="1" i="0" u="none" strike="noStrike" kern="1200" cap="all" spc="50" normalizeH="0" noProof="0" dirty="0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800" b="1" i="0" u="none" strike="noStrike" kern="1200" cap="all" spc="50" normalizeH="0" noProof="0" dirty="0" err="1" smtClean="0">
                <a:ln w="11430"/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ивановна</a:t>
            </a:r>
            <a:r>
              <a:rPr kumimoji="0" lang="ru-RU" sz="2800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800" b="0" i="0" u="none" strike="noStrike" kern="1200" cap="all" spc="0" normalizeH="0" baseline="0" noProof="0" dirty="0">
              <a:ln>
                <a:noFill/>
              </a:ln>
              <a:solidFill>
                <a:schemeClr val="bg1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143240" y="6143620"/>
            <a:ext cx="2786082" cy="71438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all" spc="50" normalizeH="0" baseline="0" noProof="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Г.тюмень</a:t>
            </a:r>
            <a:r>
              <a:rPr kumimoji="0" lang="ru-RU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, 2021г.</a:t>
            </a:r>
            <a:r>
              <a:rPr kumimoji="0" lang="ru-RU" sz="2800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all" spc="50" normalizeH="0" baseline="0" noProof="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800" b="0" i="0" u="none" strike="noStrike" kern="1200" cap="all" spc="0" normalizeH="0" baseline="0" noProof="0" dirty="0">
              <a:ln>
                <a:noFill/>
              </a:ln>
              <a:solidFill>
                <a:schemeClr val="bg1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effectLst/>
              </a:rPr>
              <a:t>«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Игра не пустая забава. Она необходима для счастья детей, для их здоровья и правильного развития</a:t>
            </a:r>
            <a:r>
              <a:rPr lang="ru-RU" dirty="0" smtClean="0">
                <a:solidFill>
                  <a:schemeClr val="bg1"/>
                </a:solidFill>
                <a:effectLst/>
              </a:rPr>
              <a:t>»</a:t>
            </a:r>
            <a:r>
              <a:rPr lang="ru-RU" dirty="0" smtClean="0">
                <a:solidFill>
                  <a:schemeClr val="bg1"/>
                </a:solidFill>
                <a:effectLst/>
              </a:rPr>
              <a:t/>
            </a:r>
            <a:br>
              <a:rPr lang="ru-RU" dirty="0" smtClean="0">
                <a:solidFill>
                  <a:schemeClr val="bg1"/>
                </a:solidFill>
                <a:effectLst/>
              </a:rPr>
            </a:br>
            <a:endParaRPr lang="ru-RU" dirty="0">
              <a:solidFill>
                <a:schemeClr val="bg1"/>
              </a:solidFill>
              <a:effectLst/>
            </a:endParaRPr>
          </a:p>
        </p:txBody>
      </p:sp>
      <p:pic>
        <p:nvPicPr>
          <p:cNvPr id="16386" name="Picture 2" descr="https://klops.ru/uploads/site_1/Image/tlchwxgn_20170516_093813%D0%94%D0%B5%D1%82%D1%81%D0%BA%D0%B0%D1%8F-%D0%B8%D0%B3%D1%80%D0%B0-%D0%B2%D0%B5%D1%81%D1%91%D0%BB%D1%8B%D0%B5-%D1%88%D0%B0%D1%80%D1%8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3116"/>
            <a:ext cx="6357982" cy="4384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effectLst/>
                <a:latin typeface="+mn-lt"/>
              </a:rPr>
              <a:t>Для чего нужна дидактическая игра?</a:t>
            </a:r>
            <a:r>
              <a:rPr lang="ru-RU" sz="320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3200" dirty="0" smtClean="0">
                <a:solidFill>
                  <a:schemeClr val="bg1"/>
                </a:solidFill>
                <a:effectLst/>
                <a:latin typeface="+mn-lt"/>
              </a:rPr>
            </a:br>
            <a:endParaRPr lang="ru-RU" sz="3200" dirty="0"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571536" y="785794"/>
            <a:ext cx="9715536" cy="557214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Одна из важных задач воспитания </a:t>
            </a:r>
            <a:r>
              <a:rPr lang="ru-RU" sz="2400" b="1" dirty="0" smtClean="0">
                <a:solidFill>
                  <a:schemeClr val="bg1"/>
                </a:solidFill>
              </a:rPr>
              <a:t>детей дошкольного возраста</a:t>
            </a:r>
            <a:r>
              <a:rPr lang="ru-RU" sz="2400" dirty="0" smtClean="0">
                <a:solidFill>
                  <a:schemeClr val="bg1"/>
                </a:solidFill>
              </a:rPr>
              <a:t> это их своевременное </a:t>
            </a:r>
            <a:r>
              <a:rPr lang="ru-RU" sz="2400" dirty="0" smtClean="0">
                <a:solidFill>
                  <a:schemeClr val="bg1"/>
                </a:solidFill>
              </a:rPr>
              <a:t>речевое и умственное развитие</a:t>
            </a:r>
            <a:r>
              <a:rPr lang="ru-RU" sz="2400" dirty="0" smtClean="0">
                <a:solidFill>
                  <a:schemeClr val="bg1"/>
                </a:solidFill>
              </a:rPr>
              <a:t>. В </a:t>
            </a:r>
            <a:r>
              <a:rPr lang="ru-RU" sz="2400" b="1" dirty="0" smtClean="0">
                <a:solidFill>
                  <a:schemeClr val="bg1"/>
                </a:solidFill>
              </a:rPr>
              <a:t>дошкольном возрасте</a:t>
            </a:r>
            <a:r>
              <a:rPr lang="ru-RU" sz="2400" dirty="0" smtClean="0">
                <a:solidFill>
                  <a:schemeClr val="bg1"/>
                </a:solidFill>
              </a:rPr>
              <a:t> умственное воспитание ребенка осуществляется в его повседневном общении со взрослыми. Наиболее успешному протеканию воспитательного процесса способствуют </a:t>
            </a:r>
            <a:r>
              <a:rPr lang="ru-RU" sz="2400" b="1" dirty="0" smtClean="0">
                <a:solidFill>
                  <a:schemeClr val="bg1"/>
                </a:solidFill>
              </a:rPr>
              <a:t>дидактические игры и занятия</a:t>
            </a:r>
            <a:r>
              <a:rPr lang="ru-RU" sz="2400" dirty="0" smtClean="0">
                <a:solidFill>
                  <a:schemeClr val="bg1"/>
                </a:solidFill>
              </a:rPr>
              <a:t>, которые позволяют им усваивать доступные им сведения и умения.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Игра</a:t>
            </a:r>
            <a:r>
              <a:rPr lang="ru-RU" sz="2400" dirty="0" smtClean="0">
                <a:solidFill>
                  <a:schemeClr val="bg1"/>
                </a:solidFill>
              </a:rPr>
              <a:t> это один из видов детской деятельности, которые используются взрослыми в целях </a:t>
            </a:r>
            <a:r>
              <a:rPr lang="ru-RU" sz="2400" b="1" dirty="0" smtClean="0">
                <a:solidFill>
                  <a:schemeClr val="bg1"/>
                </a:solidFill>
              </a:rPr>
              <a:t>обучения детей</a:t>
            </a:r>
            <a:r>
              <a:rPr lang="ru-RU" sz="2400" dirty="0" smtClean="0">
                <a:solidFill>
                  <a:schemeClr val="bg1"/>
                </a:solidFill>
              </a:rPr>
              <a:t> способам и средствам общения, различным действиям с предметами, воспитания </a:t>
            </a:r>
            <a:r>
              <a:rPr lang="ru-RU" sz="2400" b="1" dirty="0" smtClean="0">
                <a:solidFill>
                  <a:schemeClr val="bg1"/>
                </a:solidFill>
              </a:rPr>
              <a:t>детей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Дидактическая игра это многоплановое</a:t>
            </a:r>
            <a:r>
              <a:rPr lang="ru-RU" sz="2400" dirty="0" smtClean="0">
                <a:solidFill>
                  <a:schemeClr val="bg1"/>
                </a:solidFill>
              </a:rPr>
              <a:t>, сложное педагогическое явление. Такая </a:t>
            </a:r>
            <a:r>
              <a:rPr lang="ru-RU" sz="2400" b="1" dirty="0" smtClean="0">
                <a:solidFill>
                  <a:schemeClr val="bg1"/>
                </a:solidFill>
              </a:rPr>
              <a:t>игра является и формой </a:t>
            </a:r>
            <a:r>
              <a:rPr lang="ru-RU" sz="2400" b="1" dirty="0" smtClean="0">
                <a:solidFill>
                  <a:schemeClr val="bg1"/>
                </a:solidFill>
              </a:rPr>
              <a:t>обучения и</a:t>
            </a:r>
            <a:r>
              <a:rPr lang="ru-RU" sz="2400" dirty="0" smtClean="0">
                <a:solidFill>
                  <a:schemeClr val="bg1"/>
                </a:solidFill>
              </a:rPr>
              <a:t>, игровым методом </a:t>
            </a:r>
            <a:r>
              <a:rPr lang="ru-RU" sz="2400" b="1" dirty="0" smtClean="0">
                <a:solidFill>
                  <a:schemeClr val="bg1"/>
                </a:solidFill>
              </a:rPr>
              <a:t>обучения детей</a:t>
            </a:r>
            <a:r>
              <a:rPr lang="ru-RU" sz="2400" dirty="0" smtClean="0">
                <a:solidFill>
                  <a:schemeClr val="bg1"/>
                </a:solidFill>
              </a:rPr>
              <a:t>, и самостоятельной игровой деятельностью, и средством всестороннего воспитания личности ребенка.</a:t>
            </a:r>
          </a:p>
          <a:p>
            <a:pPr>
              <a:buFont typeface="Wingdings" pitchFamily="2" charset="2"/>
              <a:buChar char="v"/>
            </a:pPr>
            <a:endParaRPr lang="ru-RU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55721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" dirty="0" smtClean="0"/>
              <a:t>     </a:t>
            </a:r>
            <a:endParaRPr lang="ru-RU" sz="8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Как </a:t>
            </a:r>
            <a:r>
              <a:rPr lang="ru-RU" sz="2000" b="1" dirty="0" smtClean="0">
                <a:solidFill>
                  <a:schemeClr val="bg1"/>
                </a:solidFill>
              </a:rPr>
              <a:t>форма обучения детей дидактическая игра содержит два начала</a:t>
            </a:r>
            <a:r>
              <a:rPr lang="ru-RU" sz="2000" dirty="0" smtClean="0">
                <a:solidFill>
                  <a:schemeClr val="bg1"/>
                </a:solidFill>
              </a:rPr>
              <a:t>: учебное </a:t>
            </a:r>
            <a:r>
              <a:rPr lang="ru-RU" sz="2000" i="1" dirty="0" smtClean="0">
                <a:solidFill>
                  <a:schemeClr val="bg1"/>
                </a:solidFill>
              </a:rPr>
              <a:t>(познавательное)</a:t>
            </a:r>
            <a:r>
              <a:rPr lang="ru-RU" sz="2000" dirty="0" smtClean="0">
                <a:solidFill>
                  <a:schemeClr val="bg1"/>
                </a:solidFill>
              </a:rPr>
              <a:t> и игровое </a:t>
            </a:r>
            <a:r>
              <a:rPr lang="ru-RU" sz="2000" i="1" dirty="0" smtClean="0">
                <a:solidFill>
                  <a:schemeClr val="bg1"/>
                </a:solidFill>
              </a:rPr>
              <a:t>(занимательное)</a:t>
            </a:r>
            <a:r>
              <a:rPr lang="ru-RU" sz="2000" dirty="0" smtClean="0">
                <a:solidFill>
                  <a:schemeClr val="bg1"/>
                </a:solidFill>
              </a:rPr>
              <a:t>. Воспитатель одновременно является и учителем, и участником игры. Перед началом игры, у </a:t>
            </a:r>
            <a:r>
              <a:rPr lang="ru-RU" sz="2000" b="1" dirty="0" smtClean="0">
                <a:solidFill>
                  <a:schemeClr val="bg1"/>
                </a:solidFill>
              </a:rPr>
              <a:t>детей</a:t>
            </a:r>
            <a:r>
              <a:rPr lang="ru-RU" sz="2000" dirty="0" smtClean="0">
                <a:solidFill>
                  <a:schemeClr val="bg1"/>
                </a:solidFill>
              </a:rPr>
              <a:t> необходимо вызвать интерес к ней, желание </a:t>
            </a:r>
            <a:r>
              <a:rPr lang="ru-RU" sz="2000" b="1" dirty="0" err="1" smtClean="0">
                <a:solidFill>
                  <a:schemeClr val="bg1"/>
                </a:solidFill>
              </a:rPr>
              <a:t>играть</a:t>
            </a:r>
            <a:r>
              <a:rPr lang="ru-RU" sz="2000" dirty="0" err="1" smtClean="0">
                <a:solidFill>
                  <a:schemeClr val="bg1"/>
                </a:solidFill>
              </a:rPr>
              <a:t>.</a:t>
            </a:r>
            <a:r>
              <a:rPr lang="ru-RU" sz="2000" u="sng" dirty="0" err="1" smtClean="0">
                <a:solidFill>
                  <a:schemeClr val="bg1"/>
                </a:solidFill>
              </a:rPr>
              <a:t>Это</a:t>
            </a:r>
            <a:r>
              <a:rPr lang="ru-RU" sz="2000" u="sng" dirty="0" smtClean="0">
                <a:solidFill>
                  <a:schemeClr val="bg1"/>
                </a:solidFill>
              </a:rPr>
              <a:t> можно достичь различными приемами</a:t>
            </a:r>
            <a:r>
              <a:rPr lang="ru-RU" sz="2000" dirty="0" smtClean="0">
                <a:solidFill>
                  <a:schemeClr val="bg1"/>
                </a:solidFill>
              </a:rPr>
              <a:t>: использование загадок, считалок, сюрпризов. Организуя </a:t>
            </a:r>
            <a:r>
              <a:rPr lang="ru-RU" sz="2000" b="1" dirty="0" smtClean="0">
                <a:solidFill>
                  <a:schemeClr val="bg1"/>
                </a:solidFill>
              </a:rPr>
              <a:t>дидактическую игру с детьми дошкольного возраста</a:t>
            </a:r>
            <a:r>
              <a:rPr lang="ru-RU" sz="2000" dirty="0" smtClean="0">
                <a:solidFill>
                  <a:schemeClr val="bg1"/>
                </a:solidFill>
              </a:rPr>
              <a:t>, обязательно осуществляется показ игровых действий, знакомство с функцией игрушки. Секрет успешной организации игры заключается в том, что, </a:t>
            </a:r>
            <a:r>
              <a:rPr lang="ru-RU" sz="2000" b="1" dirty="0" smtClean="0">
                <a:solidFill>
                  <a:schemeClr val="bg1"/>
                </a:solidFill>
              </a:rPr>
              <a:t>обучая детей</a:t>
            </a:r>
            <a:r>
              <a:rPr lang="ru-RU" sz="2000" dirty="0" smtClean="0">
                <a:solidFill>
                  <a:schemeClr val="bg1"/>
                </a:solidFill>
              </a:rPr>
              <a:t>, </a:t>
            </a:r>
            <a:r>
              <a:rPr lang="ru-RU" sz="2000" b="1" dirty="0" smtClean="0">
                <a:solidFill>
                  <a:schemeClr val="bg1"/>
                </a:solidFill>
              </a:rPr>
              <a:t>игра</a:t>
            </a:r>
            <a:r>
              <a:rPr lang="ru-RU" sz="2000" dirty="0" smtClean="0">
                <a:solidFill>
                  <a:schemeClr val="bg1"/>
                </a:solidFill>
              </a:rPr>
              <a:t> сохраняется как деятельность, которая сближает и радует </a:t>
            </a:r>
            <a:r>
              <a:rPr lang="ru-RU" sz="2000" b="1" dirty="0" smtClean="0">
                <a:solidFill>
                  <a:schemeClr val="bg1"/>
                </a:solidFill>
              </a:rPr>
              <a:t>детей</a:t>
            </a:r>
            <a:r>
              <a:rPr lang="ru-RU" sz="2000" dirty="0" smtClean="0">
                <a:solidFill>
                  <a:schemeClr val="bg1"/>
                </a:solidFill>
              </a:rPr>
              <a:t>. Ребенка привлекает в игре возможность проявить активность, выполнить игровые действия, добиваться результата. </a:t>
            </a:r>
            <a:r>
              <a:rPr lang="ru-RU" sz="2000" b="1" dirty="0" smtClean="0">
                <a:solidFill>
                  <a:schemeClr val="bg1"/>
                </a:solidFill>
              </a:rPr>
              <a:t>Дидактическая игра</a:t>
            </a:r>
            <a:r>
              <a:rPr lang="ru-RU" sz="2000" dirty="0" smtClean="0">
                <a:solidFill>
                  <a:schemeClr val="bg1"/>
                </a:solidFill>
              </a:rPr>
              <a:t> побуждает ребенка быть внимательным, запоминать, сравнивать, классифицировать предметы.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Игра становится методом обучения и принимает форму дидактической</a:t>
            </a:r>
            <a:r>
              <a:rPr lang="ru-RU" sz="2000" dirty="0" smtClean="0">
                <a:solidFill>
                  <a:schemeClr val="bg1"/>
                </a:solidFill>
              </a:rPr>
              <a:t>, если в ней четко определены </a:t>
            </a:r>
            <a:r>
              <a:rPr lang="ru-RU" sz="2000" b="1" dirty="0" smtClean="0">
                <a:solidFill>
                  <a:schemeClr val="bg1"/>
                </a:solidFill>
              </a:rPr>
              <a:t>дидактическая задача</a:t>
            </a:r>
            <a:r>
              <a:rPr lang="ru-RU" sz="2000" dirty="0" smtClean="0">
                <a:solidFill>
                  <a:schemeClr val="bg1"/>
                </a:solidFill>
              </a:rPr>
              <a:t>, игровые правила и действия. Поэтому перед началом игры </a:t>
            </a:r>
            <a:r>
              <a:rPr lang="ru-RU" sz="2000" b="1" dirty="0" smtClean="0">
                <a:solidFill>
                  <a:schemeClr val="bg1"/>
                </a:solidFill>
              </a:rPr>
              <a:t>детей</a:t>
            </a:r>
            <a:r>
              <a:rPr lang="ru-RU" sz="2000" dirty="0" smtClean="0">
                <a:solidFill>
                  <a:schemeClr val="bg1"/>
                </a:solidFill>
              </a:rPr>
              <a:t> нужно познакомить с правилами, игровыми действиями, объяснить, как важно их выполнять.</a:t>
            </a:r>
          </a:p>
          <a:p>
            <a:endParaRPr lang="ru-RU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chemeClr val="bg1"/>
                </a:solidFill>
              </a:rPr>
              <a:t>В своей </a:t>
            </a:r>
            <a:r>
              <a:rPr lang="ru-RU" sz="3600" b="1" dirty="0" smtClean="0">
                <a:solidFill>
                  <a:schemeClr val="bg1"/>
                </a:solidFill>
              </a:rPr>
              <a:t>работе</a:t>
            </a:r>
            <a:r>
              <a:rPr lang="ru-RU" sz="3600" dirty="0" smtClean="0">
                <a:solidFill>
                  <a:schemeClr val="bg1"/>
                </a:solidFill>
              </a:rPr>
              <a:t> использую различные </a:t>
            </a:r>
            <a:r>
              <a:rPr lang="ru-RU" sz="3600" b="1" dirty="0" smtClean="0">
                <a:solidFill>
                  <a:schemeClr val="bg1"/>
                </a:solidFill>
              </a:rPr>
              <a:t>дидактические игры и упражнения</a:t>
            </a:r>
            <a:r>
              <a:rPr lang="ru-RU" sz="3600" dirty="0" smtClean="0">
                <a:solidFill>
                  <a:schemeClr val="bg1"/>
                </a:solidFill>
              </a:rPr>
              <a:t>, выполненные своими руками, совместно с </a:t>
            </a:r>
            <a:r>
              <a:rPr lang="ru-RU" sz="3600" dirty="0" smtClean="0">
                <a:solidFill>
                  <a:schemeClr val="bg1"/>
                </a:solidFill>
              </a:rPr>
              <a:t>родителями, а также настольно-печатные игры. </a:t>
            </a:r>
            <a:r>
              <a:rPr lang="ru-RU" sz="3600" dirty="0" smtClean="0">
                <a:solidFill>
                  <a:schemeClr val="bg1"/>
                </a:solidFill>
              </a:rPr>
              <a:t>В ходе таких игр дети знакомятся с цветом, </a:t>
            </a:r>
            <a:r>
              <a:rPr lang="ru-RU" sz="3600" b="1" dirty="0" smtClean="0">
                <a:solidFill>
                  <a:schemeClr val="bg1"/>
                </a:solidFill>
              </a:rPr>
              <a:t>формой</a:t>
            </a:r>
            <a:r>
              <a:rPr lang="ru-RU" sz="3600" dirty="0" smtClean="0">
                <a:solidFill>
                  <a:schemeClr val="bg1"/>
                </a:solidFill>
              </a:rPr>
              <a:t>, величиной, положением в пространстве. Широко применяю игры на развитие мелкой моторики пальцев рук и координированных движений левой и правой руки, развитие мышления, памяти, воображения, познавательной активности.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0"/>
            <a:ext cx="8229600" cy="4709160"/>
          </a:xfrm>
        </p:spPr>
        <p:txBody>
          <a:bodyPr/>
          <a:lstStyle/>
          <a:p>
            <a:pPr marL="137160" indent="0">
              <a:buNone/>
            </a:pPr>
            <a:endParaRPr lang="ru-RU" sz="4400" dirty="0" smtClean="0">
              <a:solidFill>
                <a:schemeClr val="bg1"/>
              </a:solidFill>
            </a:endParaRPr>
          </a:p>
          <a:p>
            <a:pPr marL="137160" indent="0" algn="ctr">
              <a:buNone/>
            </a:pPr>
            <a:r>
              <a:rPr lang="ru-RU" sz="4400" b="1" dirty="0" smtClean="0">
                <a:solidFill>
                  <a:schemeClr val="bg1"/>
                </a:solidFill>
              </a:rPr>
              <a:t>Настольные игры</a:t>
            </a:r>
            <a:endParaRPr lang="ru-RU" sz="4400" b="1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9" name="Picture 5" descr="C:\Users\Admin\Downloads\image-17-02-21-02-19-9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94" y="2589546"/>
            <a:ext cx="2383965" cy="383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586" b="32713"/>
          <a:stretch/>
        </p:blipFill>
        <p:spPr bwMode="auto">
          <a:xfrm>
            <a:off x="2947438" y="2589546"/>
            <a:ext cx="3060593" cy="382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Downloads\image-17-02-21-02-19-1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89546"/>
            <a:ext cx="2866578" cy="382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125113" cy="92447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/>
              </a:rPr>
              <a:t>Театральная деятельность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4102" name="Picture 6" descr="C:\Users\Admin\Downloads\image-18-01-21-08-5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48680" y="1144437"/>
            <a:ext cx="3364065" cy="278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dmin\Downloads\image-18-01-21-08-55-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71900"/>
            <a:ext cx="3959290" cy="296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Downloads\image-17-02-21-02-19-1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403" y="1092739"/>
            <a:ext cx="3505415" cy="233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ownloads\image-17-01-21-09-51.jpe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714876" y="3786190"/>
            <a:ext cx="4106487" cy="273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065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125113" cy="924475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/>
              </a:rPr>
              <a:t>Работа с родителями: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3074" name="Picture 2" descr="C:\Users\Admin\Downloads\image-18-01-21-08-43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35596" y="4003402"/>
            <a:ext cx="23762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ownloads\image-17-01-21-09-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2619" y="809709"/>
            <a:ext cx="275430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нод 12 месяцев\фиолетовый лес\2038061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89040"/>
            <a:ext cx="374441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нод 12 месяцев\фиолетовый лес\9827007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6109" y="1052736"/>
            <a:ext cx="3520348" cy="24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446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effectLst/>
              </a:rPr>
              <a:t>Изготовление игрового панно и различных игр 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Picture 5" descr="C:\Users\Admin\Downloads\image-18-01-21-08-44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5976664" cy="448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3756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17744" y="-84534"/>
            <a:ext cx="9975458" cy="144016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/>
              </a:rPr>
              <a:t>Совместные выезды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5122" name="Picture 2" descr="C:\Users\Admin\Downloads\image-18-01-21-08-55-3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453827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Downloads\image-18-01-21-09-2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298" y="4365104"/>
            <a:ext cx="3186687" cy="239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dmin\Downloads\image-18-01-21-09-22-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24744"/>
            <a:ext cx="2520280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ownloads\image-18-01-21-08-55-4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666965" cy="311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50490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32656"/>
            <a:ext cx="8643998" cy="9244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/>
              </a:rPr>
              <a:t>Мастер-классы 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с родителями по </a:t>
            </a:r>
            <a:r>
              <a:rPr lang="ru-RU" b="1" dirty="0" err="1" smtClean="0">
                <a:solidFill>
                  <a:schemeClr val="bg1"/>
                </a:solidFill>
                <a:effectLst/>
              </a:rPr>
              <a:t>изготовленияю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 дидактических игр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6149" name="Picture 5" descr="C:\Users\Admin\Downloads\image-17-01-21-09-51-6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2459" y="1551344"/>
            <a:ext cx="3760933" cy="250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Admin\Downloads\image-17-01-21-09-51-6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312368" cy="220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ownloads\image-17-01-21-09-51-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312368" cy="220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ownloads\image-17-01-21-09-51-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19856"/>
            <a:ext cx="3583904" cy="238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dmin\Downloads\image-17-01-21-09-51-9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56578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Admin\Desktop\нод 12 месяцев\фиолетовый лес\IMG_133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93096"/>
            <a:ext cx="3583904" cy="238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4690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9036496" cy="92447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/>
              </a:rPr>
              <a:t>Дидактические игры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pic>
        <p:nvPicPr>
          <p:cNvPr id="5122" name="Picture 2" descr="C:\Users\Admin\Downloads\image-23-02-21-04-08-2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3071810"/>
            <a:ext cx="4214842" cy="316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ownloads\image-18-01-21-08-35 (1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489"/>
          <a:stretch/>
        </p:blipFill>
        <p:spPr bwMode="auto">
          <a:xfrm>
            <a:off x="5000628" y="1285859"/>
            <a:ext cx="3857652" cy="321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0" y="1500174"/>
            <a:ext cx="4857784" cy="1214446"/>
          </a:xfrm>
          <a:prstGeom prst="rect">
            <a:avLst/>
          </a:prstGeom>
        </p:spPr>
        <p:txBody>
          <a:bodyPr vert="horz" anchor="ctr">
            <a:normAutofit fontScale="92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ln w="6350"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«Посчитаем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ln w="6350"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Яблочки»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071934" y="4857760"/>
            <a:ext cx="4857784" cy="1214446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ln w="6350"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«Замок»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969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Изготовление альбомов, книжек – </a:t>
            </a:r>
            <a:r>
              <a:rPr lang="ru-RU" sz="44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самоделок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Picture 2" descr="C:\Users\Admin\Downloads\image-27-01-21-12-3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857364"/>
            <a:ext cx="3357586" cy="4476782"/>
          </a:xfrm>
          <a:prstGeom prst="rect">
            <a:avLst/>
          </a:prstGeom>
          <a:noFill/>
        </p:spPr>
      </p:pic>
      <p:pic>
        <p:nvPicPr>
          <p:cNvPr id="5" name="Picture 3" descr="C:\Users\Admin\Downloads\image-27-01-21-12-37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500174"/>
            <a:ext cx="3200287" cy="2400215"/>
          </a:xfrm>
          <a:prstGeom prst="rect">
            <a:avLst/>
          </a:prstGeom>
          <a:noFill/>
        </p:spPr>
      </p:pic>
      <p:pic>
        <p:nvPicPr>
          <p:cNvPr id="6" name="Picture 2" descr="C:\Users\Admin\Downloads\image-27-01-21-12-37-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7" y="1214422"/>
            <a:ext cx="1874061" cy="2500330"/>
          </a:xfrm>
          <a:prstGeom prst="rect">
            <a:avLst/>
          </a:prstGeom>
          <a:noFill/>
        </p:spPr>
      </p:pic>
      <p:pic>
        <p:nvPicPr>
          <p:cNvPr id="7" name="Picture 3" descr="C:\Users\Admin\Downloads\image-27-01-21-12-37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4339834"/>
            <a:ext cx="3071834" cy="2303876"/>
          </a:xfrm>
          <a:prstGeom prst="rect">
            <a:avLst/>
          </a:prstGeom>
          <a:noFill/>
        </p:spPr>
      </p:pic>
      <p:pic>
        <p:nvPicPr>
          <p:cNvPr id="8" name="Picture 4" descr="C:\Users\Admin\Pictures\0016-017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53135" y="4357694"/>
            <a:ext cx="3028955" cy="2271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14554"/>
            <a:ext cx="9144000" cy="23042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effectLst/>
              </a:rPr>
              <a:t>Дидактическая 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игра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 представляет собой многословное, сложное, педагогическое явление. Она является и игровым методом 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обучения детей дошкольного возраста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, и 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формой обучения детей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, и самостоятельной игровой деятельностью, и средством всестороннего воспитания ребенка. Игровой характер 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обучения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 пронизывает весь учебный процесс. Во время этих игр у ребенка вырабатываются важные качества, необходимые для успешного умственного развития. У 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детей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 воспитывается способность сосредоточиться на том, что им показывает и говорит взрослый. Опираясь на способность и склонность маленьких 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детей к подражанию</a:t>
            </a:r>
            <a:r>
              <a:rPr lang="ru-RU" sz="2800" b="0" dirty="0" smtClean="0">
                <a:solidFill>
                  <a:schemeClr val="bg1"/>
                </a:solidFill>
                <a:effectLst/>
              </a:rPr>
              <a:t>, воспитатель побуждает их воспроизводить показанные действия, сказанные слова.</a:t>
            </a:r>
            <a:endParaRPr lang="ru-RU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8579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132856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effectLst/>
              </a:rPr>
              <a:t>Спасибо за внимание!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06543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7">
      <a:dk1>
        <a:sysClr val="windowText" lastClr="000000"/>
      </a:dk1>
      <a:lt1>
        <a:srgbClr val="C9FAFC"/>
      </a:lt1>
      <a:dk2>
        <a:srgbClr val="C9FAFC"/>
      </a:dk2>
      <a:lt2>
        <a:srgbClr val="FFFBBA"/>
      </a:lt2>
      <a:accent1>
        <a:srgbClr val="0AB4BB"/>
      </a:accent1>
      <a:accent2>
        <a:srgbClr val="FFF98D"/>
      </a:accent2>
      <a:accent3>
        <a:srgbClr val="FFC000"/>
      </a:accent3>
      <a:accent4>
        <a:srgbClr val="94F6DB"/>
      </a:accent4>
      <a:accent5>
        <a:srgbClr val="7CCA62"/>
      </a:accent5>
      <a:accent6>
        <a:srgbClr val="FFF98D"/>
      </a:accent6>
      <a:hlink>
        <a:srgbClr val="BEF9E9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195</TotalTime>
  <Words>95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«Дидактическая игра как форма обучения детей дошкольного возраста»  (из опыта работы)</vt:lpstr>
      <vt:lpstr>«Игра не пустая забава. Она необходима для счастья детей, для их здоровья и правильного развития» </vt:lpstr>
      <vt:lpstr>Для чего нужна дидактическая игра? </vt:lpstr>
      <vt:lpstr>Слайд 4</vt:lpstr>
      <vt:lpstr>Слайд 5</vt:lpstr>
      <vt:lpstr>Слайд 6</vt:lpstr>
      <vt:lpstr>Театральная деятельность</vt:lpstr>
      <vt:lpstr>Работа с родителями:</vt:lpstr>
      <vt:lpstr>Изготовление игрового панно и различных игр </vt:lpstr>
      <vt:lpstr>Совместные выезды</vt:lpstr>
      <vt:lpstr>Мастер-классы с родителями по изготовленияю дидактических игр</vt:lpstr>
      <vt:lpstr>Дидактические игры</vt:lpstr>
      <vt:lpstr>Изготовление альбомов, книжек – самоделок</vt:lpstr>
      <vt:lpstr>Дидактическая игра представляет собой многословное, сложное, педагогическое явление. Она является и игровым методом обучения детей дошкольного возраста, и формой обучения детей, и самостоятельной игровой деятельностью, и средством всестороннего воспитания ребенка. Игровой характер обучения пронизывает весь учебный процесс. Во время этих игр у ребенка вырабатываются важные качества, необходимые для успешного умственного развития. У детей воспитывается способность сосредоточиться на том, что им показывает и говорит взрослый. Опираясь на способность и склонность маленьких детей к подражанию, воспитатель побуждает их воспроизводить показанные действия, сказанные слова.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«Творчество без границ»  (из опыта работы)</dc:title>
  <dc:creator>Admin</dc:creator>
  <cp:lastModifiedBy>9</cp:lastModifiedBy>
  <cp:revision>13</cp:revision>
  <dcterms:created xsi:type="dcterms:W3CDTF">2021-02-08T10:17:58Z</dcterms:created>
  <dcterms:modified xsi:type="dcterms:W3CDTF">2021-04-23T11:14:52Z</dcterms:modified>
</cp:coreProperties>
</file>