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2.jpg" ContentType="image/jpeg"/>
  <Override PartName="/ppt/media/image3.jpg" ContentType="image/jpeg"/>
  <Override PartName="/ppt/media/image4.jpg" ContentType="image/jpeg"/>
  <Override PartName="/ppt/media/image5.jpg" ContentType="image/jpeg"/>
  <Override PartName="/ppt/media/image6.jpg" ContentType="image/jpeg"/>
  <Override PartName="/ppt/media/image7.jpg" ContentType="image/jpeg"/>
  <Override PartName="/ppt/media/image8.jpg" ContentType="image/jpeg"/>
  <Override PartName="/ppt/media/image10.jpg" ContentType="image/jpeg"/>
  <Override PartName="/ppt/media/image12.jpg" ContentType="image/jpeg"/>
  <Override PartName="/ppt/media/image13.jpg" ContentType="image/jpeg"/>
  <Override PartName="/ppt/media/image14.jpg" ContentType="image/jpeg"/>
  <Override PartName="/ppt/media/image15.jpg" ContentType="image/jpeg"/>
  <Override PartName="/ppt/media/image16.jpg" ContentType="image/jpeg"/>
  <Override PartName="/ppt/media/image17.jpg" ContentType="image/jpeg"/>
  <Override PartName="/ppt/media/image18.jpg" ContentType="image/jpeg"/>
  <Override PartName="/ppt/media/image19.jpg" ContentType="image/jpeg"/>
  <Override PartName="/ppt/media/image20.jpg" ContentType="image/jpeg"/>
  <Override PartName="/ppt/media/image21.jpg" ContentType="image/jpeg"/>
  <Override PartName="/ppt/media/image22.jpg" ContentType="image/jpeg"/>
  <Override PartName="/ppt/media/image25.jpg" ContentType="image/jpeg"/>
  <Override PartName="/ppt/media/image26.jpg" ContentType="image/jpeg"/>
  <Override PartName="/ppt/media/image27.jpg" ContentType="image/jpeg"/>
  <Override PartName="/ppt/media/image28.jpg" ContentType="image/jpeg"/>
  <Override PartName="/ppt/media/image29.jpg" ContentType="image/jpeg"/>
  <Override PartName="/ppt/media/image31.jpg" ContentType="image/jpeg"/>
  <Override PartName="/ppt/media/image32.jpg" ContentType="image/jpeg"/>
  <Override PartName="/ppt/media/image33.jpg" ContentType="image/jpeg"/>
  <Override PartName="/ppt/media/image34.jpg" ContentType="image/jpeg"/>
  <Override PartName="/ppt/media/image35.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75" r:id="rId3"/>
    <p:sldId id="276" r:id="rId4"/>
    <p:sldId id="260" r:id="rId5"/>
    <p:sldId id="261" r:id="rId6"/>
    <p:sldId id="263" r:id="rId7"/>
    <p:sldId id="264" r:id="rId8"/>
    <p:sldId id="265" r:id="rId9"/>
    <p:sldId id="266" r:id="rId10"/>
    <p:sldId id="267" r:id="rId11"/>
    <p:sldId id="268" r:id="rId12"/>
    <p:sldId id="269" r:id="rId13"/>
    <p:sldId id="270" r:id="rId14"/>
    <p:sldId id="271" r:id="rId15"/>
    <p:sldId id="272" r:id="rId16"/>
    <p:sldId id="262" r:id="rId17"/>
    <p:sldId id="273"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3" d="100"/>
          <a:sy n="43" d="100"/>
        </p:scale>
        <p:origin x="88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CBA3CF1-5496-4DAD-922A-0A68E5212265}" type="datetimeFigureOut">
              <a:rPr lang="ru-RU" smtClean="0"/>
              <a:t>22.02.2023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332D5C0-648B-4365-94C9-8029FD41BE30}" type="slidenum">
              <a:rPr lang="ru-RU" smtClean="0"/>
              <a:t>‹#›</a:t>
            </a:fld>
            <a:endParaRPr lang="ru-RU"/>
          </a:p>
        </p:txBody>
      </p:sp>
    </p:spTree>
    <p:extLst>
      <p:ext uri="{BB962C8B-B14F-4D97-AF65-F5344CB8AC3E}">
        <p14:creationId xmlns:p14="http://schemas.microsoft.com/office/powerpoint/2010/main" val="584500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CBA3CF1-5496-4DAD-922A-0A68E5212265}" type="datetimeFigureOut">
              <a:rPr lang="ru-RU" smtClean="0"/>
              <a:t>22.02.2023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332D5C0-648B-4365-94C9-8029FD41BE30}" type="slidenum">
              <a:rPr lang="ru-RU" smtClean="0"/>
              <a:t>‹#›</a:t>
            </a:fld>
            <a:endParaRPr lang="ru-RU"/>
          </a:p>
        </p:txBody>
      </p:sp>
    </p:spTree>
    <p:extLst>
      <p:ext uri="{BB962C8B-B14F-4D97-AF65-F5344CB8AC3E}">
        <p14:creationId xmlns:p14="http://schemas.microsoft.com/office/powerpoint/2010/main" val="4111839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CBA3CF1-5496-4DAD-922A-0A68E5212265}" type="datetimeFigureOut">
              <a:rPr lang="ru-RU" smtClean="0"/>
              <a:t>22.02.2023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332D5C0-648B-4365-94C9-8029FD41BE30}" type="slidenum">
              <a:rPr lang="ru-RU" smtClean="0"/>
              <a:t>‹#›</a:t>
            </a:fld>
            <a:endParaRPr lang="ru-RU"/>
          </a:p>
        </p:txBody>
      </p:sp>
    </p:spTree>
    <p:extLst>
      <p:ext uri="{BB962C8B-B14F-4D97-AF65-F5344CB8AC3E}">
        <p14:creationId xmlns:p14="http://schemas.microsoft.com/office/powerpoint/2010/main" val="582910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CBA3CF1-5496-4DAD-922A-0A68E5212265}" type="datetimeFigureOut">
              <a:rPr lang="ru-RU" smtClean="0"/>
              <a:t>22.02.2023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332D5C0-648B-4365-94C9-8029FD41BE30}" type="slidenum">
              <a:rPr lang="ru-RU" smtClean="0"/>
              <a:t>‹#›</a:t>
            </a:fld>
            <a:endParaRPr lang="ru-RU"/>
          </a:p>
        </p:txBody>
      </p:sp>
    </p:spTree>
    <p:extLst>
      <p:ext uri="{BB962C8B-B14F-4D97-AF65-F5344CB8AC3E}">
        <p14:creationId xmlns:p14="http://schemas.microsoft.com/office/powerpoint/2010/main" val="1978881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CBA3CF1-5496-4DAD-922A-0A68E5212265}" type="datetimeFigureOut">
              <a:rPr lang="ru-RU" smtClean="0"/>
              <a:t>22.02.2023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332D5C0-648B-4365-94C9-8029FD41BE30}" type="slidenum">
              <a:rPr lang="ru-RU" smtClean="0"/>
              <a:t>‹#›</a:t>
            </a:fld>
            <a:endParaRPr lang="ru-RU"/>
          </a:p>
        </p:txBody>
      </p:sp>
    </p:spTree>
    <p:extLst>
      <p:ext uri="{BB962C8B-B14F-4D97-AF65-F5344CB8AC3E}">
        <p14:creationId xmlns:p14="http://schemas.microsoft.com/office/powerpoint/2010/main" val="170178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CBA3CF1-5496-4DAD-922A-0A68E5212265}" type="datetimeFigureOut">
              <a:rPr lang="ru-RU" smtClean="0"/>
              <a:t>22.02.2023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332D5C0-648B-4365-94C9-8029FD41BE30}" type="slidenum">
              <a:rPr lang="ru-RU" smtClean="0"/>
              <a:t>‹#›</a:t>
            </a:fld>
            <a:endParaRPr lang="ru-RU"/>
          </a:p>
        </p:txBody>
      </p:sp>
    </p:spTree>
    <p:extLst>
      <p:ext uri="{BB962C8B-B14F-4D97-AF65-F5344CB8AC3E}">
        <p14:creationId xmlns:p14="http://schemas.microsoft.com/office/powerpoint/2010/main" val="1561952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CBA3CF1-5496-4DAD-922A-0A68E5212265}" type="datetimeFigureOut">
              <a:rPr lang="ru-RU" smtClean="0"/>
              <a:t>22.02.2023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332D5C0-648B-4365-94C9-8029FD41BE30}" type="slidenum">
              <a:rPr lang="ru-RU" smtClean="0"/>
              <a:t>‹#›</a:t>
            </a:fld>
            <a:endParaRPr lang="ru-RU"/>
          </a:p>
        </p:txBody>
      </p:sp>
    </p:spTree>
    <p:extLst>
      <p:ext uri="{BB962C8B-B14F-4D97-AF65-F5344CB8AC3E}">
        <p14:creationId xmlns:p14="http://schemas.microsoft.com/office/powerpoint/2010/main" val="3107299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4CBA3CF1-5496-4DAD-922A-0A68E5212265}" type="datetimeFigureOut">
              <a:rPr lang="ru-RU" smtClean="0"/>
              <a:t>22.02.2023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332D5C0-648B-4365-94C9-8029FD41BE30}" type="slidenum">
              <a:rPr lang="ru-RU" smtClean="0"/>
              <a:t>‹#›</a:t>
            </a:fld>
            <a:endParaRPr lang="ru-RU"/>
          </a:p>
        </p:txBody>
      </p:sp>
    </p:spTree>
    <p:extLst>
      <p:ext uri="{BB962C8B-B14F-4D97-AF65-F5344CB8AC3E}">
        <p14:creationId xmlns:p14="http://schemas.microsoft.com/office/powerpoint/2010/main" val="1499906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4CBA3CF1-5496-4DAD-922A-0A68E5212265}" type="datetimeFigureOut">
              <a:rPr lang="ru-RU" smtClean="0"/>
              <a:t>22.02.2023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332D5C0-648B-4365-94C9-8029FD41BE30}" type="slidenum">
              <a:rPr lang="ru-RU" smtClean="0"/>
              <a:t>‹#›</a:t>
            </a:fld>
            <a:endParaRPr lang="ru-RU"/>
          </a:p>
        </p:txBody>
      </p:sp>
    </p:spTree>
    <p:extLst>
      <p:ext uri="{BB962C8B-B14F-4D97-AF65-F5344CB8AC3E}">
        <p14:creationId xmlns:p14="http://schemas.microsoft.com/office/powerpoint/2010/main" val="3975597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CBA3CF1-5496-4DAD-922A-0A68E5212265}" type="datetimeFigureOut">
              <a:rPr lang="ru-RU" smtClean="0"/>
              <a:t>22.02.2023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332D5C0-648B-4365-94C9-8029FD41BE30}" type="slidenum">
              <a:rPr lang="ru-RU" smtClean="0"/>
              <a:t>‹#›</a:t>
            </a:fld>
            <a:endParaRPr lang="ru-RU"/>
          </a:p>
        </p:txBody>
      </p:sp>
    </p:spTree>
    <p:extLst>
      <p:ext uri="{BB962C8B-B14F-4D97-AF65-F5344CB8AC3E}">
        <p14:creationId xmlns:p14="http://schemas.microsoft.com/office/powerpoint/2010/main" val="962881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CBA3CF1-5496-4DAD-922A-0A68E5212265}" type="datetimeFigureOut">
              <a:rPr lang="ru-RU" smtClean="0"/>
              <a:t>22.02.2023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332D5C0-648B-4365-94C9-8029FD41BE30}" type="slidenum">
              <a:rPr lang="ru-RU" smtClean="0"/>
              <a:t>‹#›</a:t>
            </a:fld>
            <a:endParaRPr lang="ru-RU"/>
          </a:p>
        </p:txBody>
      </p:sp>
    </p:spTree>
    <p:extLst>
      <p:ext uri="{BB962C8B-B14F-4D97-AF65-F5344CB8AC3E}">
        <p14:creationId xmlns:p14="http://schemas.microsoft.com/office/powerpoint/2010/main" val="3693212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BA3CF1-5496-4DAD-922A-0A68E5212265}" type="datetimeFigureOut">
              <a:rPr lang="ru-RU" smtClean="0"/>
              <a:t>22.02.2023</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32D5C0-648B-4365-94C9-8029FD41BE30}" type="slidenum">
              <a:rPr lang="ru-RU" smtClean="0"/>
              <a:t>‹#›</a:t>
            </a:fld>
            <a:endParaRPr lang="ru-RU"/>
          </a:p>
        </p:txBody>
      </p:sp>
    </p:spTree>
    <p:extLst>
      <p:ext uri="{BB962C8B-B14F-4D97-AF65-F5344CB8AC3E}">
        <p14:creationId xmlns:p14="http://schemas.microsoft.com/office/powerpoint/2010/main" val="31440093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www.renovablesverdes.com/en/environmental-problems/" TargetMode="External"/><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3.xml"/><Relationship Id="rId5" Type="http://schemas.openxmlformats.org/officeDocument/2006/relationships/image" Target="../media/image7.jp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slideLayout" Target="../slideLayouts/slideLayout7.xml"/><Relationship Id="rId7" Type="http://schemas.openxmlformats.org/officeDocument/2006/relationships/image" Target="../media/image12.jp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1.jpeg"/><Relationship Id="rId5" Type="http://schemas.openxmlformats.org/officeDocument/2006/relationships/image" Target="../media/image10.jpg"/><Relationship Id="rId4" Type="http://schemas.openxmlformats.org/officeDocument/2006/relationships/image" Target="../media/image9.png"/><Relationship Id="rId9"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6.jpg"/><Relationship Id="rId5" Type="http://schemas.openxmlformats.org/officeDocument/2006/relationships/image" Target="../media/image25.jp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8.mp4"/><Relationship Id="rId1" Type="http://schemas.microsoft.com/office/2007/relationships/media" Target="../media/media8.mp4"/><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 Id="rId5" Type="http://schemas.openxmlformats.org/officeDocument/2006/relationships/image" Target="../media/image34.jpg"/><Relationship Id="rId4" Type="http://schemas.openxmlformats.org/officeDocument/2006/relationships/image" Target="../media/image33.jpg"/></Relationships>
</file>

<file path=ppt/slides/_rels/slide1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62539" y="773452"/>
            <a:ext cx="7593496" cy="954107"/>
          </a:xfrm>
          <a:prstGeom prst="rect">
            <a:avLst/>
          </a:prstGeom>
        </p:spPr>
        <p:txBody>
          <a:bodyPr wrap="square">
            <a:spAutoFit/>
          </a:bodyPr>
          <a:lstStyle/>
          <a:p>
            <a:pPr algn="ctr"/>
            <a:r>
              <a:rPr lang="ru-RU" sz="2800" b="1" spc="-10" dirty="0">
                <a:solidFill>
                  <a:srgbClr val="000000"/>
                </a:solidFill>
                <a:latin typeface="Times New Roman" panose="02020603050405020304" pitchFamily="18" charset="0"/>
                <a:cs typeface="Times New Roman" panose="02020603050405020304" pitchFamily="18" charset="0"/>
              </a:rPr>
              <a:t>Министерство промышленности </a:t>
            </a:r>
            <a:r>
              <a:rPr lang="ru-RU" sz="2800" b="1" spc="-5" dirty="0">
                <a:solidFill>
                  <a:srgbClr val="000000"/>
                </a:solidFill>
                <a:latin typeface="Times New Roman" panose="02020603050405020304" pitchFamily="18" charset="0"/>
                <a:cs typeface="Times New Roman" panose="02020603050405020304" pitchFamily="18" charset="0"/>
              </a:rPr>
              <a:t>и </a:t>
            </a:r>
            <a:r>
              <a:rPr lang="ru-RU" sz="2800" b="1" spc="-35" dirty="0">
                <a:solidFill>
                  <a:srgbClr val="000000"/>
                </a:solidFill>
                <a:latin typeface="Times New Roman" panose="02020603050405020304" pitchFamily="18" charset="0"/>
                <a:cs typeface="Times New Roman" panose="02020603050405020304" pitchFamily="18" charset="0"/>
              </a:rPr>
              <a:t>торговли  </a:t>
            </a:r>
            <a:r>
              <a:rPr lang="ru-RU" sz="2800" b="1" spc="-30" dirty="0">
                <a:solidFill>
                  <a:srgbClr val="000000"/>
                </a:solidFill>
                <a:latin typeface="Times New Roman" panose="02020603050405020304" pitchFamily="18" charset="0"/>
                <a:cs typeface="Times New Roman" panose="02020603050405020304" pitchFamily="18" charset="0"/>
              </a:rPr>
              <a:t>Тверской</a:t>
            </a:r>
            <a:r>
              <a:rPr lang="ru-RU" sz="2800" b="1" spc="15" dirty="0">
                <a:solidFill>
                  <a:srgbClr val="000000"/>
                </a:solidFill>
                <a:latin typeface="Times New Roman" panose="02020603050405020304" pitchFamily="18" charset="0"/>
                <a:cs typeface="Times New Roman" panose="02020603050405020304" pitchFamily="18" charset="0"/>
              </a:rPr>
              <a:t> </a:t>
            </a:r>
            <a:r>
              <a:rPr lang="ru-RU" sz="2800" b="1" spc="-15" dirty="0">
                <a:solidFill>
                  <a:srgbClr val="000000"/>
                </a:solidFill>
                <a:latin typeface="Times New Roman" panose="02020603050405020304" pitchFamily="18" charset="0"/>
                <a:cs typeface="Times New Roman" panose="02020603050405020304" pitchFamily="18" charset="0"/>
              </a:rPr>
              <a:t>области</a:t>
            </a:r>
            <a:endParaRPr lang="ru-RU" sz="2800" b="1" dirty="0">
              <a:latin typeface="Times New Roman" panose="02020603050405020304" pitchFamily="18" charset="0"/>
              <a:cs typeface="Times New Roman" panose="02020603050405020304" pitchFamily="18" charset="0"/>
            </a:endParaRPr>
          </a:p>
        </p:txBody>
      </p:sp>
      <p:sp>
        <p:nvSpPr>
          <p:cNvPr id="3" name="object 3"/>
          <p:cNvSpPr/>
          <p:nvPr/>
        </p:nvSpPr>
        <p:spPr>
          <a:xfrm>
            <a:off x="9811511" y="0"/>
            <a:ext cx="2380488" cy="2200655"/>
          </a:xfrm>
          <a:prstGeom prst="rect">
            <a:avLst/>
          </a:prstGeom>
          <a:blipFill>
            <a:blip r:embed="rId2" cstate="print"/>
            <a:stretch>
              <a:fillRect/>
            </a:stretch>
          </a:blipFill>
        </p:spPr>
        <p:txBody>
          <a:bodyPr wrap="square" lIns="0" tIns="0" rIns="0" bIns="0" rtlCol="0"/>
          <a:lstStyle/>
          <a:p>
            <a:endParaRPr/>
          </a:p>
        </p:txBody>
      </p:sp>
      <p:sp>
        <p:nvSpPr>
          <p:cNvPr id="4" name="Прямоугольник 3"/>
          <p:cNvSpPr/>
          <p:nvPr/>
        </p:nvSpPr>
        <p:spPr>
          <a:xfrm>
            <a:off x="1263859" y="2654877"/>
            <a:ext cx="8547652" cy="3970318"/>
          </a:xfrm>
          <a:prstGeom prst="rect">
            <a:avLst/>
          </a:prstGeom>
        </p:spPr>
        <p:txBody>
          <a:bodyPr wrap="square">
            <a:spAutoFit/>
          </a:bodyPr>
          <a:lstStyle/>
          <a:p>
            <a:pPr marL="12700" marR="5080" algn="ctr">
              <a:lnSpc>
                <a:spcPct val="100000"/>
              </a:lnSpc>
              <a:spcBef>
                <a:spcPts val="95"/>
              </a:spcBef>
            </a:pPr>
            <a:r>
              <a:rPr lang="ru-RU" sz="2800" b="1" spc="-35" dirty="0">
                <a:latin typeface="Times New Roman"/>
                <a:cs typeface="Times New Roman"/>
              </a:rPr>
              <a:t>Государственное </a:t>
            </a:r>
            <a:r>
              <a:rPr lang="ru-RU" sz="2800" b="1" spc="-30" dirty="0">
                <a:latin typeface="Times New Roman"/>
                <a:cs typeface="Times New Roman"/>
              </a:rPr>
              <a:t>бюджетное </a:t>
            </a:r>
            <a:r>
              <a:rPr lang="ru-RU" sz="2800" b="1" spc="-5" dirty="0">
                <a:latin typeface="Times New Roman"/>
                <a:cs typeface="Times New Roman"/>
              </a:rPr>
              <a:t>профессиональное  </a:t>
            </a:r>
            <a:r>
              <a:rPr lang="ru-RU" sz="2800" b="1" spc="-15" dirty="0">
                <a:latin typeface="Times New Roman"/>
                <a:cs typeface="Times New Roman"/>
              </a:rPr>
              <a:t>образовательное</a:t>
            </a:r>
            <a:r>
              <a:rPr lang="ru-RU" sz="2800" b="1" spc="-10" dirty="0">
                <a:latin typeface="Times New Roman"/>
                <a:cs typeface="Times New Roman"/>
              </a:rPr>
              <a:t> </a:t>
            </a:r>
            <a:r>
              <a:rPr lang="ru-RU" sz="2800" b="1" spc="-5" dirty="0">
                <a:latin typeface="Times New Roman"/>
                <a:cs typeface="Times New Roman"/>
              </a:rPr>
              <a:t>учреждение</a:t>
            </a:r>
            <a:endParaRPr lang="ru-RU" sz="2800" dirty="0">
              <a:latin typeface="Times New Roman"/>
              <a:cs typeface="Times New Roman"/>
            </a:endParaRPr>
          </a:p>
          <a:p>
            <a:pPr algn="ctr">
              <a:lnSpc>
                <a:spcPct val="100000"/>
              </a:lnSpc>
            </a:pPr>
            <a:r>
              <a:rPr lang="ru-RU" sz="2800" b="1" spc="-30" dirty="0">
                <a:latin typeface="Times New Roman"/>
                <a:cs typeface="Times New Roman"/>
              </a:rPr>
              <a:t>«Тверской </a:t>
            </a:r>
            <a:r>
              <a:rPr lang="ru-RU" sz="2800" b="1" spc="-10" dirty="0">
                <a:latin typeface="Times New Roman"/>
                <a:cs typeface="Times New Roman"/>
              </a:rPr>
              <a:t>химико-технологический</a:t>
            </a:r>
            <a:r>
              <a:rPr lang="ru-RU" sz="2800" b="1" spc="65" dirty="0">
                <a:latin typeface="Times New Roman"/>
                <a:cs typeface="Times New Roman"/>
              </a:rPr>
              <a:t> </a:t>
            </a:r>
            <a:r>
              <a:rPr lang="ru-RU" sz="2800" b="1" spc="-20" dirty="0" smtClean="0">
                <a:latin typeface="Times New Roman"/>
                <a:cs typeface="Times New Roman"/>
              </a:rPr>
              <a:t>колледж»</a:t>
            </a:r>
            <a:endParaRPr lang="en-US" sz="2800" dirty="0" smtClean="0">
              <a:latin typeface="Times New Roman"/>
              <a:cs typeface="Times New Roman"/>
            </a:endParaRPr>
          </a:p>
          <a:p>
            <a:pPr algn="ctr">
              <a:lnSpc>
                <a:spcPct val="100000"/>
              </a:lnSpc>
            </a:pPr>
            <a:endParaRPr lang="en-US" sz="2800" b="1" spc="-20" dirty="0">
              <a:latin typeface="Times New Roman"/>
              <a:cs typeface="Times New Roman"/>
            </a:endParaRPr>
          </a:p>
          <a:p>
            <a:pPr algn="ctr">
              <a:lnSpc>
                <a:spcPct val="100000"/>
              </a:lnSpc>
            </a:pPr>
            <a:r>
              <a:rPr lang="ru-RU" sz="2800" b="1" spc="-20" dirty="0" smtClean="0">
                <a:latin typeface="Times New Roman"/>
                <a:cs typeface="Times New Roman"/>
              </a:rPr>
              <a:t>Преподаватель  </a:t>
            </a:r>
            <a:endParaRPr lang="en-US" sz="2800" b="1" spc="-20" dirty="0">
              <a:latin typeface="Times New Roman"/>
              <a:cs typeface="Times New Roman"/>
            </a:endParaRPr>
          </a:p>
          <a:p>
            <a:pPr algn="ctr">
              <a:lnSpc>
                <a:spcPct val="100000"/>
              </a:lnSpc>
            </a:pPr>
            <a:r>
              <a:rPr lang="ru-RU" sz="2800" b="1" spc="-15" dirty="0" smtClean="0">
                <a:latin typeface="Times New Roman"/>
                <a:cs typeface="Times New Roman"/>
              </a:rPr>
              <a:t>Айрапетян </a:t>
            </a:r>
            <a:r>
              <a:rPr lang="ru-RU" sz="2800" b="1" spc="-5" dirty="0" err="1">
                <a:latin typeface="Times New Roman"/>
                <a:cs typeface="Times New Roman"/>
              </a:rPr>
              <a:t>Нарине</a:t>
            </a:r>
            <a:r>
              <a:rPr lang="ru-RU" sz="2800" b="1" spc="-5" dirty="0">
                <a:latin typeface="Times New Roman"/>
                <a:cs typeface="Times New Roman"/>
              </a:rPr>
              <a:t> </a:t>
            </a:r>
            <a:r>
              <a:rPr lang="ru-RU" sz="2800" b="1" spc="-25" dirty="0" smtClean="0">
                <a:latin typeface="Times New Roman"/>
                <a:cs typeface="Times New Roman"/>
              </a:rPr>
              <a:t>Альбертовна</a:t>
            </a:r>
            <a:endParaRPr lang="en-US" sz="2800" b="1" spc="-25" dirty="0" smtClean="0">
              <a:latin typeface="Times New Roman"/>
              <a:cs typeface="Times New Roman"/>
            </a:endParaRPr>
          </a:p>
          <a:p>
            <a:pPr marL="1176655" marR="1170305" indent="1400810" algn="ctr">
              <a:lnSpc>
                <a:spcPct val="100000"/>
              </a:lnSpc>
            </a:pPr>
            <a:endParaRPr lang="ru-RU" sz="2800" dirty="0">
              <a:latin typeface="Times New Roman"/>
              <a:cs typeface="Times New Roman"/>
            </a:endParaRPr>
          </a:p>
          <a:p>
            <a:pPr algn="ctr">
              <a:lnSpc>
                <a:spcPct val="100000"/>
              </a:lnSpc>
              <a:spcBef>
                <a:spcPts val="25"/>
              </a:spcBef>
            </a:pPr>
            <a:endParaRPr lang="ru-RU" sz="2800" dirty="0">
              <a:latin typeface="Times New Roman"/>
              <a:cs typeface="Times New Roman"/>
            </a:endParaRPr>
          </a:p>
          <a:p>
            <a:pPr algn="ctr">
              <a:lnSpc>
                <a:spcPct val="100000"/>
              </a:lnSpc>
            </a:pPr>
            <a:r>
              <a:rPr lang="ru-RU" sz="2800" b="1" spc="-30" dirty="0">
                <a:latin typeface="Times New Roman"/>
                <a:cs typeface="Times New Roman"/>
              </a:rPr>
              <a:t>Тверь,</a:t>
            </a:r>
            <a:r>
              <a:rPr lang="ru-RU" sz="2800" b="1" spc="5" dirty="0">
                <a:latin typeface="Times New Roman"/>
                <a:cs typeface="Times New Roman"/>
              </a:rPr>
              <a:t> </a:t>
            </a:r>
            <a:r>
              <a:rPr lang="ru-RU" sz="2800" b="1" spc="-5" dirty="0">
                <a:latin typeface="Times New Roman"/>
                <a:cs typeface="Times New Roman"/>
              </a:rPr>
              <a:t>2023</a:t>
            </a:r>
            <a:endParaRPr lang="ru-RU" sz="2800" b="1" dirty="0">
              <a:latin typeface="Times New Roman"/>
              <a:cs typeface="Times New Roman"/>
            </a:endParaRPr>
          </a:p>
        </p:txBody>
      </p:sp>
    </p:spTree>
    <p:extLst>
      <p:ext uri="{BB962C8B-B14F-4D97-AF65-F5344CB8AC3E}">
        <p14:creationId xmlns:p14="http://schemas.microsoft.com/office/powerpoint/2010/main" val="29930711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Прямоугольник 1"/>
          <p:cNvSpPr/>
          <p:nvPr/>
        </p:nvSpPr>
        <p:spPr>
          <a:xfrm>
            <a:off x="2826279" y="687975"/>
            <a:ext cx="6096000" cy="2246769"/>
          </a:xfrm>
          <a:prstGeom prst="rect">
            <a:avLst/>
          </a:prstGeom>
        </p:spPr>
        <p:txBody>
          <a:bodyPr>
            <a:spAutoFit/>
          </a:bodyPr>
          <a:lstStyle/>
          <a:p>
            <a:pPr algn="ctr">
              <a:spcAft>
                <a:spcPts val="0"/>
              </a:spcAft>
            </a:pPr>
            <a:r>
              <a:rPr lang="ru-RU" sz="2800" b="1" dirty="0">
                <a:latin typeface="Times New Roman" panose="02020603050405020304" pitchFamily="18" charset="0"/>
                <a:ea typeface="Times New Roman" panose="02020603050405020304" pitchFamily="18" charset="0"/>
              </a:rPr>
              <a:t>Тема занятия:</a:t>
            </a:r>
          </a:p>
          <a:p>
            <a:pPr algn="ctr"/>
            <a:r>
              <a:rPr lang="ru-RU" sz="2800" b="1" dirty="0">
                <a:latin typeface="Times New Roman" panose="02020603050405020304" pitchFamily="18" charset="0"/>
                <a:ea typeface="Times New Roman" panose="02020603050405020304" pitchFamily="18" charset="0"/>
              </a:rPr>
              <a:t>«Экологические </a:t>
            </a:r>
            <a:r>
              <a:rPr lang="ru-RU" sz="2800" b="1" dirty="0" smtClean="0">
                <a:latin typeface="Times New Roman" panose="02020603050405020304" pitchFamily="18" charset="0"/>
                <a:ea typeface="Times New Roman" panose="02020603050405020304" pitchFamily="18" charset="0"/>
              </a:rPr>
              <a:t>проблемы</a:t>
            </a:r>
            <a:r>
              <a:rPr lang="ru-RU" sz="2800" dirty="0" smtClean="0"/>
              <a:t>»</a:t>
            </a:r>
            <a:endParaRPr lang="en-US" sz="2800" dirty="0" smtClean="0"/>
          </a:p>
          <a:p>
            <a:pPr algn="ctr"/>
            <a:r>
              <a:rPr lang="en-US" sz="2800" b="1" dirty="0">
                <a:latin typeface="Times New Roman" panose="02020603050405020304" pitchFamily="18" charset="0"/>
                <a:cs typeface="Times New Roman" panose="02020603050405020304" pitchFamily="18" charset="0"/>
                <a:hlinkClick r:id="rId2"/>
              </a:rPr>
              <a:t>Environmental </a:t>
            </a:r>
          </a:p>
          <a:p>
            <a:pPr algn="ctr"/>
            <a:r>
              <a:rPr lang="en-US" sz="2800" b="1" dirty="0">
                <a:latin typeface="Times New Roman" panose="02020603050405020304" pitchFamily="18" charset="0"/>
                <a:cs typeface="Times New Roman" panose="02020603050405020304" pitchFamily="18" charset="0"/>
                <a:hlinkClick r:id="rId2"/>
              </a:rPr>
              <a:t>problems</a:t>
            </a:r>
            <a:endParaRPr lang="en-US" sz="2800" b="1" dirty="0">
              <a:latin typeface="Times New Roman" panose="02020603050405020304" pitchFamily="18" charset="0"/>
              <a:cs typeface="Times New Roman" panose="02020603050405020304" pitchFamily="18" charset="0"/>
            </a:endParaRPr>
          </a:p>
          <a:p>
            <a:pPr algn="ctr"/>
            <a:endParaRPr lang="ru-RU" sz="2800" b="1" dirty="0"/>
          </a:p>
        </p:txBody>
      </p:sp>
      <p:sp>
        <p:nvSpPr>
          <p:cNvPr id="4" name="object 4"/>
          <p:cNvSpPr/>
          <p:nvPr/>
        </p:nvSpPr>
        <p:spPr>
          <a:xfrm>
            <a:off x="9811511" y="0"/>
            <a:ext cx="2380488" cy="2200655"/>
          </a:xfrm>
          <a:prstGeom prst="rect">
            <a:avLst/>
          </a:prstGeom>
          <a:blipFill>
            <a:blip r:embed="rId3" cstate="print"/>
            <a:stretch>
              <a:fillRect/>
            </a:stretch>
          </a:blipFill>
        </p:spPr>
        <p:txBody>
          <a:bodyPr wrap="square" lIns="0" tIns="0" rIns="0" bIns="0" rtlCol="0"/>
          <a:lstStyle/>
          <a:p>
            <a:endParaRPr/>
          </a:p>
        </p:txBody>
      </p:sp>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00" y="2407920"/>
            <a:ext cx="5721879" cy="4012020"/>
          </a:xfrm>
          <a:prstGeom prst="rect">
            <a:avLst/>
          </a:prstGeom>
        </p:spPr>
      </p:pic>
      <p:pic>
        <p:nvPicPr>
          <p:cNvPr id="6" name="Рисунок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35040" y="2422090"/>
            <a:ext cx="5989320" cy="3997850"/>
          </a:xfrm>
          <a:prstGeom prst="rect">
            <a:avLst/>
          </a:prstGeom>
        </p:spPr>
      </p:pic>
    </p:spTree>
    <p:extLst>
      <p:ext uri="{BB962C8B-B14F-4D97-AF65-F5344CB8AC3E}">
        <p14:creationId xmlns:p14="http://schemas.microsoft.com/office/powerpoint/2010/main" val="4111851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16635" y="1918454"/>
            <a:ext cx="10485120" cy="4708981"/>
          </a:xfrm>
          <a:prstGeom prst="rect">
            <a:avLst/>
          </a:prstGeom>
        </p:spPr>
        <p:txBody>
          <a:bodyPr wrap="square">
            <a:spAutoFit/>
          </a:bodyPr>
          <a:lstStyle/>
          <a:p>
            <a:r>
              <a:rPr lang="ru-RU" sz="2000" b="1" spc="-10" dirty="0">
                <a:latin typeface="Times New Roman"/>
                <a:cs typeface="Times New Roman"/>
              </a:rPr>
              <a:t>Цель</a:t>
            </a:r>
            <a:r>
              <a:rPr lang="ru-RU" sz="2000" b="1" spc="-5" dirty="0">
                <a:latin typeface="Times New Roman"/>
                <a:cs typeface="Times New Roman"/>
              </a:rPr>
              <a:t> </a:t>
            </a:r>
            <a:r>
              <a:rPr lang="ru-RU" sz="2000" b="1" spc="-10" dirty="0">
                <a:latin typeface="Times New Roman"/>
                <a:cs typeface="Times New Roman"/>
              </a:rPr>
              <a:t>урока</a:t>
            </a:r>
            <a:r>
              <a:rPr lang="ru-RU" sz="2000" b="1" spc="-10" dirty="0" smtClean="0">
                <a:latin typeface="Times New Roman"/>
                <a:cs typeface="Times New Roman"/>
              </a:rPr>
              <a:t>:</a:t>
            </a:r>
            <a:endParaRPr lang="en-US" sz="2000" b="1" dirty="0" smtClean="0">
              <a:latin typeface="Times New Roman" panose="02020603050405020304" pitchFamily="18" charset="0"/>
              <a:ea typeface="Times New Roman" panose="02020603050405020304" pitchFamily="18" charset="0"/>
            </a:endParaRPr>
          </a:p>
          <a:p>
            <a:r>
              <a:rPr lang="ru-RU" sz="2000" b="1" dirty="0" smtClean="0">
                <a:latin typeface="Times New Roman" panose="02020603050405020304" pitchFamily="18" charset="0"/>
                <a:ea typeface="Times New Roman" panose="02020603050405020304" pitchFamily="18" charset="0"/>
              </a:rPr>
              <a:t>Освоение </a:t>
            </a:r>
            <a:r>
              <a:rPr lang="ru-RU" sz="2000" b="1" dirty="0">
                <a:latin typeface="Times New Roman" panose="02020603050405020304" pitchFamily="18" charset="0"/>
                <a:ea typeface="Times New Roman" panose="02020603050405020304" pitchFamily="18" charset="0"/>
              </a:rPr>
              <a:t>и закрепление новых знаний, формирование и отработка умений и навыков</a:t>
            </a:r>
          </a:p>
          <a:p>
            <a:pPr>
              <a:spcAft>
                <a:spcPts val="0"/>
              </a:spcAft>
            </a:pPr>
            <a:endParaRPr lang="en-US" sz="2000" b="1" dirty="0" smtClean="0">
              <a:latin typeface="Times New Roman" panose="02020603050405020304" pitchFamily="18" charset="0"/>
              <a:ea typeface="Times New Roman" panose="02020603050405020304" pitchFamily="18" charset="0"/>
            </a:endParaRPr>
          </a:p>
          <a:p>
            <a:pPr>
              <a:spcAft>
                <a:spcPts val="0"/>
              </a:spcAft>
            </a:pPr>
            <a:r>
              <a:rPr lang="ru-RU" sz="2000" b="1" spc="-20" dirty="0">
                <a:latin typeface="Times New Roman"/>
                <a:cs typeface="Times New Roman"/>
              </a:rPr>
              <a:t>З</a:t>
            </a:r>
            <a:r>
              <a:rPr lang="ru-RU" sz="2000" b="1" dirty="0" smtClean="0">
                <a:latin typeface="Times New Roman" panose="02020603050405020304" pitchFamily="18" charset="0"/>
                <a:ea typeface="Times New Roman" panose="02020603050405020304" pitchFamily="18" charset="0"/>
              </a:rPr>
              <a:t>адачи </a:t>
            </a:r>
            <a:r>
              <a:rPr lang="ru-RU" sz="2000" b="1" dirty="0">
                <a:latin typeface="Times New Roman" panose="02020603050405020304" pitchFamily="18" charset="0"/>
                <a:ea typeface="Times New Roman" panose="02020603050405020304" pitchFamily="18" charset="0"/>
              </a:rPr>
              <a:t>занятия:</a:t>
            </a:r>
          </a:p>
          <a:p>
            <a:pPr marL="457200">
              <a:spcAft>
                <a:spcPts val="0"/>
              </a:spcAft>
            </a:pPr>
            <a:r>
              <a:rPr lang="ru-RU" sz="2000" b="1" dirty="0">
                <a:latin typeface="Times New Roman" panose="02020603050405020304" pitchFamily="18" charset="0"/>
                <a:ea typeface="Times New Roman" panose="02020603050405020304" pitchFamily="18" charset="0"/>
              </a:rPr>
              <a:t>1) Образовательные:</a:t>
            </a:r>
          </a:p>
          <a:p>
            <a:pPr marL="457200">
              <a:spcAft>
                <a:spcPts val="0"/>
              </a:spcAft>
            </a:pPr>
            <a:r>
              <a:rPr lang="ru-RU" sz="2000" b="1" dirty="0">
                <a:latin typeface="Times New Roman" panose="02020603050405020304" pitchFamily="18" charset="0"/>
                <a:ea typeface="Times New Roman" panose="02020603050405020304" pitchFamily="18" charset="0"/>
              </a:rPr>
              <a:t>- Обеспечить освоение и закрепление нового лексико-грамматического материала по теме «Экологические </a:t>
            </a:r>
            <a:r>
              <a:rPr lang="ru-RU" sz="2000" b="1" dirty="0" smtClean="0">
                <a:latin typeface="Times New Roman" panose="02020603050405020304" pitchFamily="18" charset="0"/>
                <a:ea typeface="Times New Roman" panose="02020603050405020304" pitchFamily="18" charset="0"/>
              </a:rPr>
              <a:t>проблемы».</a:t>
            </a:r>
            <a:endParaRPr lang="ru-RU" sz="2000" b="1" dirty="0">
              <a:latin typeface="Times New Roman" panose="02020603050405020304" pitchFamily="18" charset="0"/>
              <a:ea typeface="Times New Roman" panose="02020603050405020304" pitchFamily="18" charset="0"/>
            </a:endParaRPr>
          </a:p>
          <a:p>
            <a:pPr marL="457200">
              <a:spcAft>
                <a:spcPts val="0"/>
              </a:spcAft>
            </a:pPr>
            <a:r>
              <a:rPr lang="ru-RU" sz="2000" b="1" dirty="0">
                <a:latin typeface="Times New Roman" panose="02020603050405020304" pitchFamily="18" charset="0"/>
                <a:ea typeface="Times New Roman" panose="02020603050405020304" pitchFamily="18" charset="0"/>
              </a:rPr>
              <a:t>- Расширить лингвистический кругозор студентов.</a:t>
            </a:r>
          </a:p>
          <a:p>
            <a:pPr marL="457200">
              <a:spcAft>
                <a:spcPts val="0"/>
              </a:spcAft>
            </a:pPr>
            <a:r>
              <a:rPr lang="ru-RU" sz="2000" b="1" dirty="0">
                <a:latin typeface="Times New Roman" panose="02020603050405020304" pitchFamily="18" charset="0"/>
                <a:ea typeface="Times New Roman" panose="02020603050405020304" pitchFamily="18" charset="0"/>
              </a:rPr>
              <a:t> </a:t>
            </a:r>
          </a:p>
          <a:p>
            <a:pPr marL="457200">
              <a:spcAft>
                <a:spcPts val="0"/>
              </a:spcAft>
            </a:pPr>
            <a:r>
              <a:rPr lang="ru-RU" sz="2000" b="1" dirty="0">
                <a:latin typeface="Times New Roman" panose="02020603050405020304" pitchFamily="18" charset="0"/>
                <a:ea typeface="Times New Roman" panose="02020603050405020304" pitchFamily="18" charset="0"/>
              </a:rPr>
              <a:t>2) Развивающие:</a:t>
            </a:r>
          </a:p>
          <a:p>
            <a:pPr marL="457200">
              <a:spcAft>
                <a:spcPts val="0"/>
              </a:spcAft>
            </a:pPr>
            <a:r>
              <a:rPr lang="ru-RU" sz="2000" b="1" dirty="0">
                <a:latin typeface="Times New Roman" panose="02020603050405020304" pitchFamily="18" charset="0"/>
                <a:ea typeface="Times New Roman" panose="02020603050405020304" pitchFamily="18" charset="0"/>
              </a:rPr>
              <a:t>- Развить коммуникативную компетенцию, включающую в себя умение взаимодействовать с окружающими членами общества.</a:t>
            </a:r>
          </a:p>
          <a:p>
            <a:pPr marL="457200">
              <a:spcAft>
                <a:spcPts val="0"/>
              </a:spcAft>
            </a:pPr>
            <a:r>
              <a:rPr lang="ru-RU" sz="2000" b="1" dirty="0">
                <a:solidFill>
                  <a:srgbClr val="000000"/>
                </a:solidFill>
                <a:latin typeface="Times New Roman" panose="02020603050405020304" pitchFamily="18" charset="0"/>
                <a:ea typeface="Times New Roman" panose="02020603050405020304" pitchFamily="18" charset="0"/>
              </a:rPr>
              <a:t>- формировать интерес к природе и экологии </a:t>
            </a:r>
            <a:endParaRPr lang="ru-RU" sz="2000" b="1" dirty="0">
              <a:latin typeface="Times New Roman" panose="02020603050405020304" pitchFamily="18" charset="0"/>
              <a:ea typeface="Times New Roman" panose="02020603050405020304" pitchFamily="18" charset="0"/>
            </a:endParaRPr>
          </a:p>
          <a:p>
            <a:pPr marL="457200">
              <a:spcAft>
                <a:spcPts val="0"/>
              </a:spcAft>
            </a:pPr>
            <a:r>
              <a:rPr lang="ru-RU" sz="2000" b="1" dirty="0">
                <a:latin typeface="Times New Roman" panose="02020603050405020304" pitchFamily="18" charset="0"/>
                <a:ea typeface="Times New Roman" panose="02020603050405020304" pitchFamily="18" charset="0"/>
              </a:rPr>
              <a:t>- Способствовать стремлению обучающихся к выполнению поставленных задач.</a:t>
            </a:r>
          </a:p>
          <a:p>
            <a:pPr marL="457200">
              <a:spcAft>
                <a:spcPts val="0"/>
              </a:spcAft>
            </a:pPr>
            <a:r>
              <a:rPr lang="ru-RU" sz="2000" b="1" dirty="0">
                <a:latin typeface="Times New Roman" panose="02020603050405020304" pitchFamily="18" charset="0"/>
                <a:ea typeface="Times New Roman" panose="02020603050405020304" pitchFamily="18" charset="0"/>
              </a:rPr>
              <a:t>- Развить творческий потенциал студентов</a:t>
            </a:r>
            <a:r>
              <a:rPr lang="ru-RU" sz="2000" b="1" dirty="0" smtClean="0">
                <a:latin typeface="Times New Roman" panose="02020603050405020304" pitchFamily="18" charset="0"/>
                <a:ea typeface="Times New Roman" panose="02020603050405020304" pitchFamily="18" charset="0"/>
              </a:rPr>
              <a:t>.</a:t>
            </a:r>
            <a:endParaRPr lang="ru-RU" sz="2000" b="1" dirty="0">
              <a:latin typeface="Times New Roman" panose="02020603050405020304" pitchFamily="18" charset="0"/>
              <a:ea typeface="Times New Roman" panose="02020603050405020304" pitchFamily="18" charset="0"/>
            </a:endParaRPr>
          </a:p>
        </p:txBody>
      </p:sp>
      <p:sp>
        <p:nvSpPr>
          <p:cNvPr id="5" name="object 4"/>
          <p:cNvSpPr/>
          <p:nvPr/>
        </p:nvSpPr>
        <p:spPr>
          <a:xfrm>
            <a:off x="5361431" y="0"/>
            <a:ext cx="2380488" cy="2200655"/>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7258983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24779"/>
            <a:ext cx="10515600" cy="896302"/>
          </a:xfrm>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Vocabulary</a:t>
            </a:r>
            <a:endParaRPr lang="ru-RU" dirty="0"/>
          </a:p>
        </p:txBody>
      </p:sp>
      <p:sp>
        <p:nvSpPr>
          <p:cNvPr id="3" name="Текст 2"/>
          <p:cNvSpPr>
            <a:spLocks noGrp="1"/>
          </p:cNvSpPr>
          <p:nvPr>
            <p:ph type="body" idx="1"/>
          </p:nvPr>
        </p:nvSpPr>
        <p:spPr>
          <a:xfrm>
            <a:off x="0" y="1188720"/>
            <a:ext cx="12192000" cy="5486399"/>
          </a:xfrm>
        </p:spPr>
        <p:txBody>
          <a:bodyPr>
            <a:normAutofit fontScale="92500" lnSpcReduction="10000"/>
          </a:bodyPr>
          <a:lstStyle/>
          <a:p>
            <a:pPr marL="514350" indent="-514350">
              <a:buFont typeface="+mj-lt"/>
              <a:buAutoNum type="arabicPeriod"/>
            </a:pPr>
            <a:r>
              <a:rPr lang="en-US" sz="2800" b="1" dirty="0" smtClean="0">
                <a:solidFill>
                  <a:schemeClr val="tx1"/>
                </a:solidFill>
                <a:latin typeface="Times New Roman" panose="02020603050405020304" pitchFamily="18" charset="0"/>
                <a:cs typeface="Times New Roman" panose="02020603050405020304" pitchFamily="18" charset="0"/>
              </a:rPr>
              <a:t>Environment - </a:t>
            </a:r>
            <a:r>
              <a:rPr lang="ru-RU" sz="2800" b="1" dirty="0" smtClean="0">
                <a:solidFill>
                  <a:schemeClr val="tx1"/>
                </a:solidFill>
                <a:latin typeface="Times New Roman" panose="02020603050405020304" pitchFamily="18" charset="0"/>
                <a:cs typeface="Times New Roman" panose="02020603050405020304" pitchFamily="18" charset="0"/>
              </a:rPr>
              <a:t>окружающая среда</a:t>
            </a:r>
            <a:endParaRPr lang="en-US" sz="2800" b="1" dirty="0" smtClean="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800" b="1" dirty="0" smtClean="0">
                <a:solidFill>
                  <a:schemeClr val="tx1"/>
                </a:solidFill>
                <a:latin typeface="Times New Roman" panose="02020603050405020304" pitchFamily="18" charset="0"/>
                <a:cs typeface="Times New Roman" panose="02020603050405020304" pitchFamily="18" charset="0"/>
              </a:rPr>
              <a:t>Pollute - </a:t>
            </a:r>
            <a:r>
              <a:rPr lang="ru-RU" sz="2800" b="1" dirty="0" smtClean="0">
                <a:solidFill>
                  <a:schemeClr val="tx1"/>
                </a:solidFill>
                <a:latin typeface="Times New Roman" panose="02020603050405020304" pitchFamily="18" charset="0"/>
                <a:cs typeface="Times New Roman" panose="02020603050405020304" pitchFamily="18" charset="0"/>
              </a:rPr>
              <a:t>загрязнять</a:t>
            </a:r>
            <a:endParaRPr lang="en-US" sz="2800" b="1" dirty="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800" b="1" dirty="0" smtClean="0">
                <a:solidFill>
                  <a:schemeClr val="tx1"/>
                </a:solidFill>
                <a:latin typeface="Times New Roman" panose="02020603050405020304" pitchFamily="18" charset="0"/>
                <a:cs typeface="Times New Roman" panose="02020603050405020304" pitchFamily="18" charset="0"/>
              </a:rPr>
              <a:t>Garbage – </a:t>
            </a:r>
            <a:r>
              <a:rPr lang="ru-RU" sz="2800" b="1" dirty="0" smtClean="0">
                <a:solidFill>
                  <a:schemeClr val="tx1"/>
                </a:solidFill>
                <a:latin typeface="Times New Roman" panose="02020603050405020304" pitchFamily="18" charset="0"/>
                <a:cs typeface="Times New Roman" panose="02020603050405020304" pitchFamily="18" charset="0"/>
              </a:rPr>
              <a:t>мусор</a:t>
            </a:r>
            <a:endParaRPr lang="en-US" sz="2800" b="1" dirty="0" smtClean="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800" b="1" dirty="0" smtClean="0">
                <a:solidFill>
                  <a:schemeClr val="tx1"/>
                </a:solidFill>
                <a:latin typeface="Times New Roman" panose="02020603050405020304" pitchFamily="18" charset="0"/>
                <a:cs typeface="Times New Roman" panose="02020603050405020304" pitchFamily="18" charset="0"/>
              </a:rPr>
              <a:t>Recycle – </a:t>
            </a:r>
            <a:r>
              <a:rPr lang="ru-RU" sz="2800" b="1" dirty="0" smtClean="0">
                <a:solidFill>
                  <a:schemeClr val="tx1"/>
                </a:solidFill>
                <a:latin typeface="Times New Roman" panose="02020603050405020304" pitchFamily="18" charset="0"/>
                <a:cs typeface="Times New Roman" panose="02020603050405020304" pitchFamily="18" charset="0"/>
              </a:rPr>
              <a:t>перерабатывать</a:t>
            </a:r>
            <a:endParaRPr lang="en-US" sz="2800" b="1" dirty="0" smtClean="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800" b="1" dirty="0" smtClean="0">
                <a:solidFill>
                  <a:schemeClr val="tx1"/>
                </a:solidFill>
                <a:latin typeface="Times New Roman" panose="02020603050405020304" pitchFamily="18" charset="0"/>
                <a:cs typeface="Times New Roman" panose="02020603050405020304" pitchFamily="18" charset="0"/>
              </a:rPr>
              <a:t>Threaten – </a:t>
            </a:r>
            <a:r>
              <a:rPr lang="ru-RU" sz="2800" b="1" dirty="0" smtClean="0">
                <a:solidFill>
                  <a:schemeClr val="tx1"/>
                </a:solidFill>
                <a:latin typeface="Times New Roman" panose="02020603050405020304" pitchFamily="18" charset="0"/>
                <a:cs typeface="Times New Roman" panose="02020603050405020304" pitchFamily="18" charset="0"/>
              </a:rPr>
              <a:t>угрожать</a:t>
            </a:r>
            <a:endParaRPr lang="en-US" sz="2800" b="1" dirty="0" smtClean="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800" b="1" dirty="0" smtClean="0">
                <a:solidFill>
                  <a:schemeClr val="tx1"/>
                </a:solidFill>
                <a:latin typeface="Times New Roman" panose="02020603050405020304" pitchFamily="18" charset="0"/>
                <a:cs typeface="Times New Roman" panose="02020603050405020304" pitchFamily="18" charset="0"/>
              </a:rPr>
              <a:t>Produce – </a:t>
            </a:r>
            <a:r>
              <a:rPr lang="ru-RU" sz="2800" b="1" dirty="0" smtClean="0">
                <a:solidFill>
                  <a:schemeClr val="tx1"/>
                </a:solidFill>
                <a:latin typeface="Times New Roman" panose="02020603050405020304" pitchFamily="18" charset="0"/>
                <a:cs typeface="Times New Roman" panose="02020603050405020304" pitchFamily="18" charset="0"/>
              </a:rPr>
              <a:t>производить</a:t>
            </a:r>
            <a:endParaRPr lang="en-US" sz="2800" b="1" dirty="0" smtClean="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800" b="1" dirty="0" smtClean="0">
                <a:solidFill>
                  <a:schemeClr val="tx1"/>
                </a:solidFill>
                <a:latin typeface="Times New Roman" panose="02020603050405020304" pitchFamily="18" charset="0"/>
                <a:cs typeface="Times New Roman" panose="02020603050405020304" pitchFamily="18" charset="0"/>
              </a:rPr>
              <a:t>Concern – </a:t>
            </a:r>
            <a:r>
              <a:rPr lang="ru-RU" sz="2800" b="1" dirty="0" smtClean="0">
                <a:solidFill>
                  <a:schemeClr val="tx1"/>
                </a:solidFill>
                <a:latin typeface="Times New Roman" panose="02020603050405020304" pitchFamily="18" charset="0"/>
                <a:cs typeface="Times New Roman" panose="02020603050405020304" pitchFamily="18" charset="0"/>
              </a:rPr>
              <a:t>беспокойство</a:t>
            </a:r>
            <a:r>
              <a:rPr lang="en-US" sz="2800" b="1" dirty="0" smtClean="0">
                <a:solidFill>
                  <a:schemeClr val="tx1"/>
                </a:solidFill>
                <a:latin typeface="Times New Roman" panose="02020603050405020304" pitchFamily="18" charset="0"/>
                <a:cs typeface="Times New Roman" panose="02020603050405020304" pitchFamily="18" charset="0"/>
              </a:rPr>
              <a:t>, </a:t>
            </a:r>
            <a:r>
              <a:rPr lang="ru-RU" sz="2800" b="1" dirty="0" smtClean="0">
                <a:solidFill>
                  <a:schemeClr val="tx1"/>
                </a:solidFill>
                <a:latin typeface="Times New Roman" panose="02020603050405020304" pitchFamily="18" charset="0"/>
                <a:cs typeface="Times New Roman" panose="02020603050405020304" pitchFamily="18" charset="0"/>
              </a:rPr>
              <a:t>забота</a:t>
            </a:r>
            <a:endParaRPr lang="en-US" sz="2800" b="1" dirty="0" smtClean="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800" b="1" dirty="0" smtClean="0">
                <a:solidFill>
                  <a:schemeClr val="tx1"/>
                </a:solidFill>
                <a:latin typeface="Times New Roman" panose="02020603050405020304" pitchFamily="18" charset="0"/>
                <a:cs typeface="Times New Roman" panose="02020603050405020304" pitchFamily="18" charset="0"/>
              </a:rPr>
              <a:t>Vanish – </a:t>
            </a:r>
            <a:r>
              <a:rPr lang="ru-RU" sz="2800" b="1" dirty="0" smtClean="0">
                <a:solidFill>
                  <a:schemeClr val="tx1"/>
                </a:solidFill>
                <a:latin typeface="Times New Roman" panose="02020603050405020304" pitchFamily="18" charset="0"/>
                <a:cs typeface="Times New Roman" panose="02020603050405020304" pitchFamily="18" charset="0"/>
              </a:rPr>
              <a:t>пропадать</a:t>
            </a:r>
            <a:r>
              <a:rPr lang="en-US" sz="2800" b="1" dirty="0" smtClean="0">
                <a:solidFill>
                  <a:schemeClr val="tx1"/>
                </a:solidFill>
                <a:latin typeface="Times New Roman" panose="02020603050405020304" pitchFamily="18" charset="0"/>
                <a:cs typeface="Times New Roman" panose="02020603050405020304" pitchFamily="18" charset="0"/>
              </a:rPr>
              <a:t>, </a:t>
            </a:r>
            <a:r>
              <a:rPr lang="ru-RU" sz="2800" b="1" dirty="0" smtClean="0">
                <a:solidFill>
                  <a:schemeClr val="tx1"/>
                </a:solidFill>
                <a:latin typeface="Times New Roman" panose="02020603050405020304" pitchFamily="18" charset="0"/>
                <a:cs typeface="Times New Roman" panose="02020603050405020304" pitchFamily="18" charset="0"/>
              </a:rPr>
              <a:t>исчезать</a:t>
            </a:r>
            <a:endParaRPr lang="en-US" sz="2800" b="1" dirty="0" smtClean="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800" b="1" dirty="0" smtClean="0">
                <a:solidFill>
                  <a:schemeClr val="tx1"/>
                </a:solidFill>
                <a:latin typeface="Times New Roman" panose="02020603050405020304" pitchFamily="18" charset="0"/>
                <a:cs typeface="Times New Roman" panose="02020603050405020304" pitchFamily="18" charset="0"/>
              </a:rPr>
              <a:t>Extinct – </a:t>
            </a:r>
            <a:r>
              <a:rPr lang="ru-RU" sz="2800" b="1" dirty="0" smtClean="0">
                <a:solidFill>
                  <a:schemeClr val="tx1"/>
                </a:solidFill>
                <a:latin typeface="Times New Roman" panose="02020603050405020304" pitchFamily="18" charset="0"/>
                <a:cs typeface="Times New Roman" panose="02020603050405020304" pitchFamily="18" charset="0"/>
              </a:rPr>
              <a:t>вымерший</a:t>
            </a:r>
            <a:endParaRPr lang="en-US" sz="2800" b="1" dirty="0" smtClean="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800" b="1" dirty="0" smtClean="0">
                <a:solidFill>
                  <a:schemeClr val="tx1"/>
                </a:solidFill>
                <a:latin typeface="Times New Roman" panose="02020603050405020304" pitchFamily="18" charset="0"/>
                <a:cs typeface="Times New Roman" panose="02020603050405020304" pitchFamily="18" charset="0"/>
              </a:rPr>
              <a:t>Poacher – </a:t>
            </a:r>
            <a:r>
              <a:rPr lang="ru-RU" sz="2800" b="1" dirty="0" smtClean="0">
                <a:solidFill>
                  <a:schemeClr val="tx1"/>
                </a:solidFill>
                <a:latin typeface="Times New Roman" panose="02020603050405020304" pitchFamily="18" charset="0"/>
                <a:cs typeface="Times New Roman" panose="02020603050405020304" pitchFamily="18" charset="0"/>
              </a:rPr>
              <a:t>браконьер</a:t>
            </a:r>
            <a:endParaRPr lang="en-US" sz="2800" b="1" dirty="0" smtClean="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800" b="1" dirty="0" smtClean="0">
                <a:solidFill>
                  <a:schemeClr val="tx1"/>
                </a:solidFill>
                <a:latin typeface="Times New Roman" panose="02020603050405020304" pitchFamily="18" charset="0"/>
                <a:cs typeface="Times New Roman" panose="02020603050405020304" pitchFamily="18" charset="0"/>
              </a:rPr>
              <a:t>Habitat - </a:t>
            </a:r>
            <a:r>
              <a:rPr lang="ru-RU" sz="2800" b="1" dirty="0" smtClean="0">
                <a:solidFill>
                  <a:schemeClr val="tx1"/>
                </a:solidFill>
                <a:latin typeface="Times New Roman" panose="02020603050405020304" pitchFamily="18" charset="0"/>
                <a:cs typeface="Times New Roman" panose="02020603050405020304" pitchFamily="18" charset="0"/>
              </a:rPr>
              <a:t>среда обитания</a:t>
            </a:r>
            <a:endParaRPr lang="en-US" sz="2800" b="1" dirty="0" smtClean="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800" b="1" dirty="0" smtClean="0">
                <a:solidFill>
                  <a:schemeClr val="tx1"/>
                </a:solidFill>
                <a:latin typeface="Times New Roman" panose="02020603050405020304" pitchFamily="18" charset="0"/>
                <a:cs typeface="Times New Roman" panose="02020603050405020304" pitchFamily="18" charset="0"/>
              </a:rPr>
              <a:t>Deforestation - </a:t>
            </a:r>
            <a:r>
              <a:rPr lang="ru-RU" sz="2800" b="1" dirty="0" smtClean="0">
                <a:solidFill>
                  <a:schemeClr val="tx1"/>
                </a:solidFill>
                <a:latin typeface="Times New Roman" panose="02020603050405020304" pitchFamily="18" charset="0"/>
                <a:cs typeface="Times New Roman" panose="02020603050405020304" pitchFamily="18" charset="0"/>
              </a:rPr>
              <a:t>вырубка леса</a:t>
            </a:r>
            <a:endParaRPr lang="en-US" sz="2800" b="1" dirty="0" smtClean="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endParaRPr lang="ru-RU" sz="2800" b="1" dirty="0" smtClean="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endParaRPr lang="en-US" sz="2800" dirty="0" smtClean="0"/>
          </a:p>
          <a:p>
            <a:pPr marL="514350" indent="-514350">
              <a:buFont typeface="+mj-lt"/>
              <a:buAutoNum type="arabicPeriod"/>
            </a:pPr>
            <a:endParaRPr lang="en-US" sz="2800" b="1" dirty="0" smtClean="0">
              <a:solidFill>
                <a:schemeClr val="tx1"/>
              </a:solidFill>
              <a:latin typeface="Times New Roman" panose="02020603050405020304" pitchFamily="18" charset="0"/>
              <a:cs typeface="Times New Roman" panose="02020603050405020304" pitchFamily="18" charset="0"/>
            </a:endParaRPr>
          </a:p>
          <a:p>
            <a:pPr marL="514350" indent="-514350">
              <a:buFont typeface="+mj-lt"/>
              <a:buAutoNum type="arabicPeriod"/>
            </a:pPr>
            <a:endParaRPr lang="en-US" sz="2800" b="1" dirty="0" smtClean="0">
              <a:solidFill>
                <a:schemeClr val="tx1"/>
              </a:solidFill>
              <a:latin typeface="Times New Roman" panose="02020603050405020304" pitchFamily="18" charset="0"/>
              <a:cs typeface="Times New Roman" panose="02020603050405020304" pitchFamily="18" charset="0"/>
            </a:endParaRPr>
          </a:p>
          <a:p>
            <a:endParaRPr lang="ru-RU" dirty="0">
              <a:solidFill>
                <a:schemeClr val="tx1"/>
              </a:solidFill>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0232" y="2266949"/>
            <a:ext cx="2466975" cy="1847850"/>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5294" y="231219"/>
            <a:ext cx="2809875" cy="1628775"/>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36667" y="4521754"/>
            <a:ext cx="3687127" cy="2293618"/>
          </a:xfrm>
          <a:prstGeom prst="rect">
            <a:avLst/>
          </a:prstGeom>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93861" y="2027633"/>
            <a:ext cx="3327082" cy="2435542"/>
          </a:xfrm>
          <a:prstGeom prst="rect">
            <a:avLst/>
          </a:prstGeom>
        </p:spPr>
      </p:pic>
    </p:spTree>
    <p:extLst>
      <p:ext uri="{BB962C8B-B14F-4D97-AF65-F5344CB8AC3E}">
        <p14:creationId xmlns:p14="http://schemas.microsoft.com/office/powerpoint/2010/main" val="1922536645"/>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4260181" y="0"/>
            <a:ext cx="4027706" cy="369332"/>
          </a:xfrm>
          <a:prstGeom prst="rect">
            <a:avLst/>
          </a:prstGeom>
        </p:spPr>
        <p:txBody>
          <a:bodyPr wrap="none">
            <a:spAutoFit/>
          </a:bodyPr>
          <a:lstStyle/>
          <a:p>
            <a:pPr algn="ctr"/>
            <a:r>
              <a:rPr lang="en-US" b="1" dirty="0" smtClean="0">
                <a:latin typeface="Times New Roman" panose="02020603050405020304" pitchFamily="18" charset="0"/>
                <a:cs typeface="Times New Roman" panose="02020603050405020304" pitchFamily="18" charset="0"/>
              </a:rPr>
              <a:t>Match the words with their definitions</a:t>
            </a:r>
            <a:r>
              <a:rPr lang="en-US" dirty="0" smtClean="0"/>
              <a:t>.</a:t>
            </a:r>
            <a:endParaRPr lang="ru-RU" dirty="0"/>
          </a:p>
        </p:txBody>
      </p:sp>
      <p:graphicFrame>
        <p:nvGraphicFramePr>
          <p:cNvPr id="5" name="Таблица 4"/>
          <p:cNvGraphicFramePr>
            <a:graphicFrameLocks noGrp="1"/>
          </p:cNvGraphicFramePr>
          <p:nvPr>
            <p:extLst>
              <p:ext uri="{D42A27DB-BD31-4B8C-83A1-F6EECF244321}">
                <p14:modId xmlns:p14="http://schemas.microsoft.com/office/powerpoint/2010/main" val="3831358677"/>
              </p:ext>
            </p:extLst>
          </p:nvPr>
        </p:nvGraphicFramePr>
        <p:xfrm>
          <a:off x="68580" y="474560"/>
          <a:ext cx="12123420" cy="5937100"/>
        </p:xfrm>
        <a:graphic>
          <a:graphicData uri="http://schemas.openxmlformats.org/drawingml/2006/table">
            <a:tbl>
              <a:tblPr/>
              <a:tblGrid>
                <a:gridCol w="3894651"/>
                <a:gridCol w="8228769"/>
              </a:tblGrid>
              <a:tr h="439840">
                <a:tc>
                  <a:txBody>
                    <a:bodyPr/>
                    <a:lstStyle/>
                    <a:p>
                      <a:pPr rtl="0"/>
                      <a:r>
                        <a:rPr lang="en-US" sz="1800" dirty="0">
                          <a:latin typeface="Times New Roman" panose="02020603050405020304" pitchFamily="18" charset="0"/>
                          <a:cs typeface="Times New Roman" panose="02020603050405020304" pitchFamily="18" charset="0"/>
                        </a:rPr>
                        <a:t>1.extinct</a:t>
                      </a:r>
                    </a:p>
                  </a:txBody>
                  <a:tcPr marL="42589" marR="42589" marT="42589" marB="42589">
                    <a:lnL>
                      <a:noFill/>
                    </a:lnL>
                    <a:lnR>
                      <a:noFill/>
                    </a:lnR>
                    <a:lnT>
                      <a:noFill/>
                    </a:lnT>
                    <a:lnB>
                      <a:noFill/>
                    </a:lnB>
                  </a:tcPr>
                </a:tc>
                <a:tc>
                  <a:txBody>
                    <a:bodyPr/>
                    <a:lstStyle/>
                    <a:p>
                      <a:pPr rtl="0"/>
                      <a:r>
                        <a:rPr lang="en-US" sz="1800">
                          <a:latin typeface="Times New Roman" panose="02020603050405020304" pitchFamily="18" charset="0"/>
                          <a:cs typeface="Times New Roman" panose="02020603050405020304" pitchFamily="18" charset="0"/>
                        </a:rPr>
                        <a:t>a. a person who kills wildlife illegally</a:t>
                      </a:r>
                    </a:p>
                  </a:txBody>
                  <a:tcPr marL="42589" marR="42589" marT="42589" marB="42589">
                    <a:lnL>
                      <a:noFill/>
                    </a:lnL>
                    <a:lnR>
                      <a:noFill/>
                    </a:lnR>
                    <a:lnT>
                      <a:noFill/>
                    </a:lnT>
                    <a:lnB>
                      <a:noFill/>
                    </a:lnB>
                  </a:tcPr>
                </a:tc>
              </a:tr>
              <a:tr h="440228">
                <a:tc>
                  <a:txBody>
                    <a:bodyPr/>
                    <a:lstStyle/>
                    <a:p>
                      <a:pPr rtl="0"/>
                      <a:r>
                        <a:rPr lang="en-US" sz="1800" dirty="0">
                          <a:latin typeface="Times New Roman" panose="02020603050405020304" pitchFamily="18" charset="0"/>
                          <a:cs typeface="Times New Roman" panose="02020603050405020304" pitchFamily="18" charset="0"/>
                        </a:rPr>
                        <a:t>2.pollution</a:t>
                      </a:r>
                    </a:p>
                  </a:txBody>
                  <a:tcPr marL="42589" marR="42589" marT="42589" marB="42589">
                    <a:lnL>
                      <a:noFill/>
                    </a:lnL>
                    <a:lnR>
                      <a:noFill/>
                    </a:lnR>
                    <a:lnT>
                      <a:noFill/>
                    </a:lnT>
                    <a:lnB>
                      <a:noFill/>
                    </a:lnB>
                  </a:tcPr>
                </a:tc>
                <a:tc>
                  <a:txBody>
                    <a:bodyPr/>
                    <a:lstStyle/>
                    <a:p>
                      <a:pPr rtl="0"/>
                      <a:r>
                        <a:rPr lang="en-US" sz="1800">
                          <a:latin typeface="Times New Roman" panose="02020603050405020304" pitchFamily="18" charset="0"/>
                          <a:cs typeface="Times New Roman" panose="02020603050405020304" pitchFamily="18" charset="0"/>
                        </a:rPr>
                        <a:t>b. an electricity generation station which uses radioactive fuel to drive the generators</a:t>
                      </a:r>
                    </a:p>
                  </a:txBody>
                  <a:tcPr marL="42589" marR="42589" marT="42589" marB="42589">
                    <a:lnL>
                      <a:noFill/>
                    </a:lnL>
                    <a:lnR>
                      <a:noFill/>
                    </a:lnR>
                    <a:lnT>
                      <a:noFill/>
                    </a:lnT>
                    <a:lnB>
                      <a:noFill/>
                    </a:lnB>
                  </a:tcPr>
                </a:tc>
              </a:tr>
              <a:tr h="444608">
                <a:tc>
                  <a:txBody>
                    <a:bodyPr/>
                    <a:lstStyle/>
                    <a:p>
                      <a:pPr rtl="0"/>
                      <a:r>
                        <a:rPr lang="en-US" sz="1800" dirty="0">
                          <a:latin typeface="Times New Roman" panose="02020603050405020304" pitchFamily="18" charset="0"/>
                          <a:cs typeface="Times New Roman" panose="02020603050405020304" pitchFamily="18" charset="0"/>
                        </a:rPr>
                        <a:t>3.ozone layer</a:t>
                      </a:r>
                    </a:p>
                  </a:txBody>
                  <a:tcPr marL="42589" marR="42589" marT="42589" marB="42589">
                    <a:lnL>
                      <a:noFill/>
                    </a:lnL>
                    <a:lnR>
                      <a:noFill/>
                    </a:lnR>
                    <a:lnT>
                      <a:noFill/>
                    </a:lnT>
                    <a:lnB>
                      <a:noFill/>
                    </a:lnB>
                  </a:tcPr>
                </a:tc>
                <a:tc>
                  <a:txBody>
                    <a:bodyPr/>
                    <a:lstStyle/>
                    <a:p>
                      <a:pPr rtl="0"/>
                      <a:r>
                        <a:rPr lang="en-US" sz="1800">
                          <a:latin typeface="Times New Roman" panose="02020603050405020304" pitchFamily="18" charset="0"/>
                          <a:cs typeface="Times New Roman" panose="02020603050405020304" pitchFamily="18" charset="0"/>
                        </a:rPr>
                        <a:t>c. no longer existing, as an animal species</a:t>
                      </a:r>
                    </a:p>
                  </a:txBody>
                  <a:tcPr marL="42589" marR="42589" marT="42589" marB="42589">
                    <a:lnL>
                      <a:noFill/>
                    </a:lnL>
                    <a:lnR>
                      <a:noFill/>
                    </a:lnR>
                    <a:lnT>
                      <a:noFill/>
                    </a:lnT>
                    <a:lnB>
                      <a:noFill/>
                    </a:lnB>
                  </a:tcPr>
                </a:tc>
              </a:tr>
              <a:tr h="505956">
                <a:tc>
                  <a:txBody>
                    <a:bodyPr/>
                    <a:lstStyle/>
                    <a:p>
                      <a:pPr rtl="0"/>
                      <a:r>
                        <a:rPr lang="en-US" sz="1800" dirty="0">
                          <a:latin typeface="Times New Roman" panose="02020603050405020304" pitchFamily="18" charset="0"/>
                          <a:cs typeface="Times New Roman" panose="02020603050405020304" pitchFamily="18" charset="0"/>
                        </a:rPr>
                        <a:t>4.poacher</a:t>
                      </a:r>
                    </a:p>
                  </a:txBody>
                  <a:tcPr marL="42589" marR="42589" marT="42589" marB="42589">
                    <a:lnL>
                      <a:noFill/>
                    </a:lnL>
                    <a:lnR>
                      <a:noFill/>
                    </a:lnR>
                    <a:lnT>
                      <a:noFill/>
                    </a:lnT>
                    <a:lnB>
                      <a:noFill/>
                    </a:lnB>
                  </a:tcPr>
                </a:tc>
                <a:tc>
                  <a:txBody>
                    <a:bodyPr/>
                    <a:lstStyle/>
                    <a:p>
                      <a:pPr rtl="0"/>
                      <a:r>
                        <a:rPr lang="en-US" sz="1800">
                          <a:latin typeface="Times New Roman" panose="02020603050405020304" pitchFamily="18" charset="0"/>
                          <a:cs typeface="Times New Roman" panose="02020603050405020304" pitchFamily="18" charset="0"/>
                        </a:rPr>
                        <a:t>d. the damage done to air, water or soil by the addition of harmful chemicals</a:t>
                      </a:r>
                    </a:p>
                  </a:txBody>
                  <a:tcPr marL="42589" marR="42589" marT="42589" marB="42589">
                    <a:lnL>
                      <a:noFill/>
                    </a:lnL>
                    <a:lnR>
                      <a:noFill/>
                    </a:lnR>
                    <a:lnT>
                      <a:noFill/>
                    </a:lnT>
                    <a:lnB>
                      <a:noFill/>
                    </a:lnB>
                  </a:tcPr>
                </a:tc>
              </a:tr>
              <a:tr h="479856">
                <a:tc>
                  <a:txBody>
                    <a:bodyPr/>
                    <a:lstStyle/>
                    <a:p>
                      <a:pPr rtl="0"/>
                      <a:r>
                        <a:rPr lang="en-US" sz="1800" dirty="0">
                          <a:latin typeface="Times New Roman" panose="02020603050405020304" pitchFamily="18" charset="0"/>
                          <a:cs typeface="Times New Roman" panose="02020603050405020304" pitchFamily="18" charset="0"/>
                        </a:rPr>
                        <a:t>5.habitat</a:t>
                      </a:r>
                    </a:p>
                  </a:txBody>
                  <a:tcPr marL="42589" marR="42589" marT="42589" marB="42589">
                    <a:lnL>
                      <a:noFill/>
                    </a:lnL>
                    <a:lnR>
                      <a:noFill/>
                    </a:lnR>
                    <a:lnT>
                      <a:noFill/>
                    </a:lnT>
                    <a:lnB>
                      <a:noFill/>
                    </a:lnB>
                  </a:tcPr>
                </a:tc>
                <a:tc>
                  <a:txBody>
                    <a:bodyPr/>
                    <a:lstStyle/>
                    <a:p>
                      <a:pPr rtl="0"/>
                      <a:r>
                        <a:rPr lang="en-US" sz="1800">
                          <a:latin typeface="Times New Roman" panose="02020603050405020304" pitchFamily="18" charset="0"/>
                          <a:cs typeface="Times New Roman" panose="02020603050405020304" pitchFamily="18" charset="0"/>
                        </a:rPr>
                        <a:t>e. the part of the Earth which contains all the living creatures</a:t>
                      </a:r>
                    </a:p>
                  </a:txBody>
                  <a:tcPr marL="42589" marR="42589" marT="42589" marB="42589">
                    <a:lnL>
                      <a:noFill/>
                    </a:lnL>
                    <a:lnR>
                      <a:noFill/>
                    </a:lnR>
                    <a:lnT>
                      <a:noFill/>
                    </a:lnT>
                    <a:lnB>
                      <a:noFill/>
                    </a:lnB>
                  </a:tcPr>
                </a:tc>
              </a:tr>
              <a:tr h="499476">
                <a:tc>
                  <a:txBody>
                    <a:bodyPr/>
                    <a:lstStyle/>
                    <a:p>
                      <a:pPr rtl="0"/>
                      <a:r>
                        <a:rPr lang="en-US" sz="1800" dirty="0">
                          <a:latin typeface="Times New Roman" panose="02020603050405020304" pitchFamily="18" charset="0"/>
                          <a:cs typeface="Times New Roman" panose="02020603050405020304" pitchFamily="18" charset="0"/>
                        </a:rPr>
                        <a:t>6.biosphere</a:t>
                      </a:r>
                    </a:p>
                  </a:txBody>
                  <a:tcPr marL="42589" marR="42589" marT="42589" marB="42589">
                    <a:lnL>
                      <a:noFill/>
                    </a:lnL>
                    <a:lnR>
                      <a:noFill/>
                    </a:lnR>
                    <a:lnT>
                      <a:noFill/>
                    </a:lnT>
                    <a:lnB>
                      <a:noFill/>
                    </a:lnB>
                  </a:tcPr>
                </a:tc>
                <a:tc>
                  <a:txBody>
                    <a:bodyPr/>
                    <a:lstStyle/>
                    <a:p>
                      <a:pPr rtl="0"/>
                      <a:r>
                        <a:rPr lang="en-US" sz="1800" dirty="0">
                          <a:latin typeface="Times New Roman" panose="02020603050405020304" pitchFamily="18" charset="0"/>
                          <a:cs typeface="Times New Roman" panose="02020603050405020304" pitchFamily="18" charset="0"/>
                        </a:rPr>
                        <a:t>f. the process of treating paper, plastic and metals so that they can be used again</a:t>
                      </a:r>
                    </a:p>
                  </a:txBody>
                  <a:tcPr marL="42589" marR="42589" marT="42589" marB="42589">
                    <a:lnL>
                      <a:noFill/>
                    </a:lnL>
                    <a:lnR>
                      <a:noFill/>
                    </a:lnR>
                    <a:lnT>
                      <a:noFill/>
                    </a:lnT>
                    <a:lnB>
                      <a:noFill/>
                    </a:lnB>
                  </a:tcPr>
                </a:tc>
              </a:tr>
              <a:tr h="671496">
                <a:tc>
                  <a:txBody>
                    <a:bodyPr/>
                    <a:lstStyle/>
                    <a:p>
                      <a:pPr rtl="0"/>
                      <a:r>
                        <a:rPr lang="en-US" sz="1800">
                          <a:latin typeface="Times New Roman" panose="02020603050405020304" pitchFamily="18" charset="0"/>
                          <a:cs typeface="Times New Roman" panose="02020603050405020304" pitchFamily="18" charset="0"/>
                        </a:rPr>
                        <a:t>7. acid rain</a:t>
                      </a:r>
                    </a:p>
                  </a:txBody>
                  <a:tcPr marL="42589" marR="42589" marT="42589" marB="42589">
                    <a:lnL>
                      <a:noFill/>
                    </a:lnL>
                    <a:lnR>
                      <a:noFill/>
                    </a:lnR>
                    <a:lnT>
                      <a:noFill/>
                    </a:lnT>
                    <a:lnB>
                      <a:noFill/>
                    </a:lnB>
                  </a:tcPr>
                </a:tc>
                <a:tc>
                  <a:txBody>
                    <a:bodyPr/>
                    <a:lstStyle/>
                    <a:p>
                      <a:pPr rtl="0"/>
                      <a:r>
                        <a:rPr lang="en-US" sz="1800">
                          <a:latin typeface="Times New Roman" panose="02020603050405020304" pitchFamily="18" charset="0"/>
                          <a:cs typeface="Times New Roman" panose="02020603050405020304" pitchFamily="18" charset="0"/>
                        </a:rPr>
                        <a:t>g. the raising of the temperature of the earth’s atmosphere caused by the burning of fossil fuels and increased amount of gases such as carbon dioxide</a:t>
                      </a:r>
                    </a:p>
                  </a:txBody>
                  <a:tcPr marL="42589" marR="42589" marT="42589" marB="42589">
                    <a:lnL>
                      <a:noFill/>
                    </a:lnL>
                    <a:lnR>
                      <a:noFill/>
                    </a:lnR>
                    <a:lnT>
                      <a:noFill/>
                    </a:lnT>
                    <a:lnB>
                      <a:noFill/>
                    </a:lnB>
                  </a:tcPr>
                </a:tc>
              </a:tr>
              <a:tr h="463580">
                <a:tc>
                  <a:txBody>
                    <a:bodyPr/>
                    <a:lstStyle/>
                    <a:p>
                      <a:pPr rtl="0"/>
                      <a:r>
                        <a:rPr lang="en-US" sz="1800">
                          <a:latin typeface="Times New Roman" panose="02020603050405020304" pitchFamily="18" charset="0"/>
                          <a:cs typeface="Times New Roman" panose="02020603050405020304" pitchFamily="18" charset="0"/>
                        </a:rPr>
                        <a:t>8.nuclear power station</a:t>
                      </a:r>
                    </a:p>
                  </a:txBody>
                  <a:tcPr marL="42589" marR="42589" marT="42589" marB="42589">
                    <a:lnL>
                      <a:noFill/>
                    </a:lnL>
                    <a:lnR>
                      <a:noFill/>
                    </a:lnR>
                    <a:lnT>
                      <a:noFill/>
                    </a:lnT>
                    <a:lnB>
                      <a:noFill/>
                    </a:lnB>
                  </a:tcPr>
                </a:tc>
                <a:tc>
                  <a:txBody>
                    <a:bodyPr/>
                    <a:lstStyle/>
                    <a:p>
                      <a:pPr rtl="0"/>
                      <a:r>
                        <a:rPr lang="en-US" sz="1800" dirty="0">
                          <a:latin typeface="Times New Roman" panose="02020603050405020304" pitchFamily="18" charset="0"/>
                          <a:cs typeface="Times New Roman" panose="02020603050405020304" pitchFamily="18" charset="0"/>
                        </a:rPr>
                        <a:t>h. the natural environment of a plant or animal</a:t>
                      </a:r>
                    </a:p>
                  </a:txBody>
                  <a:tcPr marL="42589" marR="42589" marT="42589" marB="42589">
                    <a:lnL>
                      <a:noFill/>
                    </a:lnL>
                    <a:lnR>
                      <a:noFill/>
                    </a:lnR>
                    <a:lnT>
                      <a:noFill/>
                    </a:lnT>
                    <a:lnB>
                      <a:noFill/>
                    </a:lnB>
                  </a:tcPr>
                </a:tc>
              </a:tr>
              <a:tr h="472440">
                <a:tc>
                  <a:txBody>
                    <a:bodyPr/>
                    <a:lstStyle/>
                    <a:p>
                      <a:pPr rtl="0"/>
                      <a:r>
                        <a:rPr lang="en-US" sz="1800">
                          <a:latin typeface="Times New Roman" panose="02020603050405020304" pitchFamily="18" charset="0"/>
                          <a:cs typeface="Times New Roman" panose="02020603050405020304" pitchFamily="18" charset="0"/>
                        </a:rPr>
                        <a:t>9.endangered species</a:t>
                      </a:r>
                    </a:p>
                  </a:txBody>
                  <a:tcPr marL="42589" marR="42589" marT="42589" marB="42589">
                    <a:lnL>
                      <a:noFill/>
                    </a:lnL>
                    <a:lnR>
                      <a:noFill/>
                    </a:lnR>
                    <a:lnT>
                      <a:noFill/>
                    </a:lnT>
                    <a:lnB>
                      <a:noFill/>
                    </a:lnB>
                  </a:tcPr>
                </a:tc>
                <a:tc>
                  <a:txBody>
                    <a:bodyPr/>
                    <a:lstStyle/>
                    <a:p>
                      <a:pPr rtl="0"/>
                      <a:r>
                        <a:rPr lang="en-US" sz="1800" dirty="0" err="1" smtClean="0">
                          <a:latin typeface="Times New Roman" panose="02020603050405020304" pitchFamily="18" charset="0"/>
                          <a:cs typeface="Times New Roman" panose="02020603050405020304" pitchFamily="18" charset="0"/>
                        </a:rPr>
                        <a:t>i</a:t>
                      </a:r>
                      <a:r>
                        <a:rPr lang="en-US" sz="1800" dirty="0" smtClean="0">
                          <a:latin typeface="Times New Roman" panose="02020603050405020304" pitchFamily="18" charset="0"/>
                          <a:cs typeface="Times New Roman" panose="02020603050405020304" pitchFamily="18" charset="0"/>
                        </a:rPr>
                        <a:t>.</a:t>
                      </a:r>
                      <a:r>
                        <a:rPr lang="en-US" sz="1800" baseline="0" dirty="0" smtClean="0">
                          <a:latin typeface="Times New Roman" panose="02020603050405020304" pitchFamily="18" charset="0"/>
                          <a:cs typeface="Times New Roman" panose="02020603050405020304" pitchFamily="18" charset="0"/>
                        </a:rPr>
                        <a:t> </a:t>
                      </a:r>
                      <a:r>
                        <a:rPr lang="en-US" sz="1800" dirty="0" smtClean="0">
                          <a:latin typeface="Times New Roman" panose="02020603050405020304" pitchFamily="18" charset="0"/>
                          <a:cs typeface="Times New Roman" panose="02020603050405020304" pitchFamily="18" charset="0"/>
                        </a:rPr>
                        <a:t>the </a:t>
                      </a:r>
                      <a:r>
                        <a:rPr lang="en-US" sz="1800" dirty="0">
                          <a:latin typeface="Times New Roman" panose="02020603050405020304" pitchFamily="18" charset="0"/>
                          <a:cs typeface="Times New Roman" panose="02020603050405020304" pitchFamily="18" charset="0"/>
                        </a:rPr>
                        <a:t>act of cutting down large areas of forest</a:t>
                      </a:r>
                    </a:p>
                  </a:txBody>
                  <a:tcPr marL="42589" marR="42589" marT="42589" marB="42589">
                    <a:lnL>
                      <a:noFill/>
                    </a:lnL>
                    <a:lnR>
                      <a:noFill/>
                    </a:lnR>
                    <a:lnT>
                      <a:noFill/>
                    </a:lnT>
                    <a:lnB>
                      <a:noFill/>
                    </a:lnB>
                  </a:tcPr>
                </a:tc>
              </a:tr>
              <a:tr h="441960">
                <a:tc>
                  <a:txBody>
                    <a:bodyPr/>
                    <a:lstStyle/>
                    <a:p>
                      <a:pPr rtl="0"/>
                      <a:r>
                        <a:rPr lang="en-US" sz="1800">
                          <a:latin typeface="Times New Roman" panose="02020603050405020304" pitchFamily="18" charset="0"/>
                          <a:cs typeface="Times New Roman" panose="02020603050405020304" pitchFamily="18" charset="0"/>
                        </a:rPr>
                        <a:t>10. recycling</a:t>
                      </a:r>
                    </a:p>
                  </a:txBody>
                  <a:tcPr marL="42589" marR="42589" marT="42589" marB="42589">
                    <a:lnL>
                      <a:noFill/>
                    </a:lnL>
                    <a:lnR>
                      <a:noFill/>
                    </a:lnR>
                    <a:lnT>
                      <a:noFill/>
                    </a:lnT>
                    <a:lnB>
                      <a:noFill/>
                    </a:lnB>
                  </a:tcPr>
                </a:tc>
                <a:tc>
                  <a:txBody>
                    <a:bodyPr/>
                    <a:lstStyle/>
                    <a:p>
                      <a:pPr rtl="0"/>
                      <a:r>
                        <a:rPr lang="en-US" sz="1800" dirty="0">
                          <a:latin typeface="Times New Roman" panose="02020603050405020304" pitchFamily="18" charset="0"/>
                          <a:cs typeface="Times New Roman" panose="02020603050405020304" pitchFamily="18" charset="0"/>
                        </a:rPr>
                        <a:t>j. a species which is in danger of becoming extinct</a:t>
                      </a:r>
                    </a:p>
                  </a:txBody>
                  <a:tcPr marL="42589" marR="42589" marT="42589" marB="42589">
                    <a:lnL>
                      <a:noFill/>
                    </a:lnL>
                    <a:lnR>
                      <a:noFill/>
                    </a:lnR>
                    <a:lnT>
                      <a:noFill/>
                    </a:lnT>
                    <a:lnB>
                      <a:noFill/>
                    </a:lnB>
                  </a:tcPr>
                </a:tc>
              </a:tr>
              <a:tr h="426720">
                <a:tc>
                  <a:txBody>
                    <a:bodyPr/>
                    <a:lstStyle/>
                    <a:p>
                      <a:pPr rtl="0"/>
                      <a:r>
                        <a:rPr lang="en-US" sz="1800">
                          <a:latin typeface="Times New Roman" panose="02020603050405020304" pitchFamily="18" charset="0"/>
                          <a:cs typeface="Times New Roman" panose="02020603050405020304" pitchFamily="18" charset="0"/>
                        </a:rPr>
                        <a:t>11.global warming</a:t>
                      </a:r>
                    </a:p>
                  </a:txBody>
                  <a:tcPr marL="42589" marR="42589" marT="42589" marB="42589">
                    <a:lnL>
                      <a:noFill/>
                    </a:lnL>
                    <a:lnR>
                      <a:noFill/>
                    </a:lnR>
                    <a:lnT>
                      <a:noFill/>
                    </a:lnT>
                    <a:lnB>
                      <a:noFill/>
                    </a:lnB>
                  </a:tcPr>
                </a:tc>
                <a:tc>
                  <a:txBody>
                    <a:bodyPr/>
                    <a:lstStyle/>
                    <a:p>
                      <a:pPr rtl="0"/>
                      <a:r>
                        <a:rPr lang="en-US" sz="1800">
                          <a:latin typeface="Times New Roman" panose="02020603050405020304" pitchFamily="18" charset="0"/>
                          <a:cs typeface="Times New Roman" panose="02020603050405020304" pitchFamily="18" charset="0"/>
                        </a:rPr>
                        <a:t>k. rain that contains acid from industrial waste</a:t>
                      </a:r>
                    </a:p>
                  </a:txBody>
                  <a:tcPr marL="42589" marR="42589" marT="42589" marB="42589">
                    <a:lnL>
                      <a:noFill/>
                    </a:lnL>
                    <a:lnR>
                      <a:noFill/>
                    </a:lnR>
                    <a:lnT>
                      <a:noFill/>
                    </a:lnT>
                    <a:lnB>
                      <a:noFill/>
                    </a:lnB>
                  </a:tcPr>
                </a:tc>
              </a:tr>
              <a:tr h="650940">
                <a:tc>
                  <a:txBody>
                    <a:bodyPr/>
                    <a:lstStyle/>
                    <a:p>
                      <a:pPr rtl="0"/>
                      <a:r>
                        <a:rPr lang="en-US" sz="1800">
                          <a:latin typeface="Times New Roman" panose="02020603050405020304" pitchFamily="18" charset="0"/>
                          <a:cs typeface="Times New Roman" panose="02020603050405020304" pitchFamily="18" charset="0"/>
                        </a:rPr>
                        <a:t>12.deforestation</a:t>
                      </a:r>
                    </a:p>
                  </a:txBody>
                  <a:tcPr marL="42589" marR="42589" marT="42589" marB="42589">
                    <a:lnL>
                      <a:noFill/>
                    </a:lnL>
                    <a:lnR>
                      <a:noFill/>
                    </a:lnR>
                    <a:lnT>
                      <a:noFill/>
                    </a:lnT>
                    <a:lnB>
                      <a:noFill/>
                    </a:lnB>
                  </a:tcPr>
                </a:tc>
                <a:tc>
                  <a:txBody>
                    <a:bodyPr/>
                    <a:lstStyle/>
                    <a:p>
                      <a:pPr rtl="0"/>
                      <a:r>
                        <a:rPr lang="en-US" sz="1800" dirty="0">
                          <a:latin typeface="Times New Roman" panose="02020603050405020304" pitchFamily="18" charset="0"/>
                          <a:cs typeface="Times New Roman" panose="02020603050405020304" pitchFamily="18" charset="0"/>
                        </a:rPr>
                        <a:t>l. a layer of the chemical ozone in the earth’s atmosphere that block harmful rays from the sun</a:t>
                      </a:r>
                    </a:p>
                  </a:txBody>
                  <a:tcPr marL="42589" marR="42589" marT="42589" marB="42589">
                    <a:lnL>
                      <a:noFill/>
                    </a:lnL>
                    <a:lnR>
                      <a:noFill/>
                    </a:lnR>
                    <a:lnT>
                      <a:noFill/>
                    </a:lnT>
                    <a:lnB>
                      <a:noFill/>
                    </a:lnB>
                  </a:tcPr>
                </a:tc>
              </a:tr>
            </a:tbl>
          </a:graphicData>
        </a:graphic>
      </p:graphicFrame>
    </p:spTree>
    <p:extLst>
      <p:ext uri="{BB962C8B-B14F-4D97-AF65-F5344CB8AC3E}">
        <p14:creationId xmlns:p14="http://schemas.microsoft.com/office/powerpoint/2010/main" val="41320765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аудио приложение 2а">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flipV="1">
            <a:off x="10492656" y="336679"/>
            <a:ext cx="609600" cy="579120"/>
          </a:xfrm>
          <a:prstGeom prst="rect">
            <a:avLst/>
          </a:prstGeom>
        </p:spPr>
      </p:pic>
      <p:sp>
        <p:nvSpPr>
          <p:cNvPr id="3" name="Прямоугольник 2"/>
          <p:cNvSpPr/>
          <p:nvPr/>
        </p:nvSpPr>
        <p:spPr>
          <a:xfrm>
            <a:off x="198120" y="795278"/>
            <a:ext cx="8671560" cy="2246769"/>
          </a:xfrm>
          <a:prstGeom prst="rect">
            <a:avLst/>
          </a:prstGeom>
        </p:spPr>
        <p:txBody>
          <a:bodyPr wrap="square">
            <a:spAutoFit/>
          </a:bodyPr>
          <a:lstStyle/>
          <a:p>
            <a:r>
              <a:rPr lang="en-US" sz="2000" dirty="0" smtClean="0">
                <a:latin typeface="Times New Roman" panose="02020603050405020304" pitchFamily="18" charset="0"/>
                <a:cs typeface="Times New Roman" panose="02020603050405020304" pitchFamily="18" charset="0"/>
              </a:rPr>
              <a:t>1. I feel unhappy because I can’t change public opinion to our planet.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2. I would like to see new energy saving laws introduced.</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3. I am afraid of the after-effects of human activities.</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4. I am sure that wise attitude to basic earth supplies is necessary.</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5. I do not want my family to live in polluted environment.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6. I am for the use of energy saving practices in house construction.</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7. I find many simple ways to help our planet in everyday life.</a:t>
            </a:r>
            <a:endParaRPr lang="ru-RU" sz="2000" dirty="0"/>
          </a:p>
        </p:txBody>
      </p:sp>
      <p:pic>
        <p:nvPicPr>
          <p:cNvPr id="4" name="Рисунок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1480" y="3230880"/>
            <a:ext cx="2598420" cy="1737360"/>
          </a:xfrm>
          <a:prstGeom prst="rect">
            <a:avLst/>
          </a:prstGeom>
        </p:spPr>
      </p:pic>
      <p:pic>
        <p:nvPicPr>
          <p:cNvPr id="5" name="Рисунок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09900" y="4724400"/>
            <a:ext cx="3048000" cy="2133600"/>
          </a:xfrm>
          <a:prstGeom prst="rect">
            <a:avLst/>
          </a:prstGeom>
        </p:spPr>
      </p:pic>
      <p:pic>
        <p:nvPicPr>
          <p:cNvPr id="6" name="Рисунок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57900" y="3008084"/>
            <a:ext cx="2708910" cy="2133600"/>
          </a:xfrm>
          <a:prstGeom prst="rect">
            <a:avLst/>
          </a:prstGeom>
        </p:spPr>
      </p:pic>
      <p:pic>
        <p:nvPicPr>
          <p:cNvPr id="8" name="Рисунок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944844" y="4968240"/>
            <a:ext cx="2619375" cy="1743075"/>
          </a:xfrm>
          <a:prstGeom prst="rect">
            <a:avLst/>
          </a:prstGeom>
        </p:spPr>
      </p:pic>
      <p:pic>
        <p:nvPicPr>
          <p:cNvPr id="9" name="Рисунок 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421094" y="2159317"/>
            <a:ext cx="2143125" cy="2143125"/>
          </a:xfrm>
          <a:prstGeom prst="rect">
            <a:avLst/>
          </a:prstGeom>
        </p:spPr>
      </p:pic>
    </p:spTree>
    <p:extLst>
      <p:ext uri="{BB962C8B-B14F-4D97-AF65-F5344CB8AC3E}">
        <p14:creationId xmlns:p14="http://schemas.microsoft.com/office/powerpoint/2010/main" val="29564931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2000"/>
                                        <p:tgtEl>
                                          <p:spTgt spid="6"/>
                                        </p:tgtEl>
                                      </p:cBhvr>
                                    </p:animEffect>
                                    <p:anim calcmode="lin" valueType="num">
                                      <p:cBhvr>
                                        <p:cTn id="22" dur="2000" fill="hold"/>
                                        <p:tgtEl>
                                          <p:spTgt spid="6"/>
                                        </p:tgtEl>
                                        <p:attrNameLst>
                                          <p:attrName>ppt_w</p:attrName>
                                        </p:attrNameLst>
                                      </p:cBhvr>
                                      <p:tavLst>
                                        <p:tav tm="0" fmla="#ppt_w*sin(2.5*pi*$)">
                                          <p:val>
                                            <p:fltVal val="0"/>
                                          </p:val>
                                        </p:tav>
                                        <p:tav tm="100000">
                                          <p:val>
                                            <p:fltVal val="1"/>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randombar(horizontal)">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4"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аудио приложение 2а">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flipV="1">
            <a:off x="10026967" y="191865"/>
            <a:ext cx="609600" cy="579120"/>
          </a:xfrm>
          <a:prstGeom prst="rect">
            <a:avLst/>
          </a:prstGeom>
        </p:spPr>
      </p:pic>
      <p:sp>
        <p:nvSpPr>
          <p:cNvPr id="3" name="Прямоугольник 2"/>
          <p:cNvSpPr/>
          <p:nvPr/>
        </p:nvSpPr>
        <p:spPr>
          <a:xfrm>
            <a:off x="289560" y="1143060"/>
            <a:ext cx="8961120" cy="2554545"/>
          </a:xfrm>
          <a:prstGeom prst="rect">
            <a:avLst/>
          </a:prstGeom>
        </p:spPr>
        <p:txBody>
          <a:bodyPr wrap="square">
            <a:spAutoFit/>
          </a:bodyPr>
          <a:lstStyle/>
          <a:p>
            <a:r>
              <a:rPr lang="en-US" sz="2000" b="1" dirty="0" smtClean="0">
                <a:solidFill>
                  <a:schemeClr val="tx1"/>
                </a:solidFill>
                <a:latin typeface="Times New Roman" panose="02020603050405020304" pitchFamily="18" charset="0"/>
                <a:cs typeface="Times New Roman" panose="02020603050405020304" pitchFamily="18" charset="0"/>
              </a:rPr>
              <a:t>Speaker A</a:t>
            </a:r>
            <a:endParaRPr lang="ru-RU" sz="2000" b="1" dirty="0" smtClean="0">
              <a:solidFill>
                <a:schemeClr val="tx1"/>
              </a:solidFill>
              <a:latin typeface="Times New Roman" panose="02020603050405020304" pitchFamily="18" charset="0"/>
              <a:cs typeface="Times New Roman" panose="02020603050405020304" pitchFamily="18" charset="0"/>
            </a:endParaRPr>
          </a:p>
          <a:p>
            <a:r>
              <a:rPr lang="en-US" sz="2000" dirty="0" smtClean="0">
                <a:solidFill>
                  <a:schemeClr val="tx1"/>
                </a:solidFill>
                <a:latin typeface="Times New Roman" panose="02020603050405020304" pitchFamily="18" charset="0"/>
                <a:cs typeface="Times New Roman" panose="02020603050405020304" pitchFamily="18" charset="0"/>
              </a:rPr>
              <a:t>I try to care about our planet. Some people argue that it’s impossible for an individual to affect major changes, but I disagree as there’re many things everyone can do to help our planet. Let’s start with our homes. Encouraging your family to recycle regularly is a  good thing to start with. Every glass bottle you recycle saves enough energy to run a TV for an hour, while recycling an aluminum can saves energy to run a TV for three hours! It’s not difficult to turn out the lights when you leave the room or use re-useable containers for your lunches.</a:t>
            </a:r>
            <a:endParaRPr lang="ru-RU" sz="20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4402455" y="4344799"/>
            <a:ext cx="7467600" cy="2246769"/>
          </a:xfrm>
          <a:prstGeom prst="rect">
            <a:avLst/>
          </a:prstGeom>
        </p:spPr>
        <p:txBody>
          <a:bodyPr wrap="square">
            <a:spAutoFit/>
          </a:bodyPr>
          <a:lstStyle/>
          <a:p>
            <a:r>
              <a:rPr lang="en-US" sz="2000" dirty="0" smtClean="0">
                <a:latin typeface="Times New Roman" panose="02020603050405020304" pitchFamily="18" charset="0"/>
                <a:cs typeface="Times New Roman" panose="02020603050405020304" pitchFamily="18" charset="0"/>
              </a:rPr>
              <a:t>1. I feel unhappy because I can’t change public opinion to our planet.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2. I would like to see new energy saving laws introduced.</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3. I am afraid of the after-effects of human activities.</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4. I am sure that wise attitude to basic earth supplies is necessary.</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5. I do not want my family to live in polluted environment.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6. I am for the use of energy saving practices in house construction.</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7. I find many simple ways to help our planet in everyday life.</a:t>
            </a:r>
            <a:endParaRPr lang="ru-RU" sz="2000" dirty="0"/>
          </a:p>
        </p:txBody>
      </p:sp>
      <p:pic>
        <p:nvPicPr>
          <p:cNvPr id="5" name="Рисунок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722" y="4344799"/>
            <a:ext cx="2733675" cy="1676400"/>
          </a:xfrm>
          <a:prstGeom prst="rect">
            <a:avLst/>
          </a:prstGeom>
        </p:spPr>
      </p:pic>
      <p:pic>
        <p:nvPicPr>
          <p:cNvPr id="6" name="Рисунок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03080" y="1849755"/>
            <a:ext cx="2466975" cy="1847850"/>
          </a:xfrm>
          <a:prstGeom prst="rect">
            <a:avLst/>
          </a:prstGeom>
        </p:spPr>
      </p:pic>
    </p:spTree>
    <p:extLst>
      <p:ext uri="{BB962C8B-B14F-4D97-AF65-F5344CB8AC3E}">
        <p14:creationId xmlns:p14="http://schemas.microsoft.com/office/powerpoint/2010/main" val="30101165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5"/>
                                        </p:tgtEl>
                                        <p:attrNameLst>
                                          <p:attrName>r</p:attrName>
                                        </p:attrNameLst>
                                      </p:cBhvr>
                                    </p:animRot>
                                    <p:animRot by="-240000">
                                      <p:cBhvr>
                                        <p:cTn id="7" dur="200" fill="hold">
                                          <p:stCondLst>
                                            <p:cond delay="200"/>
                                          </p:stCondLst>
                                        </p:cTn>
                                        <p:tgtEl>
                                          <p:spTgt spid="5"/>
                                        </p:tgtEl>
                                        <p:attrNameLst>
                                          <p:attrName>r</p:attrName>
                                        </p:attrNameLst>
                                      </p:cBhvr>
                                    </p:animRot>
                                    <p:animRot by="240000">
                                      <p:cBhvr>
                                        <p:cTn id="8" dur="200" fill="hold">
                                          <p:stCondLst>
                                            <p:cond delay="400"/>
                                          </p:stCondLst>
                                        </p:cTn>
                                        <p:tgtEl>
                                          <p:spTgt spid="5"/>
                                        </p:tgtEl>
                                        <p:attrNameLst>
                                          <p:attrName>r</p:attrName>
                                        </p:attrNameLst>
                                      </p:cBhvr>
                                    </p:animRot>
                                    <p:animRot by="-240000">
                                      <p:cBhvr>
                                        <p:cTn id="9" dur="200" fill="hold">
                                          <p:stCondLst>
                                            <p:cond delay="600"/>
                                          </p:stCondLst>
                                        </p:cTn>
                                        <p:tgtEl>
                                          <p:spTgt spid="5"/>
                                        </p:tgtEl>
                                        <p:attrNameLst>
                                          <p:attrName>r</p:attrName>
                                        </p:attrNameLst>
                                      </p:cBhvr>
                                    </p:animRot>
                                    <p:animRot by="120000">
                                      <p:cBhvr>
                                        <p:cTn id="10" dur="200" fill="hold">
                                          <p:stCondLst>
                                            <p:cond delay="800"/>
                                          </p:stCondLst>
                                        </p:cTn>
                                        <p:tgtEl>
                                          <p:spTgt spid="5"/>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45836" fill="hold"/>
                                        <p:tgtEl>
                                          <p:spTgt spid="2"/>
                                        </p:tgtEl>
                                      </p:cBhvr>
                                    </p:cmd>
                                  </p:childTnLst>
                                </p:cTn>
                              </p:par>
                            </p:childTnLst>
                          </p:cTn>
                        </p:par>
                      </p:childTnLst>
                    </p:cTn>
                  </p:par>
                </p:childTnLst>
              </p:cTn>
              <p:nextCondLst>
                <p:cond evt="onClick" delay="0">
                  <p:tgtEl>
                    <p:spTgt spid="2"/>
                  </p:tgtEl>
                </p:cond>
              </p:nextCondLst>
            </p:seq>
            <p:audio>
              <p:cMediaNode vol="80000">
                <p:cTn id="21"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аудио приложение 2а">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flipV="1">
            <a:off x="11031772" y="245537"/>
            <a:ext cx="609600" cy="579120"/>
          </a:xfrm>
          <a:prstGeom prst="rect">
            <a:avLst/>
          </a:prstGeom>
        </p:spPr>
      </p:pic>
      <p:sp>
        <p:nvSpPr>
          <p:cNvPr id="3" name="Прямоугольник 2"/>
          <p:cNvSpPr/>
          <p:nvPr/>
        </p:nvSpPr>
        <p:spPr>
          <a:xfrm>
            <a:off x="259080" y="1185015"/>
            <a:ext cx="8625840" cy="2523768"/>
          </a:xfrm>
          <a:prstGeom prst="rect">
            <a:avLst/>
          </a:prstGeom>
        </p:spPr>
        <p:txBody>
          <a:bodyPr wrap="square">
            <a:spAutoFit/>
          </a:bodyPr>
          <a:lstStyle/>
          <a:p>
            <a:r>
              <a:rPr lang="en-US" sz="2000" b="1" dirty="0" smtClean="0">
                <a:latin typeface="Times New Roman" panose="02020603050405020304" pitchFamily="18" charset="0"/>
                <a:cs typeface="Times New Roman" panose="02020603050405020304" pitchFamily="18" charset="0"/>
              </a:rPr>
              <a:t>Speaker B</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My name is Walton and I’m from the USA. I’m personally concerned about our environmental pollution. I try to protect the environment, to preserve it and to leave it clean and undamaged for the next generations who are at risk of not being able to leave their homes due to high city pollution. Yet now, in my native city (Boston) the smog has increased to such a threatening level that my family and I had to move, because the air was harmful to the health of my 4-year-old son.</a:t>
            </a:r>
            <a:r>
              <a:rPr lang="ru-RU" dirty="0" smtClean="0"/>
              <a:t/>
            </a:r>
            <a:br>
              <a:rPr lang="ru-RU" dirty="0" smtClean="0"/>
            </a:br>
            <a:endParaRPr lang="ru-RU" dirty="0"/>
          </a:p>
        </p:txBody>
      </p:sp>
      <p:sp>
        <p:nvSpPr>
          <p:cNvPr id="4" name="Прямоугольник 3"/>
          <p:cNvSpPr/>
          <p:nvPr/>
        </p:nvSpPr>
        <p:spPr>
          <a:xfrm>
            <a:off x="4846320" y="4069140"/>
            <a:ext cx="7345680" cy="2554545"/>
          </a:xfrm>
          <a:prstGeom prst="rect">
            <a:avLst/>
          </a:prstGeom>
        </p:spPr>
        <p:txBody>
          <a:bodyPr wrap="square">
            <a:spAutoFit/>
          </a:bodyPr>
          <a:lstStyle/>
          <a:p>
            <a:r>
              <a:rPr lang="en-US" sz="2000" dirty="0" smtClean="0">
                <a:latin typeface="Times New Roman" panose="02020603050405020304" pitchFamily="18" charset="0"/>
                <a:cs typeface="Times New Roman" panose="02020603050405020304" pitchFamily="18" charset="0"/>
              </a:rPr>
              <a:t>1.I feel unhappy because I can’t change public opinion to our planet.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2. I would like to see new energy saving laws introduced.</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3. I am afraid of the after-effects of human activities.</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4. I am sure that wise attitude to basic earth supplies is necessary.</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5. I do not want my family to live in polluted environment.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6. I am for the use of energy saving practices in house construction.</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7. I find many simple ways to help our planet in everyday life.</a:t>
            </a:r>
            <a:br>
              <a:rPr lang="en-US" sz="2000" dirty="0" smtClean="0">
                <a:latin typeface="Times New Roman" panose="02020603050405020304" pitchFamily="18" charset="0"/>
                <a:cs typeface="Times New Roman" panose="02020603050405020304" pitchFamily="18" charset="0"/>
              </a:rPr>
            </a:br>
            <a:endParaRPr lang="ru-RU" sz="2000" dirty="0"/>
          </a:p>
        </p:txBody>
      </p:sp>
      <p:pic>
        <p:nvPicPr>
          <p:cNvPr id="6" name="Рисунок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0142" y="3975896"/>
            <a:ext cx="3665054" cy="2409825"/>
          </a:xfrm>
          <a:prstGeom prst="rect">
            <a:avLst/>
          </a:prstGeom>
        </p:spPr>
      </p:pic>
      <p:pic>
        <p:nvPicPr>
          <p:cNvPr id="7" name="Рисунок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74397" y="1630431"/>
            <a:ext cx="2466975" cy="1847850"/>
          </a:xfrm>
          <a:prstGeom prst="rect">
            <a:avLst/>
          </a:prstGeom>
        </p:spPr>
      </p:pic>
    </p:spTree>
    <p:extLst>
      <p:ext uri="{BB962C8B-B14F-4D97-AF65-F5344CB8AC3E}">
        <p14:creationId xmlns:p14="http://schemas.microsoft.com/office/powerpoint/2010/main" val="36899584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7" restart="whenNotActive" fill="hold" evtFilter="cancelBubble" nodeType="interactiveSeq">
                <p:stCondLst>
                  <p:cond evt="onClick" delay="0">
                    <p:tgtEl>
                      <p:spTgt spid="2"/>
                    </p:tgtEl>
                  </p:cond>
                </p:stCondLst>
                <p:endSync evt="end" delay="0">
                  <p:rtn val="all"/>
                </p:endSync>
                <p:childTnLst>
                  <p:par>
                    <p:cTn id="18" fill="hold">
                      <p:stCondLst>
                        <p:cond delay="0"/>
                      </p:stCondLst>
                      <p:childTnLst>
                        <p:par>
                          <p:cTn id="19" fill="hold">
                            <p:stCondLst>
                              <p:cond delay="0"/>
                            </p:stCondLst>
                            <p:childTnLst>
                              <p:par>
                                <p:cTn id="20" presetID="1" presetClass="mediacall" presetSubtype="0" fill="hold" nodeType="clickEffect">
                                  <p:stCondLst>
                                    <p:cond delay="0"/>
                                  </p:stCondLst>
                                  <p:childTnLst>
                                    <p:cmd type="call" cmd="playFrom(0.0)">
                                      <p:cBhvr>
                                        <p:cTn id="21" dur="38707" fill="hold"/>
                                        <p:tgtEl>
                                          <p:spTgt spid="2"/>
                                        </p:tgtEl>
                                      </p:cBhvr>
                                    </p:cmd>
                                  </p:childTnLst>
                                </p:cTn>
                              </p:par>
                            </p:childTnLst>
                          </p:cTn>
                        </p:par>
                      </p:childTnLst>
                    </p:cTn>
                  </p:par>
                </p:childTnLst>
              </p:cTn>
              <p:nextCondLst>
                <p:cond evt="onClick" delay="0">
                  <p:tgtEl>
                    <p:spTgt spid="2"/>
                  </p:tgtEl>
                </p:cond>
              </p:nextCondLst>
            </p:seq>
            <p:audio>
              <p:cMediaNode vol="80000">
                <p:cTn id="22"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аудио приложение 2а">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flipV="1">
            <a:off x="10925092" y="3991"/>
            <a:ext cx="609600" cy="579120"/>
          </a:xfrm>
          <a:prstGeom prst="rect">
            <a:avLst/>
          </a:prstGeom>
        </p:spPr>
      </p:pic>
      <p:sp>
        <p:nvSpPr>
          <p:cNvPr id="3" name="Прямоугольник 2"/>
          <p:cNvSpPr/>
          <p:nvPr/>
        </p:nvSpPr>
        <p:spPr>
          <a:xfrm>
            <a:off x="205740" y="1283316"/>
            <a:ext cx="8397240" cy="2831544"/>
          </a:xfrm>
          <a:prstGeom prst="rect">
            <a:avLst/>
          </a:prstGeom>
        </p:spPr>
        <p:txBody>
          <a:bodyPr wrap="square">
            <a:spAutoFit/>
          </a:bodyPr>
          <a:lstStyle/>
          <a:p>
            <a:r>
              <a:rPr lang="en-US" sz="2000" b="1" dirty="0" smtClean="0">
                <a:latin typeface="Times New Roman" panose="02020603050405020304" pitchFamily="18" charset="0"/>
                <a:cs typeface="Times New Roman" panose="02020603050405020304" pitchFamily="18" charset="0"/>
              </a:rPr>
              <a:t>Speaker C</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In my country, England, there is hardly a part of it that is within its natural state. The typical English countryside, the hills and fields, have all been shaped by generations of cultivation. In fact, taking the planet as a whole there is hardly a part of it that humans have not changed. I fear that by our pollution humans are changing the places where they do not live and where they live. Deserts are becoming hotter, arctic ice is melting and wherever you look you can see the ugly footprint of humanity. </a:t>
            </a:r>
            <a:r>
              <a:rPr lang="ru-RU" dirty="0" smtClean="0">
                <a:latin typeface="Times New Roman" panose="02020603050405020304" pitchFamily="18" charset="0"/>
                <a:cs typeface="Times New Roman" panose="02020603050405020304" pitchFamily="18" charset="0"/>
              </a:rPr>
              <a:t/>
            </a:r>
            <a:br>
              <a:rPr lang="ru-RU" dirty="0" smtClean="0">
                <a:latin typeface="Times New Roman" panose="02020603050405020304" pitchFamily="18" charset="0"/>
                <a:cs typeface="Times New Roman" panose="02020603050405020304" pitchFamily="18" charset="0"/>
              </a:rPr>
            </a:br>
            <a:endParaRPr lang="ru-RU" dirty="0"/>
          </a:p>
        </p:txBody>
      </p:sp>
      <p:sp>
        <p:nvSpPr>
          <p:cNvPr id="4" name="Прямоугольник 3"/>
          <p:cNvSpPr/>
          <p:nvPr/>
        </p:nvSpPr>
        <p:spPr>
          <a:xfrm>
            <a:off x="4724400" y="4114860"/>
            <a:ext cx="7467600" cy="2523768"/>
          </a:xfrm>
          <a:prstGeom prst="rect">
            <a:avLst/>
          </a:prstGeom>
        </p:spPr>
        <p:txBody>
          <a:bodyPr wrap="square">
            <a:spAutoFit/>
          </a:bodyPr>
          <a:lstStyle/>
          <a:p>
            <a:r>
              <a:rPr lang="en-US" sz="2000" dirty="0" smtClean="0">
                <a:latin typeface="Times New Roman" panose="02020603050405020304" pitchFamily="18" charset="0"/>
                <a:cs typeface="Times New Roman" panose="02020603050405020304" pitchFamily="18" charset="0"/>
              </a:rPr>
              <a:t>1.I feel unhappy because I can’t change public opinion to our planet.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2. I would like to see new energy saving laws introduced.</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3. I am afraid of the after-effects of human activities.</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4. I am sure that wise attitude to basic earth supplies is necessary.</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5. I do not want my family to live in polluted environment.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6. I am for the use of energy saving practices in house construction.</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7. I find many simple ways to help our planet in everyday life.</a:t>
            </a: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endParaRPr lang="ru-RU" dirty="0"/>
          </a:p>
        </p:txBody>
      </p:sp>
      <p:pic>
        <p:nvPicPr>
          <p:cNvPr id="5" name="Рисунок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1409" y="4114860"/>
            <a:ext cx="4247322" cy="2339645"/>
          </a:xfrm>
          <a:prstGeom prst="rect">
            <a:avLst/>
          </a:prstGeom>
        </p:spPr>
      </p:pic>
      <p:pic>
        <p:nvPicPr>
          <p:cNvPr id="6" name="Рисунок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15317" y="1709323"/>
            <a:ext cx="2619375" cy="1743075"/>
          </a:xfrm>
          <a:prstGeom prst="rect">
            <a:avLst/>
          </a:prstGeom>
        </p:spPr>
      </p:pic>
    </p:spTree>
    <p:extLst>
      <p:ext uri="{BB962C8B-B14F-4D97-AF65-F5344CB8AC3E}">
        <p14:creationId xmlns:p14="http://schemas.microsoft.com/office/powerpoint/2010/main" val="1719070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80">
                                          <p:stCondLst>
                                            <p:cond delay="0"/>
                                          </p:stCondLst>
                                        </p:cTn>
                                        <p:tgtEl>
                                          <p:spTgt spid="6"/>
                                        </p:tgtEl>
                                      </p:cBhvr>
                                    </p:animEffect>
                                    <p:anim calcmode="lin" valueType="num">
                                      <p:cBhvr>
                                        <p:cTn id="1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9" dur="26">
                                          <p:stCondLst>
                                            <p:cond delay="650"/>
                                          </p:stCondLst>
                                        </p:cTn>
                                        <p:tgtEl>
                                          <p:spTgt spid="6"/>
                                        </p:tgtEl>
                                      </p:cBhvr>
                                      <p:to x="100000" y="60000"/>
                                    </p:animScale>
                                    <p:animScale>
                                      <p:cBhvr>
                                        <p:cTn id="20" dur="166" decel="50000">
                                          <p:stCondLst>
                                            <p:cond delay="676"/>
                                          </p:stCondLst>
                                        </p:cTn>
                                        <p:tgtEl>
                                          <p:spTgt spid="6"/>
                                        </p:tgtEl>
                                      </p:cBhvr>
                                      <p:to x="100000" y="100000"/>
                                    </p:animScale>
                                    <p:animScale>
                                      <p:cBhvr>
                                        <p:cTn id="21" dur="26">
                                          <p:stCondLst>
                                            <p:cond delay="1312"/>
                                          </p:stCondLst>
                                        </p:cTn>
                                        <p:tgtEl>
                                          <p:spTgt spid="6"/>
                                        </p:tgtEl>
                                      </p:cBhvr>
                                      <p:to x="100000" y="80000"/>
                                    </p:animScale>
                                    <p:animScale>
                                      <p:cBhvr>
                                        <p:cTn id="22" dur="166" decel="50000">
                                          <p:stCondLst>
                                            <p:cond delay="1338"/>
                                          </p:stCondLst>
                                        </p:cTn>
                                        <p:tgtEl>
                                          <p:spTgt spid="6"/>
                                        </p:tgtEl>
                                      </p:cBhvr>
                                      <p:to x="100000" y="100000"/>
                                    </p:animScale>
                                    <p:animScale>
                                      <p:cBhvr>
                                        <p:cTn id="23" dur="26">
                                          <p:stCondLst>
                                            <p:cond delay="1642"/>
                                          </p:stCondLst>
                                        </p:cTn>
                                        <p:tgtEl>
                                          <p:spTgt spid="6"/>
                                        </p:tgtEl>
                                      </p:cBhvr>
                                      <p:to x="100000" y="90000"/>
                                    </p:animScale>
                                    <p:animScale>
                                      <p:cBhvr>
                                        <p:cTn id="24" dur="166" decel="50000">
                                          <p:stCondLst>
                                            <p:cond delay="1668"/>
                                          </p:stCondLst>
                                        </p:cTn>
                                        <p:tgtEl>
                                          <p:spTgt spid="6"/>
                                        </p:tgtEl>
                                      </p:cBhvr>
                                      <p:to x="100000" y="100000"/>
                                    </p:animScale>
                                    <p:animScale>
                                      <p:cBhvr>
                                        <p:cTn id="25" dur="26">
                                          <p:stCondLst>
                                            <p:cond delay="1808"/>
                                          </p:stCondLst>
                                        </p:cTn>
                                        <p:tgtEl>
                                          <p:spTgt spid="6"/>
                                        </p:tgtEl>
                                      </p:cBhvr>
                                      <p:to x="100000" y="95000"/>
                                    </p:animScale>
                                    <p:animScale>
                                      <p:cBhvr>
                                        <p:cTn id="2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7" restart="whenNotActive" fill="hold" evtFilter="cancelBubble" nodeType="interactiveSeq">
                <p:stCondLst>
                  <p:cond evt="onClick" delay="0">
                    <p:tgtEl>
                      <p:spTgt spid="2"/>
                    </p:tgtEl>
                  </p:cond>
                </p:stCondLst>
                <p:endSync evt="end" delay="0">
                  <p:rtn val="all"/>
                </p:endSync>
                <p:childTnLst>
                  <p:par>
                    <p:cTn id="28" fill="hold">
                      <p:stCondLst>
                        <p:cond delay="0"/>
                      </p:stCondLst>
                      <p:childTnLst>
                        <p:par>
                          <p:cTn id="29" fill="hold">
                            <p:stCondLst>
                              <p:cond delay="0"/>
                            </p:stCondLst>
                            <p:childTnLst>
                              <p:par>
                                <p:cTn id="30" presetID="1" presetClass="mediacall" presetSubtype="0" fill="hold" nodeType="clickEffect">
                                  <p:stCondLst>
                                    <p:cond delay="0"/>
                                  </p:stCondLst>
                                  <p:childTnLst>
                                    <p:cmd type="call" cmd="playFrom(0.0)">
                                      <p:cBhvr>
                                        <p:cTn id="31" dur="40495" fill="hold"/>
                                        <p:tgtEl>
                                          <p:spTgt spid="2"/>
                                        </p:tgtEl>
                                      </p:cBhvr>
                                    </p:cmd>
                                  </p:childTnLst>
                                </p:cTn>
                              </p:par>
                            </p:childTnLst>
                          </p:cTn>
                        </p:par>
                      </p:childTnLst>
                    </p:cTn>
                  </p:par>
                </p:childTnLst>
              </p:cTn>
              <p:nextCondLst>
                <p:cond evt="onClick" delay="0">
                  <p:tgtEl>
                    <p:spTgt spid="2"/>
                  </p:tgtEl>
                </p:cond>
              </p:nextCondLst>
            </p:seq>
            <p:audio>
              <p:cMediaNode vol="80000">
                <p:cTn id="32"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аудио приложение 2а">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flipV="1">
            <a:off x="10681252" y="245537"/>
            <a:ext cx="609600" cy="579120"/>
          </a:xfrm>
          <a:prstGeom prst="rect">
            <a:avLst/>
          </a:prstGeom>
        </p:spPr>
      </p:pic>
      <p:sp>
        <p:nvSpPr>
          <p:cNvPr id="3" name="Прямоугольник 2"/>
          <p:cNvSpPr/>
          <p:nvPr/>
        </p:nvSpPr>
        <p:spPr>
          <a:xfrm>
            <a:off x="152400" y="1184866"/>
            <a:ext cx="8503920" cy="2554545"/>
          </a:xfrm>
          <a:prstGeom prst="rect">
            <a:avLst/>
          </a:prstGeom>
        </p:spPr>
        <p:txBody>
          <a:bodyPr wrap="square">
            <a:spAutoFit/>
          </a:bodyPr>
          <a:lstStyle/>
          <a:p>
            <a:r>
              <a:rPr lang="en-US" sz="2000" b="1" dirty="0" smtClean="0">
                <a:latin typeface="Times New Roman" panose="02020603050405020304" pitchFamily="18" charset="0"/>
                <a:cs typeface="Times New Roman" panose="02020603050405020304" pitchFamily="18" charset="0"/>
              </a:rPr>
              <a:t>Speaker D</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Of course we should care more about our planet water supplies. When you use water wisely, you help the environment. You save water for fish and animals. You help preserve drinking water supplies as well. You save the energy that your water supplier uses to move water to you and the energy your family uses to heat your water. When you use water wisely, you save money as your family pays for the water you use. So if kids start learning to use water wisely today, they will be helping themselves in the future.</a:t>
            </a:r>
            <a:endParaRPr lang="ru-RU" sz="2000" dirty="0"/>
          </a:p>
        </p:txBody>
      </p:sp>
      <p:sp>
        <p:nvSpPr>
          <p:cNvPr id="4" name="Прямоугольник 3"/>
          <p:cNvSpPr/>
          <p:nvPr/>
        </p:nvSpPr>
        <p:spPr>
          <a:xfrm>
            <a:off x="4663440" y="3962460"/>
            <a:ext cx="7391400" cy="2523768"/>
          </a:xfrm>
          <a:prstGeom prst="rect">
            <a:avLst/>
          </a:prstGeom>
        </p:spPr>
        <p:txBody>
          <a:bodyPr wrap="square">
            <a:spAutoFit/>
          </a:bodyPr>
          <a:lstStyle/>
          <a:p>
            <a:r>
              <a:rPr lang="en-US" sz="2000" dirty="0" smtClean="0">
                <a:latin typeface="Times New Roman" panose="02020603050405020304" pitchFamily="18" charset="0"/>
                <a:cs typeface="Times New Roman" panose="02020603050405020304" pitchFamily="18" charset="0"/>
              </a:rPr>
              <a:t>1.I feel unhappy because I can’t change public opinion to our planet.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2. I would like to see new energy saving laws introduced.</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3. I am afraid of the after-effects of human activities.</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4. I am sure that wise attitude to basic earth supplies is necessary.</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5. I do not want my family to live in polluted environment.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6. I am for the use of energy saving practices in house construction.</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7. I find many simple ways to help our planet in everyday life.</a:t>
            </a: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endParaRPr lang="ru-RU" dirty="0"/>
          </a:p>
        </p:txBody>
      </p:sp>
      <p:pic>
        <p:nvPicPr>
          <p:cNvPr id="5" name="Рисунок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5044" y="3962460"/>
            <a:ext cx="3994702" cy="2768048"/>
          </a:xfrm>
          <a:prstGeom prst="rect">
            <a:avLst/>
          </a:prstGeom>
        </p:spPr>
      </p:pic>
      <p:pic>
        <p:nvPicPr>
          <p:cNvPr id="6" name="Рисунок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47727" y="1496046"/>
            <a:ext cx="2143125" cy="2143125"/>
          </a:xfrm>
          <a:prstGeom prst="rect">
            <a:avLst/>
          </a:prstGeom>
        </p:spPr>
      </p:pic>
    </p:spTree>
    <p:extLst>
      <p:ext uri="{BB962C8B-B14F-4D97-AF65-F5344CB8AC3E}">
        <p14:creationId xmlns:p14="http://schemas.microsoft.com/office/powerpoint/2010/main" val="40540197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2"/>
                    </p:tgtEl>
                  </p:cond>
                </p:stCondLst>
                <p:endSync evt="end" delay="0">
                  <p:rtn val="all"/>
                </p:endSync>
                <p:childTnLst>
                  <p:par>
                    <p:cTn id="16" fill="hold">
                      <p:stCondLst>
                        <p:cond delay="0"/>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38684" fill="hold"/>
                                        <p:tgtEl>
                                          <p:spTgt spid="2"/>
                                        </p:tgtEl>
                                      </p:cBhvr>
                                    </p:cmd>
                                  </p:childTnLst>
                                </p:cTn>
                              </p:par>
                            </p:childTnLst>
                          </p:cTn>
                        </p:par>
                      </p:childTnLst>
                    </p:cTn>
                  </p:par>
                </p:childTnLst>
              </p:cTn>
              <p:nextCondLst>
                <p:cond evt="onClick" delay="0">
                  <p:tgtEl>
                    <p:spTgt spid="2"/>
                  </p:tgtEl>
                </p:cond>
              </p:nextCondLst>
            </p:seq>
            <p:audio>
              <p:cMediaNode vol="80000">
                <p:cTn id="20"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аудио приложение 2а">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flipV="1">
            <a:off x="10635532" y="245537"/>
            <a:ext cx="609600" cy="579120"/>
          </a:xfrm>
          <a:prstGeom prst="rect">
            <a:avLst/>
          </a:prstGeom>
        </p:spPr>
      </p:pic>
      <p:sp>
        <p:nvSpPr>
          <p:cNvPr id="3" name="Прямоугольник 2"/>
          <p:cNvSpPr/>
          <p:nvPr/>
        </p:nvSpPr>
        <p:spPr>
          <a:xfrm>
            <a:off x="144780" y="1280800"/>
            <a:ext cx="8839200" cy="2246769"/>
          </a:xfrm>
          <a:prstGeom prst="rect">
            <a:avLst/>
          </a:prstGeom>
        </p:spPr>
        <p:txBody>
          <a:bodyPr wrap="square">
            <a:spAutoFit/>
          </a:bodyPr>
          <a:lstStyle/>
          <a:p>
            <a:r>
              <a:rPr lang="en-US" sz="2000" b="1" dirty="0" smtClean="0">
                <a:latin typeface="Times New Roman" panose="02020603050405020304" pitchFamily="18" charset="0"/>
                <a:cs typeface="Times New Roman" panose="02020603050405020304" pitchFamily="18" charset="0"/>
              </a:rPr>
              <a:t>Speaker E </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My name is Susan and I’m 17 years old. I think the earth is the home we all live in but many people simply don’t care. I get depressed by all those warnings that we hear daily, acid rain, global warming and on and on. It is likely that there will always be some people who litter in towns and in the country, despite fines and knowledge of the environmental consequences. You cannot influence the way other people care for our planet and that makes me very sad.</a:t>
            </a:r>
            <a:endParaRPr lang="ru-RU" sz="2000" dirty="0"/>
          </a:p>
        </p:txBody>
      </p:sp>
      <p:sp>
        <p:nvSpPr>
          <p:cNvPr id="4" name="Прямоугольник 3"/>
          <p:cNvSpPr/>
          <p:nvPr/>
        </p:nvSpPr>
        <p:spPr>
          <a:xfrm>
            <a:off x="4671060" y="3846552"/>
            <a:ext cx="7155180" cy="2523768"/>
          </a:xfrm>
          <a:prstGeom prst="rect">
            <a:avLst/>
          </a:prstGeom>
        </p:spPr>
        <p:txBody>
          <a:bodyPr wrap="square">
            <a:spAutoFit/>
          </a:bodyPr>
          <a:lstStyle/>
          <a:p>
            <a:r>
              <a:rPr lang="en-US" sz="2000" dirty="0" smtClean="0">
                <a:latin typeface="Times New Roman" panose="02020603050405020304" pitchFamily="18" charset="0"/>
                <a:cs typeface="Times New Roman" panose="02020603050405020304" pitchFamily="18" charset="0"/>
              </a:rPr>
              <a:t>1.I feel unhappy because I can’t change public opinion to our planet.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2. I would like to see new energy saving laws introduced.</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3. I am afraid of the after-effects of human activities.</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4. I am sure that wise attitude to basic earth supplies is necessary.</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5. I do not want my family to live in polluted environment.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6. I am for the use of energy saving practices in house construction.</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7. I find many simple ways to help our planet in everyday life.</a:t>
            </a: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endParaRPr lang="ru-RU" dirty="0"/>
          </a:p>
        </p:txBody>
      </p:sp>
      <p:pic>
        <p:nvPicPr>
          <p:cNvPr id="5" name="Рисунок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11093" y="1506984"/>
            <a:ext cx="3280907" cy="2020585"/>
          </a:xfrm>
          <a:prstGeom prst="rect">
            <a:avLst/>
          </a:prstGeom>
        </p:spPr>
      </p:pic>
      <p:pic>
        <p:nvPicPr>
          <p:cNvPr id="6" name="Рисунок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8540" y="3846552"/>
            <a:ext cx="4028660" cy="2647013"/>
          </a:xfrm>
          <a:prstGeom prst="rect">
            <a:avLst/>
          </a:prstGeom>
        </p:spPr>
      </p:pic>
    </p:spTree>
    <p:extLst>
      <p:ext uri="{BB962C8B-B14F-4D97-AF65-F5344CB8AC3E}">
        <p14:creationId xmlns:p14="http://schemas.microsoft.com/office/powerpoint/2010/main" val="115791606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fltVal val="0"/>
                                          </p:val>
                                        </p:tav>
                                        <p:tav tm="100000">
                                          <p:val>
                                            <p:strVal val="#ppt_h"/>
                                          </p:val>
                                        </p:tav>
                                      </p:tavLst>
                                    </p:anim>
                                    <p:anim calcmode="lin" valueType="num">
                                      <p:cBhvr>
                                        <p:cTn id="14" dur="1000" fill="hold"/>
                                        <p:tgtEl>
                                          <p:spTgt spid="5"/>
                                        </p:tgtEl>
                                        <p:attrNameLst>
                                          <p:attrName>style.rotation</p:attrName>
                                        </p:attrNameLst>
                                      </p:cBhvr>
                                      <p:tavLst>
                                        <p:tav tm="0">
                                          <p:val>
                                            <p:fltVal val="90"/>
                                          </p:val>
                                        </p:tav>
                                        <p:tav tm="100000">
                                          <p:val>
                                            <p:fltVal val="0"/>
                                          </p:val>
                                        </p:tav>
                                      </p:tavLst>
                                    </p:anim>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39288" fill="hold"/>
                                        <p:tgtEl>
                                          <p:spTgt spid="2"/>
                                        </p:tgtEl>
                                      </p:cBhvr>
                                    </p:cmd>
                                  </p:childTnLst>
                                </p:cTn>
                              </p:par>
                            </p:childTnLst>
                          </p:cTn>
                        </p:par>
                      </p:childTnLst>
                    </p:cTn>
                  </p:par>
                </p:childTnLst>
              </p:cTn>
              <p:nextCondLst>
                <p:cond evt="onClick" delay="0">
                  <p:tgtEl>
                    <p:spTgt spid="2"/>
                  </p:tgtEl>
                </p:cond>
              </p:nextCondLst>
            </p:seq>
            <p:audio>
              <p:cMediaNode vol="80000">
                <p:cTn id="21"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7640" y="1295460"/>
            <a:ext cx="8945880" cy="2523768"/>
          </a:xfrm>
          <a:prstGeom prst="rect">
            <a:avLst/>
          </a:prstGeom>
        </p:spPr>
        <p:txBody>
          <a:bodyPr wrap="square">
            <a:spAutoFit/>
          </a:bodyPr>
          <a:lstStyle/>
          <a:p>
            <a:r>
              <a:rPr lang="en-US" sz="2000" b="1" dirty="0" smtClean="0">
                <a:latin typeface="Times New Roman" panose="02020603050405020304" pitchFamily="18" charset="0"/>
                <a:cs typeface="Times New Roman" panose="02020603050405020304" pitchFamily="18" charset="0"/>
              </a:rPr>
              <a:t>Speaker F</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I suggest we should use all resources in the most efficient way possible. A green home will be a good solution here as it helps to conserve energy as well as water. Waste and pollution will be decreased too. A green home protects the environment by using renewable solar energy. Solar panels on the roof of a home collect sunlight, which is then converted into power to heat the home and run the home equipment. So a green home will save energy as well as money in addition to having other health benefits.</a:t>
            </a:r>
            <a:r>
              <a:rPr lang="ru-RU" dirty="0" smtClean="0">
                <a:latin typeface="Times New Roman" panose="02020603050405020304" pitchFamily="18" charset="0"/>
                <a:cs typeface="Times New Roman" panose="02020603050405020304" pitchFamily="18" charset="0"/>
              </a:rPr>
              <a:t/>
            </a:r>
            <a:br>
              <a:rPr lang="ru-RU" dirty="0" smtClean="0">
                <a:latin typeface="Times New Roman" panose="02020603050405020304" pitchFamily="18" charset="0"/>
                <a:cs typeface="Times New Roman" panose="02020603050405020304" pitchFamily="18" charset="0"/>
              </a:rPr>
            </a:br>
            <a:endParaRPr lang="ru-RU" dirty="0"/>
          </a:p>
        </p:txBody>
      </p:sp>
      <p:pic>
        <p:nvPicPr>
          <p:cNvPr id="3" name="аудио приложение 2а">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flipV="1">
            <a:off x="10528852" y="243900"/>
            <a:ext cx="609600" cy="579120"/>
          </a:xfrm>
          <a:prstGeom prst="rect">
            <a:avLst/>
          </a:prstGeom>
        </p:spPr>
      </p:pic>
      <p:sp>
        <p:nvSpPr>
          <p:cNvPr id="4" name="Прямоугольник 3"/>
          <p:cNvSpPr/>
          <p:nvPr/>
        </p:nvSpPr>
        <p:spPr>
          <a:xfrm>
            <a:off x="4488180" y="4167664"/>
            <a:ext cx="7429500" cy="2523768"/>
          </a:xfrm>
          <a:prstGeom prst="rect">
            <a:avLst/>
          </a:prstGeom>
        </p:spPr>
        <p:txBody>
          <a:bodyPr wrap="square">
            <a:spAutoFit/>
          </a:bodyPr>
          <a:lstStyle/>
          <a:p>
            <a:r>
              <a:rPr lang="en-US" sz="2000" dirty="0" smtClean="0">
                <a:latin typeface="Times New Roman" panose="02020603050405020304" pitchFamily="18" charset="0"/>
                <a:cs typeface="Times New Roman" panose="02020603050405020304" pitchFamily="18" charset="0"/>
              </a:rPr>
              <a:t>1.I feel unhappy because I can’t change public opinion to our planet.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2. I would like to see new energy saving laws introduced.</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3. I am afraid of the after-effects of human activities.</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4. I am sure that wise attitude to basic earth supplies is necessary.</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5. I do not want my family to live in polluted environment.</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6. I am for the use of energy saving practices in house construction.</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7. I find many simple ways to help our planet in everyday life.</a:t>
            </a: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endParaRPr lang="ru-RU" dirty="0"/>
          </a:p>
        </p:txBody>
      </p:sp>
      <p:pic>
        <p:nvPicPr>
          <p:cNvPr id="5" name="Рисунок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63091" y="1434326"/>
            <a:ext cx="2754589" cy="2559120"/>
          </a:xfrm>
          <a:prstGeom prst="rect">
            <a:avLst/>
          </a:prstGeom>
        </p:spPr>
      </p:pic>
      <p:pic>
        <p:nvPicPr>
          <p:cNvPr id="6" name="Рисунок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8069" y="3819228"/>
            <a:ext cx="4270969" cy="2595029"/>
          </a:xfrm>
          <a:prstGeom prst="rect">
            <a:avLst/>
          </a:prstGeom>
        </p:spPr>
      </p:pic>
    </p:spTree>
    <p:extLst>
      <p:ext uri="{BB962C8B-B14F-4D97-AF65-F5344CB8AC3E}">
        <p14:creationId xmlns:p14="http://schemas.microsoft.com/office/powerpoint/2010/main" val="34251322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6"/>
                                        </p:tgtEl>
                                      </p:cBhvr>
                                    </p:animEffect>
                                    <p:animScale>
                                      <p:cBhvr>
                                        <p:cTn id="7" dur="250" autoRev="1" fill="hold"/>
                                        <p:tgtEl>
                                          <p:spTgt spid="6"/>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
                    </p:tgtEl>
                  </p:cond>
                </p:stCondLst>
                <p:endSync evt="end" delay="0">
                  <p:rtn val="all"/>
                </p:endSync>
                <p:childTnLst>
                  <p:par>
                    <p:cTn id="16" fill="hold">
                      <p:stCondLst>
                        <p:cond delay="0"/>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43444" fill="hold"/>
                                        <p:tgtEl>
                                          <p:spTgt spid="3"/>
                                        </p:tgtEl>
                                      </p:cBhvr>
                                    </p:cmd>
                                  </p:childTnLst>
                                </p:cTn>
                              </p:par>
                            </p:childTnLst>
                          </p:cTn>
                        </p:par>
                      </p:childTnLst>
                    </p:cTn>
                  </p:par>
                </p:childTnLst>
              </p:cTn>
              <p:nextCondLst>
                <p:cond evt="onClick" delay="0">
                  <p:tgtEl>
                    <p:spTgt spid="3"/>
                  </p:tgtEl>
                </p:cond>
              </p:nextCondLst>
            </p:seq>
            <p:audio>
              <p:cMediaNode vol="80000">
                <p:cTn id="20"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6720" y="788917"/>
            <a:ext cx="11765280" cy="5295489"/>
          </a:xfrm>
          <a:prstGeom prst="rect">
            <a:avLst/>
          </a:prstGeom>
        </p:spPr>
        <p:txBody>
          <a:bodyPr wrap="square">
            <a:spAutoFit/>
          </a:bodyPr>
          <a:lstStyle/>
          <a:p>
            <a:pPr>
              <a:lnSpc>
                <a:spcPct val="107000"/>
              </a:lnSpc>
              <a:spcAft>
                <a:spcPts val="800"/>
              </a:spcAft>
            </a:pPr>
            <a:r>
              <a:rPr lang="en-US" sz="2000" b="1" dirty="0" smtClean="0">
                <a:effectLst/>
                <a:latin typeface="Times New Roman" panose="02020603050405020304" pitchFamily="18" charset="0"/>
                <a:ea typeface="Times New Roman" panose="02020603050405020304" pitchFamily="18" charset="0"/>
                <a:cs typeface="Times New Roman" panose="02020603050405020304" pitchFamily="18" charset="0"/>
              </a:rPr>
              <a:t>Choose the most suitable word for each space.</a:t>
            </a:r>
            <a:endParaRPr lang="ru-RU" sz="20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nSpc>
                <a:spcPct val="107000"/>
              </a:lnSpc>
              <a:spcAft>
                <a:spcPts val="800"/>
              </a:spcAft>
            </a:pPr>
            <a:r>
              <a:rPr lang="en-US" sz="2000" b="1" dirty="0" smtClean="0">
                <a:effectLst/>
                <a:latin typeface="Times New Roman" panose="02020603050405020304" pitchFamily="18" charset="0"/>
                <a:ea typeface="Times New Roman" panose="02020603050405020304" pitchFamily="18" charset="0"/>
                <a:cs typeface="Times New Roman" panose="02020603050405020304" pitchFamily="18" charset="0"/>
              </a:rPr>
              <a:t>The threat to the environment.</a:t>
            </a:r>
            <a:endParaRPr lang="ru-RU" sz="20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a:lnSpc>
                <a:spcPct val="107000"/>
              </a:lnSpc>
              <a:spcAft>
                <a:spcPts val="80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Nowadays people are more aware that wildlife all over the world is in (1)….many (2)… of animals are threatened, and could easily become(3)… if we do not make an effort to (4)…them. There are many reasons for this. In some cases, animals are (5)…for their fur or for other valuable parts of their bodies. Some birds, (6)…as parrots, are caught (7)… , and sold as pets. </a:t>
            </a:r>
          </a:p>
          <a:p>
            <a:pPr>
              <a:lnSpc>
                <a:spcPct val="107000"/>
              </a:lnSpc>
              <a:spcAft>
                <a:spcPts val="800"/>
              </a:spcAf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spcAft>
                <a:spcPts val="800"/>
              </a:spcAft>
              <a:buFont typeface="+mj-lt"/>
              <a:buAutoNum type="arabicPeriod"/>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 danger b) threat c) problem d) vanishing</a:t>
            </a:r>
          </a:p>
          <a:p>
            <a:pPr marL="457200" lvl="0" indent="-457200">
              <a:buFont typeface="+mj-lt"/>
              <a:buAutoNum type="arabicPeriod"/>
            </a:pPr>
            <a:r>
              <a:rPr lang="en-US" sz="2000" dirty="0">
                <a:latin typeface="Times New Roman" panose="02020603050405020304" pitchFamily="18" charset="0"/>
                <a:cs typeface="Times New Roman" panose="02020603050405020304" pitchFamily="18" charset="0"/>
              </a:rPr>
              <a:t>a) marks b) more c) species d) forms</a:t>
            </a:r>
            <a:endParaRPr lang="ru-RU" sz="2000" dirty="0">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US" sz="2000" dirty="0">
                <a:latin typeface="Times New Roman" panose="02020603050405020304" pitchFamily="18" charset="0"/>
                <a:cs typeface="Times New Roman" panose="02020603050405020304" pitchFamily="18" charset="0"/>
              </a:rPr>
              <a:t>a) disappeared b) vanished c)empty d) extinct</a:t>
            </a:r>
            <a:endParaRPr lang="ru-RU" sz="2000" dirty="0">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US" sz="2000" dirty="0">
                <a:latin typeface="Times New Roman" panose="02020603050405020304" pitchFamily="18" charset="0"/>
                <a:cs typeface="Times New Roman" panose="02020603050405020304" pitchFamily="18" charset="0"/>
              </a:rPr>
              <a:t>a) harm b) safe c) protect d) serve</a:t>
            </a:r>
            <a:endParaRPr lang="ru-RU" sz="2000" dirty="0">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US" sz="2000" dirty="0">
                <a:latin typeface="Times New Roman" panose="02020603050405020304" pitchFamily="18" charset="0"/>
                <a:cs typeface="Times New Roman" panose="02020603050405020304" pitchFamily="18" charset="0"/>
              </a:rPr>
              <a:t>a) hunted b) chased c) game d) extinct</a:t>
            </a:r>
            <a:endParaRPr lang="ru-RU" sz="2000" dirty="0">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US" sz="2000" dirty="0">
                <a:latin typeface="Times New Roman" panose="02020603050405020304" pitchFamily="18" charset="0"/>
                <a:cs typeface="Times New Roman" panose="02020603050405020304" pitchFamily="18" charset="0"/>
              </a:rPr>
              <a:t>a) like b) such c) or d) where</a:t>
            </a:r>
            <a:endParaRPr lang="ru-RU" sz="2000" dirty="0">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US" sz="2000" dirty="0">
                <a:latin typeface="Times New Roman" panose="02020603050405020304" pitchFamily="18" charset="0"/>
                <a:cs typeface="Times New Roman" panose="02020603050405020304" pitchFamily="18" charset="0"/>
              </a:rPr>
              <a:t>a) lively b) alive c) for life d) for living</a:t>
            </a:r>
            <a:endParaRPr lang="ru-RU" sz="2000" dirty="0">
              <a:latin typeface="Times New Roman" panose="02020603050405020304" pitchFamily="18" charset="0"/>
              <a:cs typeface="Times New Roman" panose="02020603050405020304" pitchFamily="18" charset="0"/>
            </a:endParaRPr>
          </a:p>
          <a:p>
            <a:pPr marL="342900" indent="-342900">
              <a:lnSpc>
                <a:spcPct val="107000"/>
              </a:lnSpc>
              <a:spcAft>
                <a:spcPts val="800"/>
              </a:spcAft>
              <a:buAutoNum type="arabicPeriod"/>
            </a:pPr>
            <a:endParaRPr lang="ru-RU" sz="1600" dirty="0" smtClean="0">
              <a:effectLst/>
              <a:latin typeface="Calibri" panose="020F0502020204030204" pitchFamily="34" charset="0"/>
              <a:ea typeface="SimSun" panose="02010600030101010101" pitchFamily="2" charset="-122"/>
              <a:cs typeface="Times New Roman" panose="02020603050405020304" pitchFamily="18" charset="0"/>
            </a:endParaRPr>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1" r="612" b="10409"/>
          <a:stretch/>
        </p:blipFill>
        <p:spPr>
          <a:xfrm>
            <a:off x="6506817" y="3057409"/>
            <a:ext cx="4846983" cy="2992871"/>
          </a:xfrm>
          <a:prstGeom prst="rect">
            <a:avLst/>
          </a:prstGeom>
        </p:spPr>
      </p:pic>
    </p:spTree>
    <p:extLst>
      <p:ext uri="{BB962C8B-B14F-4D97-AF65-F5344CB8AC3E}">
        <p14:creationId xmlns:p14="http://schemas.microsoft.com/office/powerpoint/2010/main" val="26952180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60120" y="1039141"/>
            <a:ext cx="11125200" cy="1722651"/>
          </a:xfrm>
          <a:prstGeom prst="rect">
            <a:avLst/>
          </a:prstGeom>
        </p:spPr>
        <p:txBody>
          <a:bodyPr wrap="square">
            <a:spAutoFit/>
          </a:bodyPr>
          <a:lstStyle/>
          <a:p>
            <a:pPr>
              <a:lnSpc>
                <a:spcPct val="107000"/>
              </a:lnSpc>
              <a:spcAft>
                <a:spcPts val="80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For many animals and birds, the problem is their habitat- the (8)… where they live-is (9)… . More (10)…is used for farms, for houses or industry, and there are fewer open (11)…than there once were. Farmers use powerful chemicals to help them grow better (12)…, but these chemicals pollute the environment and (13)</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wildlife. The most successful animals on earth-human beings-will soon be the only once (14)…, unless we can (15)… this problem. </a:t>
            </a:r>
            <a:endParaRPr lang="ru-RU" sz="2000" dirty="0" smtClean="0">
              <a:effectLst/>
              <a:latin typeface="Calibri" panose="020F0502020204030204" pitchFamily="34" charset="0"/>
              <a:ea typeface="SimSun" panose="02010600030101010101" pitchFamily="2" charset="-122"/>
              <a:cs typeface="Times New Roman" panose="02020603050405020304" pitchFamily="18" charset="0"/>
            </a:endParaRPr>
          </a:p>
        </p:txBody>
      </p:sp>
      <p:sp>
        <p:nvSpPr>
          <p:cNvPr id="3" name="Прямоугольник 2"/>
          <p:cNvSpPr/>
          <p:nvPr/>
        </p:nvSpPr>
        <p:spPr>
          <a:xfrm>
            <a:off x="5372431" y="2817422"/>
            <a:ext cx="6096000" cy="3876959"/>
          </a:xfrm>
          <a:prstGeom prst="rect">
            <a:avLst/>
          </a:prstGeom>
        </p:spPr>
        <p:txBody>
          <a:bodyPr>
            <a:spAutoFit/>
          </a:bodyPr>
          <a:lstStyle/>
          <a:p>
            <a:pPr>
              <a:lnSpc>
                <a:spcPct val="107000"/>
              </a:lnSpc>
              <a:spcAft>
                <a:spcPts val="800"/>
              </a:spcAft>
              <a:tabLst>
                <a:tab pos="457200" algn="l"/>
              </a:tabLst>
            </a:pP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8.</a:t>
            </a:r>
            <a:r>
              <a:rPr lang="en-US" sz="2000" dirty="0"/>
              <a:t> a) spot b) point c) place </a:t>
            </a:r>
            <a:r>
              <a:rPr lang="en-US" sz="2000" dirty="0" smtClean="0"/>
              <a:t>d)site</a:t>
            </a:r>
            <a:endPar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lvl="0">
              <a:lnSpc>
                <a:spcPct val="107000"/>
              </a:lnSpc>
              <a:spcAft>
                <a:spcPts val="800"/>
              </a:spcAft>
              <a:tabLst>
                <a:tab pos="457200" algn="l"/>
              </a:tabLs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9</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 exhausting b) departing c)escaping d) disappearing</a:t>
            </a:r>
            <a:endParaRPr lang="ru-RU" sz="20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lvl="0">
              <a:lnSpc>
                <a:spcPct val="107000"/>
              </a:lnSpc>
              <a:spcAft>
                <a:spcPts val="800"/>
              </a:spcAft>
              <a:tabLst>
                <a:tab pos="457200" algn="l"/>
              </a:tabLst>
            </a:pP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10</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 each b) land c) soil d) area</a:t>
            </a:r>
            <a:endParaRPr lang="ru-RU" sz="20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lvl="0">
              <a:lnSpc>
                <a:spcPct val="107000"/>
              </a:lnSpc>
              <a:spcAft>
                <a:spcPts val="800"/>
              </a:spcAft>
              <a:tabLst>
                <a:tab pos="457200" algn="l"/>
              </a:tabLs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1</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 spaces b) air c) up d) parts</a:t>
            </a:r>
            <a:endParaRPr lang="ru-RU" sz="20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lvl="0">
              <a:lnSpc>
                <a:spcPct val="107000"/>
              </a:lnSpc>
              <a:spcAft>
                <a:spcPts val="800"/>
              </a:spcAft>
              <a:tabLst>
                <a:tab pos="457200" algn="l"/>
              </a:tabLs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1</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 products b) fields c) herbs d) crops</a:t>
            </a:r>
            <a:endParaRPr lang="en-US" sz="2000" dirty="0">
              <a:latin typeface="Times New Roman" panose="02020603050405020304" pitchFamily="18" charset="0"/>
              <a:ea typeface="SimSun" panose="02010600030101010101" pitchFamily="2" charset="-122"/>
              <a:cs typeface="Times New Roman" panose="02020603050405020304" pitchFamily="18" charset="0"/>
            </a:endParaRPr>
          </a:p>
          <a:p>
            <a:pPr lvl="0">
              <a:lnSpc>
                <a:spcPct val="107000"/>
              </a:lnSpc>
              <a:spcAft>
                <a:spcPts val="800"/>
              </a:spcAft>
              <a:tabLst>
                <a:tab pos="457200" algn="l"/>
              </a:tabLst>
            </a:pPr>
            <a:r>
              <a:rPr lang="en-US" sz="2000" dirty="0" smtClean="0">
                <a:effectLst/>
                <a:latin typeface="Times New Roman" panose="02020603050405020304" pitchFamily="18" charset="0"/>
                <a:ea typeface="SimSun" panose="02010600030101010101" pitchFamily="2" charset="-122"/>
                <a:cs typeface="Times New Roman" panose="02020603050405020304" pitchFamily="18" charset="0"/>
              </a:rPr>
              <a:t>1</a:t>
            </a:r>
            <a:r>
              <a:rPr lang="ru-RU" sz="2000" dirty="0" smtClean="0">
                <a:effectLst/>
                <a:latin typeface="Times New Roman" panose="02020603050405020304" pitchFamily="18" charset="0"/>
                <a:ea typeface="SimSun" panose="02010600030101010101" pitchFamily="2" charset="-122"/>
                <a:cs typeface="Times New Roman" panose="02020603050405020304" pitchFamily="18" charset="0"/>
              </a:rPr>
              <a:t>3</a:t>
            </a:r>
            <a:r>
              <a:rPr lang="en-US" sz="2000" dirty="0" smtClean="0">
                <a:effectLst/>
                <a:latin typeface="Times New Roman" panose="02020603050405020304" pitchFamily="18" charset="0"/>
                <a:ea typeface="SimSun" panose="02010600030101010101" pitchFamily="2" charset="-122"/>
                <a:cs typeface="Times New Roman" panose="02020603050405020304" pitchFamily="18" charset="0"/>
              </a:rPr>
              <a:t>. </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 spoil b) harm c)wound d)wrong</a:t>
            </a:r>
            <a:endParaRPr lang="ru-RU" sz="20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lvl="0">
              <a:lnSpc>
                <a:spcPct val="107000"/>
              </a:lnSpc>
              <a:spcAft>
                <a:spcPts val="800"/>
              </a:spcAft>
              <a:tabLst>
                <a:tab pos="457200" algn="l"/>
              </a:tabLs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1</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 survived b) over c) missing d) left</a:t>
            </a:r>
            <a:endParaRPr lang="ru-RU" sz="2000" dirty="0" smtClean="0">
              <a:effectLst/>
              <a:latin typeface="Times New Roman" panose="02020603050405020304" pitchFamily="18" charset="0"/>
              <a:ea typeface="SimSun" panose="02010600030101010101" pitchFamily="2" charset="-122"/>
              <a:cs typeface="Times New Roman" panose="02020603050405020304" pitchFamily="18" charset="0"/>
            </a:endParaRPr>
          </a:p>
          <a:p>
            <a:pPr lvl="0">
              <a:lnSpc>
                <a:spcPct val="107000"/>
              </a:lnSpc>
              <a:spcAft>
                <a:spcPts val="800"/>
              </a:spcAft>
              <a:tabLst>
                <a:tab pos="457200" algn="l"/>
              </a:tabLs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1</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5</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 answer b) calculate c) solve d) explain</a:t>
            </a:r>
            <a:endPar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lvl="0">
              <a:lnSpc>
                <a:spcPct val="107000"/>
              </a:lnSpc>
              <a:spcAft>
                <a:spcPts val="800"/>
              </a:spcAft>
              <a:tabLst>
                <a:tab pos="457200" algn="l"/>
              </a:tabLst>
            </a:pPr>
            <a:endParaRPr lang="ru-RU" sz="2000" dirty="0">
              <a:effectLst/>
              <a:latin typeface="Times New Roman" panose="02020603050405020304" pitchFamily="18" charset="0"/>
              <a:ea typeface="SimSun" panose="02010600030101010101" pitchFamily="2" charset="-122"/>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637" y="2761792"/>
            <a:ext cx="2143125" cy="2143125"/>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7520" y="4535381"/>
            <a:ext cx="3556000" cy="2159000"/>
          </a:xfrm>
          <a:prstGeom prst="rect">
            <a:avLst/>
          </a:prstGeom>
        </p:spPr>
      </p:pic>
    </p:spTree>
    <p:extLst>
      <p:ext uri="{BB962C8B-B14F-4D97-AF65-F5344CB8AC3E}">
        <p14:creationId xmlns:p14="http://schemas.microsoft.com/office/powerpoint/2010/main" val="181869506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ichael Jackson Earth Song (span class=videoplayer_subtitle)Official Video(_spa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182880"/>
            <a:ext cx="12192000" cy="7040880"/>
          </a:xfrm>
          <a:prstGeom prst="rect">
            <a:avLst/>
          </a:prstGeom>
        </p:spPr>
      </p:pic>
    </p:spTree>
    <p:extLst>
      <p:ext uri="{BB962C8B-B14F-4D97-AF65-F5344CB8AC3E}">
        <p14:creationId xmlns:p14="http://schemas.microsoft.com/office/powerpoint/2010/main" val="9676232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04650" y="150614"/>
            <a:ext cx="7055329" cy="400110"/>
          </a:xfrm>
          <a:prstGeom prst="rect">
            <a:avLst/>
          </a:prstGeom>
        </p:spPr>
        <p:txBody>
          <a:bodyPr wrap="none">
            <a:spAutoFit/>
          </a:bodyPr>
          <a:lstStyle/>
          <a:p>
            <a:pPr algn="ctr"/>
            <a:r>
              <a:rPr lang="en-US" sz="2000" b="1" dirty="0" smtClean="0">
                <a:latin typeface="Times New Roman" panose="02020603050405020304" pitchFamily="18" charset="0"/>
                <a:cs typeface="Times New Roman" panose="02020603050405020304" pitchFamily="18" charset="0"/>
              </a:rPr>
              <a:t>Fill in the gaps with words derived from the words in brackets.</a:t>
            </a:r>
            <a:endParaRPr lang="ru-RU" sz="20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52400" y="982623"/>
            <a:ext cx="12039600" cy="2862322"/>
          </a:xfrm>
          <a:prstGeom prst="rect">
            <a:avLst/>
          </a:prstGeom>
        </p:spPr>
        <p:txBody>
          <a:bodyPr wrap="square">
            <a:spAutoFit/>
          </a:bodyPr>
          <a:lstStyle/>
          <a:p>
            <a:r>
              <a:rPr lang="en-US" sz="2000" dirty="0" smtClean="0">
                <a:latin typeface="Times New Roman" panose="02020603050405020304" pitchFamily="18" charset="0"/>
                <a:cs typeface="Times New Roman" panose="02020603050405020304" pitchFamily="18" charset="0"/>
              </a:rPr>
              <a:t>There are many problems which (1)__________(threat) our natural environment. Acid rain, (2)__________(globe) warming and air and water (3)__________(pollute) are among the most serious ones. There are several ways to help improve the situation. Firstly, we should encourage (4)__________(recycle) because it is the(5)__________(produce) of new materials which causes the most damage. We must learn to reuse things like plastic bags and glass jars. Secondly, driving an environmentally- friendly car is also(6)__________(help).Furthermore, joining an (7)__________(organize) which plants trees or cleans up beaches would be a (8)__________(prove) that you are really (9)__________(concern) about the environment. Lastly, supporting groups such as Greenpeace, which try to prevent many(10)__________(environment) disasters, would help to ensure that our planet will be clean and safe for the future generations.</a:t>
            </a:r>
            <a:endParaRPr lang="ru-RU" sz="2000"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82652" y="3788331"/>
            <a:ext cx="2484120" cy="3013052"/>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98" y="3992566"/>
            <a:ext cx="3274695" cy="2378065"/>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2547" y="4006500"/>
            <a:ext cx="3212851" cy="2350193"/>
          </a:xfrm>
          <a:prstGeom prst="rect">
            <a:avLst/>
          </a:prstGeom>
        </p:spPr>
      </p:pic>
      <p:pic>
        <p:nvPicPr>
          <p:cNvPr id="8" name="Рисунок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70275" y="4523064"/>
            <a:ext cx="2857500" cy="1600200"/>
          </a:xfrm>
          <a:prstGeom prst="rect">
            <a:avLst/>
          </a:prstGeom>
        </p:spPr>
      </p:pic>
    </p:spTree>
    <p:extLst>
      <p:ext uri="{BB962C8B-B14F-4D97-AF65-F5344CB8AC3E}">
        <p14:creationId xmlns:p14="http://schemas.microsoft.com/office/powerpoint/2010/main" val="36815166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6000" b="-20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32781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611</TotalTime>
  <Words>1209</Words>
  <Application>Microsoft Office PowerPoint</Application>
  <PresentationFormat>Широкоэкранный</PresentationFormat>
  <Paragraphs>104</Paragraphs>
  <Slides>17</Slides>
  <Notes>0</Notes>
  <HiddenSlides>0</HiddenSlides>
  <MMClips>8</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17</vt:i4>
      </vt:variant>
    </vt:vector>
  </HeadingPairs>
  <TitlesOfParts>
    <vt:vector size="23" baseType="lpstr">
      <vt:lpstr>SimSun</vt: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Vocabulary</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NARINE</dc:creator>
  <cp:lastModifiedBy>NARINE</cp:lastModifiedBy>
  <cp:revision>52</cp:revision>
  <dcterms:created xsi:type="dcterms:W3CDTF">2022-01-02T17:07:17Z</dcterms:created>
  <dcterms:modified xsi:type="dcterms:W3CDTF">2023-02-22T19:26:47Z</dcterms:modified>
</cp:coreProperties>
</file>