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80" r:id="rId2"/>
    <p:sldId id="299" r:id="rId3"/>
    <p:sldId id="282" r:id="rId4"/>
    <p:sldId id="286" r:id="rId5"/>
    <p:sldId id="283" r:id="rId6"/>
    <p:sldId id="285" r:id="rId7"/>
    <p:sldId id="289" r:id="rId8"/>
    <p:sldId id="288" r:id="rId9"/>
    <p:sldId id="287" r:id="rId10"/>
    <p:sldId id="291" r:id="rId11"/>
    <p:sldId id="290" r:id="rId12"/>
    <p:sldId id="300" r:id="rId13"/>
    <p:sldId id="292" r:id="rId14"/>
    <p:sldId id="293" r:id="rId15"/>
    <p:sldId id="296" r:id="rId16"/>
    <p:sldId id="294" r:id="rId17"/>
    <p:sldId id="295" r:id="rId18"/>
    <p:sldId id="297" r:id="rId19"/>
    <p:sldId id="28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DC2ED8-E97F-4653-B0A5-BC5F5C4096B6}" type="doc">
      <dgm:prSet loTypeId="urn:microsoft.com/office/officeart/2005/8/layout/process5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A2BF85F-FBCC-4AC8-887B-DD481F013726}">
      <dgm:prSet custT="1"/>
      <dgm:spPr/>
      <dgm:t>
        <a:bodyPr/>
        <a:lstStyle/>
        <a:p>
          <a:pPr rtl="0"/>
          <a:r>
            <a:rPr lang="ru-RU" sz="1200" b="1" dirty="0" smtClean="0">
              <a:solidFill>
                <a:srgbClr val="C00000"/>
              </a:solidFill>
              <a:latin typeface="Georgia" panose="02040502050405020303" pitchFamily="18" charset="0"/>
            </a:rPr>
            <a:t>1. </a:t>
          </a:r>
          <a:r>
            <a:rPr lang="ru-RU" sz="1200" b="1" dirty="0" smtClean="0">
              <a:solidFill>
                <a:srgbClr val="002060"/>
              </a:solidFill>
              <a:latin typeface="Georgia" panose="02040502050405020303" pitchFamily="18" charset="0"/>
            </a:rPr>
            <a:t>Информационно-аналитическое</a:t>
          </a:r>
        </a:p>
      </dgm:t>
    </dgm:pt>
    <dgm:pt modelId="{274606CA-E47B-4A27-BC39-8C1F932A9FBF}" type="parTrans" cxnId="{8B4C3F7B-EDC9-4B14-8D43-3D4046404AA6}">
      <dgm:prSet/>
      <dgm:spPr/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263A0536-2E99-4253-9A55-14422ED2FA8B}" type="sibTrans" cxnId="{8B4C3F7B-EDC9-4B14-8D43-3D4046404AA6}">
      <dgm:prSet/>
      <dgm:spPr>
        <a:ln>
          <a:solidFill>
            <a:schemeClr val="accent4">
              <a:lumMod val="60000"/>
              <a:lumOff val="40000"/>
            </a:schemeClr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DDC3CD13-27BC-4EFD-BD9D-B0CD79A89BDC}">
      <dgm:prSet custT="1"/>
      <dgm:spPr/>
      <dgm:t>
        <a:bodyPr/>
        <a:lstStyle/>
        <a:p>
          <a:pPr rtl="0"/>
          <a:r>
            <a:rPr lang="ru-RU" sz="1200" b="1" dirty="0" smtClean="0">
              <a:solidFill>
                <a:srgbClr val="C00000"/>
              </a:solidFill>
              <a:latin typeface="Georgia" panose="02040502050405020303" pitchFamily="18" charset="0"/>
            </a:rPr>
            <a:t>2.</a:t>
          </a:r>
        </a:p>
        <a:p>
          <a:pPr rtl="0"/>
          <a:r>
            <a:rPr lang="ru-RU" sz="1200" b="1" dirty="0" smtClean="0">
              <a:solidFill>
                <a:srgbClr val="002060"/>
              </a:solidFill>
              <a:latin typeface="Georgia" panose="02040502050405020303" pitchFamily="18" charset="0"/>
            </a:rPr>
            <a:t> Просвещение</a:t>
          </a:r>
          <a:endParaRPr lang="ru-RU" sz="120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F0A99180-1062-4882-8D61-3A3E25FFEAFF}" type="parTrans" cxnId="{F9FD54EB-0772-4917-B7A6-2D9D26BB26D7}">
      <dgm:prSet/>
      <dgm:spPr/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C1991FCA-8674-4D01-B154-E563BAB1D20F}" type="sibTrans" cxnId="{F9FD54EB-0772-4917-B7A6-2D9D26BB26D7}">
      <dgm:prSet/>
      <dgm:spPr>
        <a:ln>
          <a:solidFill>
            <a:schemeClr val="accent4">
              <a:lumMod val="60000"/>
              <a:lumOff val="40000"/>
            </a:schemeClr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EEE92D2F-4943-4595-8136-33E51873A5DD}">
      <dgm:prSet custT="1"/>
      <dgm:spPr/>
      <dgm:t>
        <a:bodyPr/>
        <a:lstStyle/>
        <a:p>
          <a:pPr rtl="0"/>
          <a:r>
            <a:rPr lang="ru-RU" sz="1200" b="1" dirty="0" smtClean="0">
              <a:solidFill>
                <a:srgbClr val="C00000"/>
              </a:solidFill>
              <a:latin typeface="Georgia" panose="02040502050405020303" pitchFamily="18" charset="0"/>
            </a:rPr>
            <a:t>3. </a:t>
          </a:r>
          <a:r>
            <a:rPr lang="ru-RU" sz="1200" b="1" dirty="0" smtClean="0">
              <a:solidFill>
                <a:srgbClr val="002060"/>
              </a:solidFill>
              <a:latin typeface="Georgia" panose="02040502050405020303" pitchFamily="18" charset="0"/>
            </a:rPr>
            <a:t>Информирование </a:t>
          </a:r>
          <a:endParaRPr lang="ru-RU" sz="120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111FE0FA-9CC2-4FCC-875F-FD9759ABAE72}" type="parTrans" cxnId="{34C9D513-5A43-40CC-AE12-AC84C50B70DF}">
      <dgm:prSet/>
      <dgm:spPr/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5E958665-D51D-4814-9A02-084F57E175C2}" type="sibTrans" cxnId="{34C9D513-5A43-40CC-AE12-AC84C50B70DF}">
      <dgm:prSet/>
      <dgm:spPr>
        <a:ln>
          <a:solidFill>
            <a:schemeClr val="accent5">
              <a:lumMod val="60000"/>
              <a:lumOff val="40000"/>
            </a:schemeClr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CE1E20B1-D12B-43B4-B0B7-449BE4534179}">
      <dgm:prSet custT="1"/>
      <dgm:spPr/>
      <dgm:t>
        <a:bodyPr/>
        <a:lstStyle/>
        <a:p>
          <a:pPr rtl="0"/>
          <a:endParaRPr lang="ru-RU" sz="1200" b="1" dirty="0" smtClean="0">
            <a:solidFill>
              <a:srgbClr val="002060"/>
            </a:solidFill>
            <a:latin typeface="Georgia" panose="02040502050405020303" pitchFamily="18" charset="0"/>
          </a:endParaRPr>
        </a:p>
        <a:p>
          <a:pPr rtl="0"/>
          <a:r>
            <a:rPr lang="ru-RU" sz="1200" b="1" dirty="0" smtClean="0">
              <a:solidFill>
                <a:srgbClr val="C00000"/>
              </a:solidFill>
              <a:latin typeface="Georgia" panose="02040502050405020303" pitchFamily="18" charset="0"/>
            </a:rPr>
            <a:t>4. </a:t>
          </a:r>
        </a:p>
        <a:p>
          <a:pPr rtl="0"/>
          <a:r>
            <a:rPr lang="ru-RU" sz="1200" b="1" dirty="0" smtClean="0">
              <a:solidFill>
                <a:srgbClr val="002060"/>
              </a:solidFill>
              <a:latin typeface="Georgia" panose="02040502050405020303" pitchFamily="18" charset="0"/>
            </a:rPr>
            <a:t>Совместная деятельность «педагоги-родители -дети»</a:t>
          </a:r>
        </a:p>
        <a:p>
          <a:pPr rtl="0"/>
          <a:r>
            <a:rPr lang="ru-RU" sz="1200" b="1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endParaRPr lang="ru-RU" sz="120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0CDF0CE6-3D9F-443A-A372-66B3952002CC}" type="parTrans" cxnId="{0481A5FF-D1E4-49D2-BE81-F15021BFF649}">
      <dgm:prSet/>
      <dgm:spPr/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36F940B3-517B-4BFC-8D01-77379ED533EA}" type="sibTrans" cxnId="{0481A5FF-D1E4-49D2-BE81-F15021BFF649}">
      <dgm:prSet/>
      <dgm:spPr/>
      <dgm:t>
        <a:bodyPr/>
        <a:lstStyle/>
        <a:p>
          <a:endParaRPr lang="ru-RU" sz="120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B4AE0E29-4573-4FB8-8BF3-9BF7051946E5}" type="pres">
      <dgm:prSet presAssocID="{8BDC2ED8-E97F-4653-B0A5-BC5F5C4096B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335547-05D0-4145-9BB7-550BB3B5222C}" type="pres">
      <dgm:prSet presAssocID="{AA2BF85F-FBCC-4AC8-887B-DD481F01372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98D8EC-E113-43CD-8413-D7DCD013C0F0}" type="pres">
      <dgm:prSet presAssocID="{263A0536-2E99-4253-9A55-14422ED2FA8B}" presName="sibTrans" presStyleLbl="sibTrans2D1" presStyleIdx="0" presStyleCnt="3"/>
      <dgm:spPr/>
      <dgm:t>
        <a:bodyPr/>
        <a:lstStyle/>
        <a:p>
          <a:endParaRPr lang="ru-RU"/>
        </a:p>
      </dgm:t>
    </dgm:pt>
    <dgm:pt modelId="{94ABDB15-0218-4192-AB1A-98AE0DD47621}" type="pres">
      <dgm:prSet presAssocID="{263A0536-2E99-4253-9A55-14422ED2FA8B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87D6CE0A-67AD-442F-9496-089C7355C6C8}" type="pres">
      <dgm:prSet presAssocID="{DDC3CD13-27BC-4EFD-BD9D-B0CD79A89BD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282F33-0FEC-49D6-8FF7-310DC8D24615}" type="pres">
      <dgm:prSet presAssocID="{C1991FCA-8674-4D01-B154-E563BAB1D20F}" presName="sibTrans" presStyleLbl="sibTrans2D1" presStyleIdx="1" presStyleCnt="3"/>
      <dgm:spPr/>
      <dgm:t>
        <a:bodyPr/>
        <a:lstStyle/>
        <a:p>
          <a:endParaRPr lang="ru-RU"/>
        </a:p>
      </dgm:t>
    </dgm:pt>
    <dgm:pt modelId="{17A3DFBB-187D-48B2-A64A-884891F17F9A}" type="pres">
      <dgm:prSet presAssocID="{C1991FCA-8674-4D01-B154-E563BAB1D20F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DBFC82CC-4AF0-4A47-A55A-417523EADAD7}" type="pres">
      <dgm:prSet presAssocID="{EEE92D2F-4943-4595-8136-33E51873A5D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A6BE06-27CC-41A2-A270-EE291BFF29B8}" type="pres">
      <dgm:prSet presAssocID="{5E958665-D51D-4814-9A02-084F57E175C2}" presName="sibTrans" presStyleLbl="sibTrans2D1" presStyleIdx="2" presStyleCnt="3"/>
      <dgm:spPr/>
      <dgm:t>
        <a:bodyPr/>
        <a:lstStyle/>
        <a:p>
          <a:endParaRPr lang="ru-RU"/>
        </a:p>
      </dgm:t>
    </dgm:pt>
    <dgm:pt modelId="{DA5C1553-219D-40A3-ABE6-6B32076DEEDA}" type="pres">
      <dgm:prSet presAssocID="{5E958665-D51D-4814-9A02-084F57E175C2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7E440C11-A271-43B0-B48C-69A38529D15D}" type="pres">
      <dgm:prSet presAssocID="{CE1E20B1-D12B-43B4-B0B7-449BE453417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57BF41-ECA2-44D9-B43C-BB00870BE7F3}" type="presOf" srcId="{EEE92D2F-4943-4595-8136-33E51873A5DD}" destId="{DBFC82CC-4AF0-4A47-A55A-417523EADAD7}" srcOrd="0" destOrd="0" presId="urn:microsoft.com/office/officeart/2005/8/layout/process5"/>
    <dgm:cxn modelId="{5A94BB20-06C2-42C7-AB00-588B777E1D61}" type="presOf" srcId="{263A0536-2E99-4253-9A55-14422ED2FA8B}" destId="{94ABDB15-0218-4192-AB1A-98AE0DD47621}" srcOrd="1" destOrd="0" presId="urn:microsoft.com/office/officeart/2005/8/layout/process5"/>
    <dgm:cxn modelId="{8B4C3F7B-EDC9-4B14-8D43-3D4046404AA6}" srcId="{8BDC2ED8-E97F-4653-B0A5-BC5F5C4096B6}" destId="{AA2BF85F-FBCC-4AC8-887B-DD481F013726}" srcOrd="0" destOrd="0" parTransId="{274606CA-E47B-4A27-BC39-8C1F932A9FBF}" sibTransId="{263A0536-2E99-4253-9A55-14422ED2FA8B}"/>
    <dgm:cxn modelId="{BC701EDC-4836-4FE7-9CFF-CB91A0A2E60D}" type="presOf" srcId="{DDC3CD13-27BC-4EFD-BD9D-B0CD79A89BDC}" destId="{87D6CE0A-67AD-442F-9496-089C7355C6C8}" srcOrd="0" destOrd="0" presId="urn:microsoft.com/office/officeart/2005/8/layout/process5"/>
    <dgm:cxn modelId="{C57F2802-147F-4AEB-A52E-D4A1DBAE710A}" type="presOf" srcId="{C1991FCA-8674-4D01-B154-E563BAB1D20F}" destId="{17A3DFBB-187D-48B2-A64A-884891F17F9A}" srcOrd="1" destOrd="0" presId="urn:microsoft.com/office/officeart/2005/8/layout/process5"/>
    <dgm:cxn modelId="{0481A5FF-D1E4-49D2-BE81-F15021BFF649}" srcId="{8BDC2ED8-E97F-4653-B0A5-BC5F5C4096B6}" destId="{CE1E20B1-D12B-43B4-B0B7-449BE4534179}" srcOrd="3" destOrd="0" parTransId="{0CDF0CE6-3D9F-443A-A372-66B3952002CC}" sibTransId="{36F940B3-517B-4BFC-8D01-77379ED533EA}"/>
    <dgm:cxn modelId="{979287E4-3F65-46C0-BF60-59D43C95D0FF}" type="presOf" srcId="{AA2BF85F-FBCC-4AC8-887B-DD481F013726}" destId="{6F335547-05D0-4145-9BB7-550BB3B5222C}" srcOrd="0" destOrd="0" presId="urn:microsoft.com/office/officeart/2005/8/layout/process5"/>
    <dgm:cxn modelId="{465EAFAB-A8D4-44B3-83BA-D1F9A22401DE}" type="presOf" srcId="{5E958665-D51D-4814-9A02-084F57E175C2}" destId="{DA5C1553-219D-40A3-ABE6-6B32076DEEDA}" srcOrd="1" destOrd="0" presId="urn:microsoft.com/office/officeart/2005/8/layout/process5"/>
    <dgm:cxn modelId="{34C9D513-5A43-40CC-AE12-AC84C50B70DF}" srcId="{8BDC2ED8-E97F-4653-B0A5-BC5F5C4096B6}" destId="{EEE92D2F-4943-4595-8136-33E51873A5DD}" srcOrd="2" destOrd="0" parTransId="{111FE0FA-9CC2-4FCC-875F-FD9759ABAE72}" sibTransId="{5E958665-D51D-4814-9A02-084F57E175C2}"/>
    <dgm:cxn modelId="{2890E5E4-0AA5-4DAA-B11C-A6FE2B5BD0C3}" type="presOf" srcId="{263A0536-2E99-4253-9A55-14422ED2FA8B}" destId="{6B98D8EC-E113-43CD-8413-D7DCD013C0F0}" srcOrd="0" destOrd="0" presId="urn:microsoft.com/office/officeart/2005/8/layout/process5"/>
    <dgm:cxn modelId="{00A61D16-FE82-43FF-93D4-9C59C05A305F}" type="presOf" srcId="{5E958665-D51D-4814-9A02-084F57E175C2}" destId="{D8A6BE06-27CC-41A2-A270-EE291BFF29B8}" srcOrd="0" destOrd="0" presId="urn:microsoft.com/office/officeart/2005/8/layout/process5"/>
    <dgm:cxn modelId="{92C70DFC-F08F-4A73-A34E-2296C3D26E3D}" type="presOf" srcId="{CE1E20B1-D12B-43B4-B0B7-449BE4534179}" destId="{7E440C11-A271-43B0-B48C-69A38529D15D}" srcOrd="0" destOrd="0" presId="urn:microsoft.com/office/officeart/2005/8/layout/process5"/>
    <dgm:cxn modelId="{F9FD54EB-0772-4917-B7A6-2D9D26BB26D7}" srcId="{8BDC2ED8-E97F-4653-B0A5-BC5F5C4096B6}" destId="{DDC3CD13-27BC-4EFD-BD9D-B0CD79A89BDC}" srcOrd="1" destOrd="0" parTransId="{F0A99180-1062-4882-8D61-3A3E25FFEAFF}" sibTransId="{C1991FCA-8674-4D01-B154-E563BAB1D20F}"/>
    <dgm:cxn modelId="{CFEC30F0-3863-41D1-AAF6-EEF36940F749}" type="presOf" srcId="{8BDC2ED8-E97F-4653-B0A5-BC5F5C4096B6}" destId="{B4AE0E29-4573-4FB8-8BF3-9BF7051946E5}" srcOrd="0" destOrd="0" presId="urn:microsoft.com/office/officeart/2005/8/layout/process5"/>
    <dgm:cxn modelId="{247FBA11-BD45-4AD1-9A0B-9A743E3718A9}" type="presOf" srcId="{C1991FCA-8674-4D01-B154-E563BAB1D20F}" destId="{EC282F33-0FEC-49D6-8FF7-310DC8D24615}" srcOrd="0" destOrd="0" presId="urn:microsoft.com/office/officeart/2005/8/layout/process5"/>
    <dgm:cxn modelId="{2E6ABDE5-4C21-4AD6-9E60-85DC1CC88702}" type="presParOf" srcId="{B4AE0E29-4573-4FB8-8BF3-9BF7051946E5}" destId="{6F335547-05D0-4145-9BB7-550BB3B5222C}" srcOrd="0" destOrd="0" presId="urn:microsoft.com/office/officeart/2005/8/layout/process5"/>
    <dgm:cxn modelId="{037A52B0-05F2-4AAC-A903-6E1277BE1350}" type="presParOf" srcId="{B4AE0E29-4573-4FB8-8BF3-9BF7051946E5}" destId="{6B98D8EC-E113-43CD-8413-D7DCD013C0F0}" srcOrd="1" destOrd="0" presId="urn:microsoft.com/office/officeart/2005/8/layout/process5"/>
    <dgm:cxn modelId="{8A6DB9E2-34B7-4D65-BD19-16D26836E772}" type="presParOf" srcId="{6B98D8EC-E113-43CD-8413-D7DCD013C0F0}" destId="{94ABDB15-0218-4192-AB1A-98AE0DD47621}" srcOrd="0" destOrd="0" presId="urn:microsoft.com/office/officeart/2005/8/layout/process5"/>
    <dgm:cxn modelId="{B552127E-4182-4C75-8A11-91D0570368F6}" type="presParOf" srcId="{B4AE0E29-4573-4FB8-8BF3-9BF7051946E5}" destId="{87D6CE0A-67AD-442F-9496-089C7355C6C8}" srcOrd="2" destOrd="0" presId="urn:microsoft.com/office/officeart/2005/8/layout/process5"/>
    <dgm:cxn modelId="{BF3BAA5C-50F8-452F-A9FC-5470AB487AEA}" type="presParOf" srcId="{B4AE0E29-4573-4FB8-8BF3-9BF7051946E5}" destId="{EC282F33-0FEC-49D6-8FF7-310DC8D24615}" srcOrd="3" destOrd="0" presId="urn:microsoft.com/office/officeart/2005/8/layout/process5"/>
    <dgm:cxn modelId="{12F4AE48-0EE5-46B6-84A9-03AFEEFC7F85}" type="presParOf" srcId="{EC282F33-0FEC-49D6-8FF7-310DC8D24615}" destId="{17A3DFBB-187D-48B2-A64A-884891F17F9A}" srcOrd="0" destOrd="0" presId="urn:microsoft.com/office/officeart/2005/8/layout/process5"/>
    <dgm:cxn modelId="{AA624ADE-D36B-4366-9B24-FCD1C2EBEAFF}" type="presParOf" srcId="{B4AE0E29-4573-4FB8-8BF3-9BF7051946E5}" destId="{DBFC82CC-4AF0-4A47-A55A-417523EADAD7}" srcOrd="4" destOrd="0" presId="urn:microsoft.com/office/officeart/2005/8/layout/process5"/>
    <dgm:cxn modelId="{7806478B-2F87-4C32-93AC-D807D71F8F8A}" type="presParOf" srcId="{B4AE0E29-4573-4FB8-8BF3-9BF7051946E5}" destId="{D8A6BE06-27CC-41A2-A270-EE291BFF29B8}" srcOrd="5" destOrd="0" presId="urn:microsoft.com/office/officeart/2005/8/layout/process5"/>
    <dgm:cxn modelId="{A94B94D2-F4C7-45CD-8E72-BC01027918B5}" type="presParOf" srcId="{D8A6BE06-27CC-41A2-A270-EE291BFF29B8}" destId="{DA5C1553-219D-40A3-ABE6-6B32076DEEDA}" srcOrd="0" destOrd="0" presId="urn:microsoft.com/office/officeart/2005/8/layout/process5"/>
    <dgm:cxn modelId="{6C2A1F98-0E0D-4D37-BBBD-01DBE8447A70}" type="presParOf" srcId="{B4AE0E29-4573-4FB8-8BF3-9BF7051946E5}" destId="{7E440C11-A271-43B0-B48C-69A38529D15D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35547-05D0-4145-9BB7-550BB3B5222C}">
      <dsp:nvSpPr>
        <dsp:cNvPr id="0" name=""/>
        <dsp:cNvSpPr/>
      </dsp:nvSpPr>
      <dsp:spPr>
        <a:xfrm>
          <a:off x="3828" y="331968"/>
          <a:ext cx="1674098" cy="1004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1. </a:t>
          </a:r>
          <a:r>
            <a:rPr lang="ru-RU" sz="12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Информационно-аналитическое</a:t>
          </a:r>
        </a:p>
      </dsp:txBody>
      <dsp:txXfrm>
        <a:off x="33248" y="361388"/>
        <a:ext cx="1615258" cy="945618"/>
      </dsp:txXfrm>
    </dsp:sp>
    <dsp:sp modelId="{6B98D8EC-E113-43CD-8413-D7DCD013C0F0}">
      <dsp:nvSpPr>
        <dsp:cNvPr id="0" name=""/>
        <dsp:cNvSpPr/>
      </dsp:nvSpPr>
      <dsp:spPr>
        <a:xfrm>
          <a:off x="1825247" y="626609"/>
          <a:ext cx="354908" cy="4151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accent4">
              <a:lumMod val="60000"/>
              <a:lumOff val="40000"/>
            </a:schemeClr>
          </a:solidFill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1825247" y="709644"/>
        <a:ext cx="248436" cy="249106"/>
      </dsp:txXfrm>
    </dsp:sp>
    <dsp:sp modelId="{87D6CE0A-67AD-442F-9496-089C7355C6C8}">
      <dsp:nvSpPr>
        <dsp:cNvPr id="0" name=""/>
        <dsp:cNvSpPr/>
      </dsp:nvSpPr>
      <dsp:spPr>
        <a:xfrm>
          <a:off x="2347566" y="331968"/>
          <a:ext cx="1674098" cy="1004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tint val="50000"/>
                <a:satMod val="300000"/>
              </a:schemeClr>
            </a:gs>
            <a:gs pos="35000">
              <a:schemeClr val="accent4">
                <a:hueOff val="-1488257"/>
                <a:satOff val="8966"/>
                <a:lumOff val="719"/>
                <a:alphaOff val="0"/>
                <a:tint val="37000"/>
                <a:satMod val="30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2.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 Просвещение</a:t>
          </a:r>
          <a:endParaRPr lang="ru-RU" sz="1200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2376986" y="361388"/>
        <a:ext cx="1615258" cy="945618"/>
      </dsp:txXfrm>
    </dsp:sp>
    <dsp:sp modelId="{EC282F33-0FEC-49D6-8FF7-310DC8D24615}">
      <dsp:nvSpPr>
        <dsp:cNvPr id="0" name=""/>
        <dsp:cNvSpPr/>
      </dsp:nvSpPr>
      <dsp:spPr>
        <a:xfrm>
          <a:off x="4168985" y="626609"/>
          <a:ext cx="354908" cy="4151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accent4">
              <a:lumMod val="60000"/>
              <a:lumOff val="40000"/>
            </a:schemeClr>
          </a:solidFill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4168985" y="709644"/>
        <a:ext cx="248436" cy="249106"/>
      </dsp:txXfrm>
    </dsp:sp>
    <dsp:sp modelId="{DBFC82CC-4AF0-4A47-A55A-417523EADAD7}">
      <dsp:nvSpPr>
        <dsp:cNvPr id="0" name=""/>
        <dsp:cNvSpPr/>
      </dsp:nvSpPr>
      <dsp:spPr>
        <a:xfrm>
          <a:off x="4691303" y="331968"/>
          <a:ext cx="1674098" cy="1004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tint val="50000"/>
                <a:satMod val="300000"/>
              </a:schemeClr>
            </a:gs>
            <a:gs pos="35000">
              <a:schemeClr val="accent4">
                <a:hueOff val="-2976513"/>
                <a:satOff val="17933"/>
                <a:lumOff val="1437"/>
                <a:alphaOff val="0"/>
                <a:tint val="37000"/>
                <a:satMod val="30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3. </a:t>
          </a:r>
          <a:r>
            <a:rPr lang="ru-RU" sz="12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Информирование </a:t>
          </a:r>
          <a:endParaRPr lang="ru-RU" sz="1200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4720723" y="361388"/>
        <a:ext cx="1615258" cy="945618"/>
      </dsp:txXfrm>
    </dsp:sp>
    <dsp:sp modelId="{D8A6BE06-27CC-41A2-A270-EE291BFF29B8}">
      <dsp:nvSpPr>
        <dsp:cNvPr id="0" name=""/>
        <dsp:cNvSpPr/>
      </dsp:nvSpPr>
      <dsp:spPr>
        <a:xfrm>
          <a:off x="6512722" y="626609"/>
          <a:ext cx="354908" cy="4151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accent5">
              <a:lumMod val="60000"/>
              <a:lumOff val="40000"/>
            </a:schemeClr>
          </a:solidFill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6512722" y="709644"/>
        <a:ext cx="248436" cy="249106"/>
      </dsp:txXfrm>
    </dsp:sp>
    <dsp:sp modelId="{7E440C11-A271-43B0-B48C-69A38529D15D}">
      <dsp:nvSpPr>
        <dsp:cNvPr id="0" name=""/>
        <dsp:cNvSpPr/>
      </dsp:nvSpPr>
      <dsp:spPr>
        <a:xfrm>
          <a:off x="7035040" y="331968"/>
          <a:ext cx="1674098" cy="1004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 dirty="0" smtClean="0">
            <a:solidFill>
              <a:srgbClr val="002060"/>
            </a:solidFill>
            <a:latin typeface="Georgia" panose="02040502050405020303" pitchFamily="18" charset="0"/>
          </a:endParaRP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4.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Совместная деятельность «педагоги-родители -дети»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endParaRPr lang="ru-RU" sz="1200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7064460" y="361388"/>
        <a:ext cx="1615258" cy="9456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579385-F25F-42C4-AEF8-C8C96166326D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FC8B5-E6C6-446C-BECB-0E4DAF57B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66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529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63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835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993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448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242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6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644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615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199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817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976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microsoft.com/office/2007/relationships/hdphoto" Target="../media/hdphoto3.wdp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.xml"/><Relationship Id="rId9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7.jpe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9.png"/><Relationship Id="rId10" Type="http://schemas.microsoft.com/office/2007/relationships/hdphoto" Target="../media/hdphoto9.wdp"/><Relationship Id="rId4" Type="http://schemas.microsoft.com/office/2007/relationships/hdphoto" Target="../media/hdphoto6.wdp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5" Type="http://schemas.openxmlformats.org/officeDocument/2006/relationships/image" Target="../media/image13.png"/><Relationship Id="rId10" Type="http://schemas.microsoft.com/office/2007/relationships/hdphoto" Target="../media/hdphoto13.wdp"/><Relationship Id="rId4" Type="http://schemas.microsoft.com/office/2007/relationships/hdphoto" Target="../media/hdphoto10.wdp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5.wdp"/><Relationship Id="rId5" Type="http://schemas.openxmlformats.org/officeDocument/2006/relationships/image" Target="../media/image17.png"/><Relationship Id="rId10" Type="http://schemas.microsoft.com/office/2007/relationships/hdphoto" Target="../media/hdphoto17.wdp"/><Relationship Id="rId4" Type="http://schemas.microsoft.com/office/2007/relationships/hdphoto" Target="../media/hdphoto14.wdp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0.wdp"/><Relationship Id="rId3" Type="http://schemas.openxmlformats.org/officeDocument/2006/relationships/image" Target="../media/image20.jpeg"/><Relationship Id="rId7" Type="http://schemas.openxmlformats.org/officeDocument/2006/relationships/image" Target="../media/image22.jpeg"/><Relationship Id="rId12" Type="http://schemas.microsoft.com/office/2007/relationships/hdphoto" Target="../media/hdphoto2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9.wdp"/><Relationship Id="rId11" Type="http://schemas.openxmlformats.org/officeDocument/2006/relationships/image" Target="../media/image24.jpeg"/><Relationship Id="rId5" Type="http://schemas.openxmlformats.org/officeDocument/2006/relationships/image" Target="../media/image21.jpeg"/><Relationship Id="rId10" Type="http://schemas.microsoft.com/office/2007/relationships/hdphoto" Target="../media/hdphoto21.wdp"/><Relationship Id="rId4" Type="http://schemas.microsoft.com/office/2007/relationships/hdphoto" Target="../media/hdphoto18.wdp"/><Relationship Id="rId9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2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5.wdp"/><Relationship Id="rId5" Type="http://schemas.openxmlformats.org/officeDocument/2006/relationships/image" Target="../media/image29.png"/><Relationship Id="rId4" Type="http://schemas.microsoft.com/office/2007/relationships/hdphoto" Target="../media/hdphoto2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363724"/>
            <a:ext cx="77501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Взаимодействие </a:t>
            </a:r>
            <a:r>
              <a:rPr lang="ru-RU" sz="3200" b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 </a:t>
            </a:r>
            <a:r>
              <a:rPr lang="ru-RU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семьями </a:t>
            </a:r>
          </a:p>
          <a:p>
            <a:pPr lvl="0" algn="ctr"/>
            <a:r>
              <a:rPr lang="ru-RU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воспитанников </a:t>
            </a:r>
            <a:r>
              <a:rPr lang="ru-RU" sz="3200" b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раннего возраста </a:t>
            </a:r>
            <a:endParaRPr lang="ru-RU" sz="3200" b="1" dirty="0" smtClean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lvl="0" algn="ctr"/>
            <a:r>
              <a:rPr lang="ru-RU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по </a:t>
            </a:r>
            <a:r>
              <a:rPr lang="ru-RU" sz="3200" b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вопросам усвоения ребенком общепринятых норм </a:t>
            </a:r>
            <a:r>
              <a:rPr lang="ru-RU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поведения</a:t>
            </a:r>
            <a:endParaRPr lang="ru-RU" sz="32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42185"/>
            <a:ext cx="82704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Муниципальное бюджетное дошкольное образовательное учреждение детский сад №6 «Ягодка» г.Ворсма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4517958"/>
            <a:ext cx="3672407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16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Подготовила: </a:t>
            </a:r>
          </a:p>
          <a:p>
            <a:pPr lvl="0" algn="ctr">
              <a:spcBef>
                <a:spcPct val="20000"/>
              </a:spcBef>
            </a:pPr>
            <a:r>
              <a:rPr lang="ru-RU" sz="16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воспитатель первой квалификационной категории</a:t>
            </a:r>
          </a:p>
          <a:p>
            <a:pPr lvl="0" algn="ctr">
              <a:spcBef>
                <a:spcPct val="20000"/>
              </a:spcBef>
            </a:pPr>
            <a:r>
              <a:rPr lang="ru-RU" sz="16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Горячева Людмила </a:t>
            </a:r>
            <a:r>
              <a:rPr lang="ru-RU" sz="16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Сергеевна</a:t>
            </a:r>
            <a:endParaRPr lang="ru-RU" sz="1600" b="1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7" y="6406199"/>
            <a:ext cx="18149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16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Апрель, 2023г.</a:t>
            </a:r>
          </a:p>
        </p:txBody>
      </p:sp>
      <p:pic>
        <p:nvPicPr>
          <p:cNvPr id="11" name="Picture 2" descr="http://teremok15.ru/wp-content/uploads/2015/07/kindergaten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268" y="3602687"/>
            <a:ext cx="3888432" cy="2629361"/>
          </a:xfrm>
          <a:prstGeom prst="rect">
            <a:avLst/>
          </a:prstGeom>
          <a:ln w="381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58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0"/>
            <a:ext cx="6732240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600" b="1" i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Если ребенка учат добру, в результате будет добро, учат злу – в результате будет зло – ибо ребенок не рождается готовым человеком, человеком его надо сделать!”            </a:t>
            </a: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</a:p>
          <a:p>
            <a:pPr lvl="0" algn="r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600" b="1" i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В.А. Сухомлинский</a:t>
            </a:r>
          </a:p>
        </p:txBody>
      </p:sp>
    </p:spTree>
    <p:extLst>
      <p:ext uri="{BB962C8B-B14F-4D97-AF65-F5344CB8AC3E}">
        <p14:creationId xmlns:p14="http://schemas.microsoft.com/office/powerpoint/2010/main" val="245903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9014" y="29199"/>
            <a:ext cx="89644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Федеральный государственный образовательный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стандарт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дошкольного образования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2806" y="869360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400" b="1" i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Приказ </a:t>
            </a:r>
            <a:r>
              <a:rPr lang="ru-RU" sz="1400" b="1" i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Министерства образования и науки РФ  от 17 октября 2013 г. № </a:t>
            </a:r>
            <a:r>
              <a:rPr lang="ru-RU" sz="1400" b="1" i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1155                   «Об утверждении ФГОС ДО»</a:t>
            </a:r>
            <a:endParaRPr lang="ru-RU" sz="1400" i="1" kern="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11" y="1348800"/>
            <a:ext cx="859549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Стандарт разработан на основе Конституции </a:t>
            </a: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</a:rPr>
              <a:t>Р</a:t>
            </a: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оссийской Федерации и законодательства Российской Федерации и с учетом Конвенции ООН о правах ребёнка, в основе которых заложены </a:t>
            </a:r>
            <a:r>
              <a:rPr lang="ru-RU" sz="1600" b="1" i="1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основные принципы п.1.4.: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Содействие и сотрудничество детей и взрослых, признание ребёнка полноценным участником (субъектом) образовательных отношений;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Сотрудничество организации с семьёй;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Приобщение детей к социокультурным нормам, традициям семьи, общества и государства;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Учет этнокультурной ситуации развития детей.</a:t>
            </a:r>
          </a:p>
          <a:p>
            <a:pPr algn="just"/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just"/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Стандарт направлен на решение </a:t>
            </a:r>
            <a:r>
              <a:rPr lang="ru-RU" sz="1600" b="1" i="1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следующих задач: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Объединения обучения и воспитания в целостный образовательный процесс на основе духовно-нравственных и социокультурных ценностей и принятых в обществе правил и норм поведения в интересах человека, семьи, общества;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Формирование общей культуры личности детей, в том числе ценностей здорового образа жизни, развитие их социальных, нравственных, эстетических, интеллектуальных, физических качеств, инициативности, самостоятельности и ответственности ребёнка;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</a:rPr>
              <a:t>Обеспечение психолого-педагогической поддержки семьи и повышения компетентности родителей (законных представителей) в вопросах развития и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406955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188640"/>
            <a:ext cx="45993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Актуальность проблемы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836712"/>
            <a:ext cx="8136904" cy="4860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600" b="1" i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Если ребенка учат добру, в результате будет добро, учат злу – в результате будет зло – ибо ребенок не рождается готовым человеком, человеком его надо сделать!”            </a:t>
            </a: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endParaRPr lang="ru-RU" sz="1600" b="1" dirty="0" smtClean="0">
              <a:solidFill>
                <a:srgbClr val="C00000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600" b="1" i="1" dirty="0" smtClean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В.А</a:t>
            </a:r>
            <a:r>
              <a:rPr lang="ru-RU" sz="1600" b="1" i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. </a:t>
            </a:r>
            <a:r>
              <a:rPr lang="ru-RU" sz="1600" b="1" i="1" dirty="0" smtClean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Сухомлинский</a:t>
            </a:r>
          </a:p>
          <a:p>
            <a:pPr algn="r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600" b="1" i="1" dirty="0" smtClean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endParaRPr lang="ru-RU" sz="1600" b="1" i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just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Дети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являются гордостью своих родителей. В них всё им мило и дорого. Но не всегда они задумывались над тем, что привлекательность ребёнка не только в красоте его внешнего вида, главное, в другом - как подрастающий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малыш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ведёт себя? </a:t>
            </a:r>
            <a:endParaRPr lang="ru-RU" sz="16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Полноценное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воспитание дошкольника происходит в условиях тесного сотрудничества семьи и дошкольного учреждения. Как известно семья является первым и важнейшим институтом социализации ребенка. </a:t>
            </a:r>
          </a:p>
          <a:p>
            <a:pPr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Влияние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семейного воспитания на формирование личности ребенка играет значительную роль. Если требования, предъявляемые к ребенку в детском саду и семье, не согласованы, то воспитание полезных навыков и привычек будет очень затруднено, так как общеизвестно, что закрепление какого-либо умения происходит при многократном повторении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5731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260647"/>
            <a:ext cx="6552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400" b="1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Нормативно-правовое обеспечение </a:t>
            </a:r>
            <a:endParaRPr lang="ru-RU" i="1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912005"/>
            <a:ext cx="8064896" cy="505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«Концепция дошкольного воспитания» </a:t>
            </a:r>
            <a:endParaRPr lang="ru-RU" sz="1600" b="1" kern="0" dirty="0" smtClean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lvl="0" algn="just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 </a:t>
            </a: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     (</a:t>
            </a: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В.В. Давыдов, В.А. Петровский</a:t>
            </a: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);</a:t>
            </a:r>
          </a:p>
          <a:p>
            <a:pPr lvl="0" algn="just">
              <a:spcBef>
                <a:spcPts val="100"/>
              </a:spcBef>
              <a:spcAft>
                <a:spcPts val="100"/>
              </a:spcAft>
              <a:buSzPts val="1000"/>
              <a:defRPr/>
            </a:pP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«Концепция демографической политики РФ на период до 2025г. (утв. Указом Президента РФ №1351 от 09.10.2007 г.).    В разделе «Цели, принципы, задачи и основные направления демографической политики Российской Федерации на период до 2025 года»;  </a:t>
            </a:r>
            <a:endParaRPr lang="ru-RU" sz="1600" b="1" kern="0" dirty="0" smtClean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Конвенция  ООН о правах ребёнка, 1989 г</a:t>
            </a: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.;</a:t>
            </a: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Конституция Российской Федерации</a:t>
            </a: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;</a:t>
            </a: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Федеральный закон РФ от 29.12.2012 №273-ФЗ «Об образовании в Российской Федерации»; </a:t>
            </a:r>
            <a:endParaRPr lang="ru-RU" sz="1600" b="1" kern="0" dirty="0" smtClean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ea typeface="Times New Roman"/>
            </a:endParaRPr>
          </a:p>
          <a:p>
            <a:pPr marL="342900" lvl="0" indent="-342900" algn="just">
              <a:spcBef>
                <a:spcPts val="100"/>
              </a:spcBef>
              <a:spcAft>
                <a:spcPts val="100"/>
              </a:spcAft>
              <a:buSzPts val="1000"/>
              <a:buFont typeface="Symbol"/>
              <a:buChar char=""/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ea typeface="Times New Roman"/>
              </a:rPr>
              <a:t>Приказ Министерства образования и науки РФ  от 17 октября 2013 г. № 1155 «Об утверждении федерального государственного образовательного стандарта дошкольного образования»</a:t>
            </a:r>
            <a:endParaRPr lang="ru-RU" sz="1600" kern="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81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9242" y="116632"/>
            <a:ext cx="4035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Цель и задачи работы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44224" y="578297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</a:rPr>
              <a:t>Цель:</a:t>
            </a:r>
            <a:r>
              <a:rPr lang="ru-RU" sz="1600" b="1" dirty="0">
                <a:solidFill>
                  <a:srgbClr val="003300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Взаимодействие с семьями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воспитанников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раннего возраста </a:t>
            </a:r>
          </a:p>
          <a:p>
            <a:pPr lvl="0" algn="just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по вопросам усвоения ребенком общепринятых норм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поведения.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6341" y="1141610"/>
            <a:ext cx="79208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kern="0" dirty="0" smtClean="0">
                <a:solidFill>
                  <a:srgbClr val="C00000"/>
                </a:solidFill>
                <a:latin typeface="Georgia" panose="02040502050405020303" pitchFamily="18" charset="0"/>
                <a:cs typeface="Times New Roman" pitchFamily="18" charset="0"/>
              </a:rPr>
              <a:t>Задачи:</a:t>
            </a:r>
          </a:p>
          <a:p>
            <a:pPr lvl="0" algn="just"/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1. Повышать </a:t>
            </a: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родительскую компетентность в вопросах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усвоения детьми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общепринятых норм и ценностей.</a:t>
            </a:r>
          </a:p>
          <a:p>
            <a:pPr lvl="0" algn="just"/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2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. Информировать родителей о необходимости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формирования у детей раннего возраста элементарных представлений о том, что такое хорошо и что такое плохо, развивая элементарные навыки общения, вежливого обращения, умения играть не сорясь, помогать друг другу.</a:t>
            </a:r>
          </a:p>
          <a:p>
            <a:pPr lvl="0" algn="just"/>
            <a:endParaRPr lang="ru-RU" sz="1600" b="1" dirty="0" smtClean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lvl="0" algn="just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3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. Вовлечь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родителей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в образовательный процесс, обращая внимание на формирование личности ребенка, на его эмоциональную отзывчивость, на проявление заботы о ближнем, об умении пожалеть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, посочувствовать,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уважительно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и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доброжелательно относится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к окружающим.</a:t>
            </a:r>
            <a:endParaRPr lang="ru-RU" sz="1600" b="1" dirty="0" smtClean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lvl="0" algn="just"/>
            <a:endParaRPr lang="ru-RU" sz="1600" b="1" dirty="0" smtClean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lvl="0" algn="just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4. Побуждать родителей на личном примере проявлять нравственные качества, демонстрировать детям соблюдение правил поведения в обществе.</a:t>
            </a:r>
          </a:p>
          <a:p>
            <a:pPr lvl="0" algn="just"/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5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. Привлекать родителей к совместному созданию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и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обогащению предметно-пространственной среды,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направленной на усвоение общепринятых норм поведения.</a:t>
            </a: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10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260648"/>
            <a:ext cx="588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Направления работы с семьёй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42061310"/>
              </p:ext>
            </p:extLst>
          </p:nvPr>
        </p:nvGraphicFramePr>
        <p:xfrm>
          <a:off x="251520" y="752492"/>
          <a:ext cx="8712968" cy="1668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Picture 6" descr="http://mbdou116.ru/foto/P110094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45024"/>
            <a:ext cx="3827385" cy="2700300"/>
          </a:xfrm>
          <a:prstGeom prst="rect">
            <a:avLst/>
          </a:prstGeom>
          <a:ln w="38100" cap="sq">
            <a:solidFill>
              <a:schemeClr val="tx2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YagodKa2\Downloads\IMG-b0da03e836dc5d0132804a3fc690e7fa-V (5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321" y="2780928"/>
            <a:ext cx="3720413" cy="2790310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27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16632"/>
            <a:ext cx="6120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Формы взаимодействия с семьёй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04819" y="646186"/>
            <a:ext cx="55983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1. Информационно-аналитическое направление</a:t>
            </a: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LENOVO_2\Desktop\IMG_20230417_0801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74499"/>
            <a:ext cx="3168352" cy="4537764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ENOVO_2\Desktop\IMG_20230417_08050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941" y="1157942"/>
            <a:ext cx="3090990" cy="4550625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олна 6"/>
          <p:cNvSpPr/>
          <p:nvPr/>
        </p:nvSpPr>
        <p:spPr>
          <a:xfrm>
            <a:off x="1080197" y="4941168"/>
            <a:ext cx="3275779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Georgia" pitchFamily="18" charset="0"/>
              </a:rPr>
              <a:t>Анкетирование  </a:t>
            </a:r>
          </a:p>
          <a:p>
            <a:pPr lvl="0" algn="ctr"/>
            <a:r>
              <a:rPr lang="ru-RU" sz="1200" b="1" dirty="0">
                <a:solidFill>
                  <a:srgbClr val="002060"/>
                </a:solidFill>
                <a:latin typeface="Georgia" pitchFamily="18" charset="0"/>
              </a:rPr>
              <a:t>«Воспитание культуры</a:t>
            </a:r>
          </a:p>
          <a:p>
            <a:pPr lvl="0" algn="ctr"/>
            <a:r>
              <a:rPr lang="ru-RU" sz="1200" b="1" dirty="0">
                <a:solidFill>
                  <a:srgbClr val="002060"/>
                </a:solidFill>
                <a:latin typeface="Georgia" pitchFamily="18" charset="0"/>
              </a:rPr>
              <a:t> поведения у детей</a:t>
            </a:r>
            <a:r>
              <a:rPr lang="ru-RU" sz="1200" b="1" dirty="0">
                <a:solidFill>
                  <a:srgbClr val="003300"/>
                </a:solidFill>
                <a:latin typeface="Georgia" pitchFamily="18" charset="0"/>
              </a:rPr>
              <a:t>»</a:t>
            </a:r>
          </a:p>
        </p:txBody>
      </p:sp>
      <p:sp>
        <p:nvSpPr>
          <p:cNvPr id="8" name="Волна 7"/>
          <p:cNvSpPr/>
          <p:nvPr/>
        </p:nvSpPr>
        <p:spPr>
          <a:xfrm>
            <a:off x="4970490" y="5042517"/>
            <a:ext cx="3167891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Опрос   </a:t>
            </a: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itchFamily="18" charset="0"/>
              </a:rPr>
              <a:t>«Приобщение детей к </a:t>
            </a:r>
            <a:r>
              <a:rPr lang="ru-RU" sz="1200" b="1" dirty="0">
                <a:solidFill>
                  <a:srgbClr val="002060"/>
                </a:solidFill>
                <a:latin typeface="Georgia" pitchFamily="18" charset="0"/>
              </a:rPr>
              <a:t>правилам и </a:t>
            </a:r>
            <a:r>
              <a:rPr lang="ru-RU" sz="1200" b="1" dirty="0" smtClean="0">
                <a:solidFill>
                  <a:srgbClr val="002060"/>
                </a:solidFill>
                <a:latin typeface="Georgia" pitchFamily="18" charset="0"/>
              </a:rPr>
              <a:t>нормам поведения </a:t>
            </a:r>
            <a:r>
              <a:rPr lang="ru-RU" sz="1200" b="1" dirty="0">
                <a:solidFill>
                  <a:srgbClr val="002060"/>
                </a:solidFill>
                <a:latin typeface="Georgia" pitchFamily="18" charset="0"/>
              </a:rPr>
              <a:t>в детском </a:t>
            </a:r>
            <a:r>
              <a:rPr lang="ru-RU" sz="1200" b="1" dirty="0" smtClean="0">
                <a:solidFill>
                  <a:srgbClr val="002060"/>
                </a:solidFill>
                <a:latin typeface="Georgia" pitchFamily="18" charset="0"/>
              </a:rPr>
              <a:t>коллективе»</a:t>
            </a:r>
            <a:endParaRPr lang="ru-RU" sz="1200" b="1" dirty="0">
              <a:solidFill>
                <a:srgbClr val="002060"/>
              </a:solidFill>
              <a:latin typeface="Georgia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  </a:t>
            </a:r>
            <a:endParaRPr lang="ru-RU" sz="12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10" name="Волна 9"/>
          <p:cNvSpPr/>
          <p:nvPr/>
        </p:nvSpPr>
        <p:spPr>
          <a:xfrm>
            <a:off x="1115616" y="5855568"/>
            <a:ext cx="7022765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itchFamily="18" charset="0"/>
              </a:rPr>
              <a:t>Тестирование  </a:t>
            </a:r>
            <a:endParaRPr lang="ru-RU" sz="1200" b="1" dirty="0">
              <a:solidFill>
                <a:srgbClr val="C00000"/>
              </a:solidFill>
              <a:latin typeface="Georgia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itchFamily="18" charset="0"/>
              </a:rPr>
              <a:t>«</a:t>
            </a:r>
            <a:r>
              <a:rPr lang="ru-RU" sz="1200" b="1" dirty="0">
                <a:solidFill>
                  <a:srgbClr val="002060"/>
                </a:solidFill>
                <a:latin typeface="Georgia" pitchFamily="18" charset="0"/>
              </a:rPr>
              <a:t>Умеете ли вы прививать навыки общепринятых норм поведения  детям?»</a:t>
            </a:r>
          </a:p>
          <a:p>
            <a:pPr lvl="0" algn="ctr"/>
            <a:endParaRPr lang="ru-RU" sz="1200" b="1" dirty="0">
              <a:solidFill>
                <a:srgbClr val="0033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45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4" y="475858"/>
            <a:ext cx="19656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2. Просвещение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91678" y="45205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Формы взаимодействия с семьёй</a:t>
            </a:r>
          </a:p>
        </p:txBody>
      </p:sp>
      <p:pic>
        <p:nvPicPr>
          <p:cNvPr id="1026" name="Picture 2" descr="C:\Users\Александр\Desktop\3UkJT9i4PE8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91578"/>
            <a:ext cx="3600400" cy="2400266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олна 6"/>
          <p:cNvSpPr/>
          <p:nvPr/>
        </p:nvSpPr>
        <p:spPr>
          <a:xfrm>
            <a:off x="544177" y="5852446"/>
            <a:ext cx="3744415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Круглый </a:t>
            </a:r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стол:  </a:t>
            </a:r>
          </a:p>
          <a:p>
            <a:pPr lvl="0"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«Проблемы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нравственного воспитания малышей»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027" name="Picture 3" descr="C:\Users\Александр\Desktop\изображение_viber_2020-10-23_15-57-3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04048" y="943163"/>
            <a:ext cx="3426952" cy="2570214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лександр\Desktop\211-5f7ec621cb8df15d39fc03890dec47c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1" y="943162"/>
            <a:ext cx="3585989" cy="2629853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Волна 13"/>
          <p:cNvSpPr/>
          <p:nvPr/>
        </p:nvSpPr>
        <p:spPr>
          <a:xfrm>
            <a:off x="531799" y="3212976"/>
            <a:ext cx="3769171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Педагогический </a:t>
            </a:r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тренинг: </a:t>
            </a:r>
            <a:endParaRPr lang="ru-RU" sz="1200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«Приобщение детей к социокультурным нормам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25" y="3983022"/>
            <a:ext cx="3233936" cy="2425452"/>
          </a:xfrm>
          <a:prstGeom prst="rect">
            <a:avLst/>
          </a:prstGeom>
          <a:ln w="381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Волна 14"/>
          <p:cNvSpPr/>
          <p:nvPr/>
        </p:nvSpPr>
        <p:spPr>
          <a:xfrm>
            <a:off x="4933720" y="5841123"/>
            <a:ext cx="3559007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Родительское собрание: </a:t>
            </a:r>
          </a:p>
          <a:p>
            <a:pPr lvl="0"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Игра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детей раннего возраста или учимся играя»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Волна 15"/>
          <p:cNvSpPr/>
          <p:nvPr/>
        </p:nvSpPr>
        <p:spPr>
          <a:xfrm>
            <a:off x="4938020" y="3244352"/>
            <a:ext cx="3559007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Семинар-практикум</a:t>
            </a:r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: </a:t>
            </a: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«Развиваем навыки общения у детей                2-3 лет»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41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66653" y="475858"/>
            <a:ext cx="24481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3</a:t>
            </a: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. Информирование</a:t>
            </a: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91678" y="45205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Формы взаимодействия с семьёй</a:t>
            </a:r>
          </a:p>
        </p:txBody>
      </p:sp>
      <p:pic>
        <p:nvPicPr>
          <p:cNvPr id="2050" name="Picture 2" descr="C:\Users\YagodKa2\Downloads\IMG-b137db60d964cfeae615d79763f0d957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249" y="885726"/>
            <a:ext cx="3459309" cy="259448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YagodKa2\Downloads\IMG-f674acf73dc8211a352dcf99d6c91a84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240" y="3784303"/>
            <a:ext cx="3322719" cy="249203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YagodKa2\Downloads\IMG-3cc84957cfa25df32806a640f4b94421-V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195" y="885726"/>
            <a:ext cx="3318764" cy="248907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48" y="3847759"/>
            <a:ext cx="3459309" cy="259448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Волна 12"/>
          <p:cNvSpPr/>
          <p:nvPr/>
        </p:nvSpPr>
        <p:spPr>
          <a:xfrm>
            <a:off x="888208" y="5842684"/>
            <a:ext cx="3548356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Рекламные </a:t>
            </a:r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буклеты, памятки</a:t>
            </a:r>
            <a:endParaRPr lang="ru-RU" sz="12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«Социализация ребенка раннего возраста»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Волна 13"/>
          <p:cNvSpPr/>
          <p:nvPr/>
        </p:nvSpPr>
        <p:spPr>
          <a:xfrm>
            <a:off x="888209" y="3035421"/>
            <a:ext cx="3548356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Информационный стенд</a:t>
            </a: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«Ребенок раннего возраста:                         вопросы и ответы»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Волна 14"/>
          <p:cNvSpPr/>
          <p:nvPr/>
        </p:nvSpPr>
        <p:spPr>
          <a:xfrm>
            <a:off x="5113049" y="3023007"/>
            <a:ext cx="3375055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Папки-передвижки </a:t>
            </a: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«Обучающие игры и общение детей 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раннего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возраста»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Волна 15"/>
          <p:cNvSpPr/>
          <p:nvPr/>
        </p:nvSpPr>
        <p:spPr>
          <a:xfrm>
            <a:off x="5084904" y="5820490"/>
            <a:ext cx="3403200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Консультации</a:t>
            </a: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«Правила поведения: Что 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такое хорошо и что такое плохо»</a:t>
            </a: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63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9317" y="467622"/>
            <a:ext cx="62750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4. Совместная </a:t>
            </a:r>
            <a:r>
              <a:rPr lang="ru-RU" sz="1600" b="1" kern="0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деятельность «педагоги-родители -дети</a:t>
            </a:r>
            <a:r>
              <a:rPr lang="ru-RU" sz="1600" b="1" kern="0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»</a:t>
            </a:r>
            <a:endParaRPr lang="ru-RU" sz="1600" b="1" kern="0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91678" y="45205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Формы взаимодействия с семьёй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57" r="17143"/>
          <a:stretch/>
        </p:blipFill>
        <p:spPr>
          <a:xfrm>
            <a:off x="5027566" y="3952733"/>
            <a:ext cx="3554640" cy="2486677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99" y="929286"/>
            <a:ext cx="3575397" cy="2499714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128" y="929286"/>
            <a:ext cx="3591078" cy="2499714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Волна 13"/>
          <p:cNvSpPr/>
          <p:nvPr/>
        </p:nvSpPr>
        <p:spPr>
          <a:xfrm>
            <a:off x="4973376" y="3252863"/>
            <a:ext cx="3703080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Педагогические ситуации: </a:t>
            </a:r>
            <a:endParaRPr lang="ru-RU" sz="12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«Нравственные качества семьи, соблюдение 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правил поведения в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обществе»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Волна 16"/>
          <p:cNvSpPr/>
          <p:nvPr/>
        </p:nvSpPr>
        <p:spPr>
          <a:xfrm>
            <a:off x="4991128" y="5888493"/>
            <a:ext cx="3685328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Семинар-практикум</a:t>
            </a:r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: </a:t>
            </a:r>
          </a:p>
          <a:p>
            <a:pPr lvl="0"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Воспитание нравственных качеств</a:t>
            </a:r>
          </a:p>
          <a:p>
            <a:pPr lvl="0"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 у детей раннего возраста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посредством сказки»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026" name="Picture 2" descr="http://iagodka.ucoz.ru/_ph/1/32085133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98" y="3483375"/>
            <a:ext cx="3575397" cy="2681548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Волна 17"/>
          <p:cNvSpPr/>
          <p:nvPr/>
        </p:nvSpPr>
        <p:spPr>
          <a:xfrm>
            <a:off x="582179" y="3140968"/>
            <a:ext cx="3744416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Круглый </a:t>
            </a:r>
            <a:r>
              <a:rPr lang="ru-RU" sz="1200" b="1" dirty="0">
                <a:solidFill>
                  <a:srgbClr val="C00000"/>
                </a:solidFill>
                <a:latin typeface="Georgia" panose="02040502050405020303" pitchFamily="18" charset="0"/>
              </a:rPr>
              <a:t>стол</a:t>
            </a:r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:</a:t>
            </a: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 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 «Формируем личность ребенка, развиваем эмоциональную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отзывчивость»</a:t>
            </a:r>
            <a:endParaRPr lang="ru-RU" sz="12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9" name="Волна 18"/>
          <p:cNvSpPr/>
          <p:nvPr/>
        </p:nvSpPr>
        <p:spPr>
          <a:xfrm>
            <a:off x="582179" y="5888493"/>
            <a:ext cx="3701787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Досуг: </a:t>
            </a:r>
          </a:p>
          <a:p>
            <a:pPr lvl="0"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«Приобщение детей к социокультурным нормам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44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7788" y="97463"/>
            <a:ext cx="8460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Помощь родителей в обогащении развивающей предметно-пространственной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среды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6"/>
          <a:stretch/>
        </p:blipFill>
        <p:spPr>
          <a:xfrm>
            <a:off x="526250" y="947629"/>
            <a:ext cx="3591114" cy="2672243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42" y="3933056"/>
            <a:ext cx="3592322" cy="2690613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G:\праздники в детском саду\праздники в детском саду 006.jpg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929"/>
          <a:stretch/>
        </p:blipFill>
        <p:spPr bwMode="auto">
          <a:xfrm>
            <a:off x="4860031" y="989954"/>
            <a:ext cx="3751393" cy="2629918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6" descr="C:\Users\Александр\Desktop\detsad-216494-1411698638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25" b="13473"/>
          <a:stretch/>
        </p:blipFill>
        <p:spPr bwMode="auto">
          <a:xfrm>
            <a:off x="4860032" y="3933056"/>
            <a:ext cx="3751393" cy="2644788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Волна 13"/>
          <p:cNvSpPr/>
          <p:nvPr/>
        </p:nvSpPr>
        <p:spPr>
          <a:xfrm>
            <a:off x="5662462" y="3318515"/>
            <a:ext cx="2948962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Дидактическая игра:                                    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«Помоги рыбке найти 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свои чешуйки»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Волна 14"/>
          <p:cNvSpPr/>
          <p:nvPr/>
        </p:nvSpPr>
        <p:spPr>
          <a:xfrm>
            <a:off x="5151551" y="5805264"/>
            <a:ext cx="3168352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Дидактическая игрушка:                                    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«Дружные </a:t>
            </a:r>
            <a:r>
              <a:rPr lang="ru-RU" sz="12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гусенички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Волна 15"/>
          <p:cNvSpPr/>
          <p:nvPr/>
        </p:nvSpPr>
        <p:spPr>
          <a:xfrm>
            <a:off x="802724" y="3284984"/>
            <a:ext cx="2719884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Дидактический коврик:                                    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«Ухаживаем за природой»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Волна 16"/>
          <p:cNvSpPr/>
          <p:nvPr/>
        </p:nvSpPr>
        <p:spPr>
          <a:xfrm>
            <a:off x="802724" y="5925148"/>
            <a:ext cx="3168352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Дидактическое пособие:                                     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«Потерял 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ё</a:t>
            </a:r>
            <a:r>
              <a:rPr lang="ru-RU" sz="1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жик иголки»</a:t>
            </a:r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8" name="Рисунок 17" descr="1338304358_def316562b34.jpg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53546" y="2852936"/>
            <a:ext cx="2108916" cy="1963473"/>
          </a:xfrm>
          <a:prstGeom prst="rect">
            <a:avLst/>
          </a:prstGeom>
          <a:ln w="38100" cap="sq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90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16632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семьёй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1052736"/>
            <a:ext cx="799288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 Сегодня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применение информационно-коммуникационных технологий в образовательном процессе – это одно из приоритетных направлений модернизации образования, позволяющее не только повысить качество обучения, но и достичь нового уровня отношений между всеми  участниками образовательного процесса на всех этапах педагогической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деятельности.</a:t>
            </a:r>
          </a:p>
          <a:p>
            <a:pPr lvl="0" algn="just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          Привлечение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родителей к участию в воспитательном процессе в дошкольном учреждении способствует созданию благоприятного климата в семье, психологического и эмоционального комфорта ребенка в садике и за его пределами. Работа по повышению педагогической и психологической культуры родителей через использование ИКТ позволяет  сделать работу ДОУ более успешной.</a:t>
            </a:r>
            <a:r>
              <a:rPr lang="en-US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</a:t>
            </a:r>
          </a:p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           Компьютер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в наше время уже не воспринимается нами как нечто редкое и экзотическое, однако ИКТ еще не превратились в хорошо освоенный инструмент педагогов.</a:t>
            </a:r>
            <a:r>
              <a:rPr lang="en-US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</a:t>
            </a:r>
          </a:p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           А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данное условие является одним из основных требований к кадровому обеспечению, которое регламентируется ФГОС.</a:t>
            </a:r>
          </a:p>
        </p:txBody>
      </p:sp>
    </p:spTree>
    <p:extLst>
      <p:ext uri="{BB962C8B-B14F-4D97-AF65-F5344CB8AC3E}">
        <p14:creationId xmlns:p14="http://schemas.microsoft.com/office/powerpoint/2010/main" val="419792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849017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На сегодняшний день в нашем ДОУ доступно </a:t>
            </a:r>
            <a:r>
              <a:rPr lang="ru-RU" sz="16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использование сайта детского сада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 в работе с родителями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Сайт детского сада является для родителей источником информации учебного, методического и воспитательного характера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0488" y="18020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семьёй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5376573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Со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страниц сайта родители могут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получить информацию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:</a:t>
            </a:r>
          </a:p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о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методах сбережения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здоровья детей, их безопасности, правилах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поведения ребенка в семье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и обществе, полезные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советы по обучению и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воспитанию детей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раннего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возраста, информацию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о жизни детского сада и др.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0"/>
          <a:stretch/>
        </p:blipFill>
        <p:spPr bwMode="auto">
          <a:xfrm>
            <a:off x="813166" y="2141196"/>
            <a:ext cx="3921069" cy="2368071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0"/>
          <a:stretch/>
        </p:blipFill>
        <p:spPr bwMode="auto">
          <a:xfrm>
            <a:off x="4535996" y="2852936"/>
            <a:ext cx="3911552" cy="2368679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67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4498" y="26985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семьёй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47629"/>
            <a:ext cx="82809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Для родителей нашей группы также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доступна интернет-сеть </a:t>
            </a:r>
            <a:r>
              <a:rPr lang="ru-RU" sz="16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Вайбер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. Сообщество закрытой группы детей раннего возраста.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17123" y="1556792"/>
            <a:ext cx="470334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Возможность оперативного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получения информации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о жизни нашей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группы;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О проводимых мероприятиях, праздниках,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развлечениях;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Знакомство с информацией об учебном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процессе, с объявлениями,               с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решениями родительских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собраний;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Знакомство с </a:t>
            </a:r>
            <a:r>
              <a:rPr lang="ru-RU" sz="1600" b="1" dirty="0" err="1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сылками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на обучающие для родителей книги, тексты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стихотворений, </a:t>
            </a:r>
            <a:r>
              <a:rPr lang="ru-RU" sz="1600" b="1" dirty="0" err="1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потешек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и т.д.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YagodKa2\Downloads\IMG-d631ac0ea21b6be1b4ecf5e40cef49df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98" y="1772816"/>
            <a:ext cx="2313366" cy="462673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14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16632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семьёй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860030" y="1083494"/>
            <a:ext cx="37804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В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работе используем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 </a:t>
            </a:r>
            <a:endParaRPr lang="ru-RU" sz="16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16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дистанционное </a:t>
            </a:r>
            <a:r>
              <a:rPr lang="ru-RU" sz="16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общение </a:t>
            </a:r>
            <a:r>
              <a:rPr lang="ru-RU" sz="16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               с  родителями</a:t>
            </a:r>
          </a:p>
          <a:p>
            <a:pPr lvl="0" algn="ctr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 через сеть Интернет, где также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предоставляем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родителям возможность  получения информации</a:t>
            </a:r>
            <a:r>
              <a:rPr lang="en-US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и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консультаций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на разную тематику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55977" y="4005064"/>
            <a:ext cx="4284476" cy="2564904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Волна 4"/>
          <p:cNvSpPr/>
          <p:nvPr/>
        </p:nvSpPr>
        <p:spPr>
          <a:xfrm>
            <a:off x="5832140" y="3284984"/>
            <a:ext cx="2808312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1600" b="1" dirty="0">
                <a:solidFill>
                  <a:srgbClr val="C00000"/>
                </a:solidFill>
                <a:latin typeface="Georgia" panose="02040502050405020303" pitchFamily="18" charset="0"/>
              </a:rPr>
              <a:t>Maam.ru</a:t>
            </a:r>
            <a:endParaRPr lang="ru-RU" sz="16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9552" y="2420888"/>
            <a:ext cx="4176463" cy="2592288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Волна 7"/>
          <p:cNvSpPr/>
          <p:nvPr/>
        </p:nvSpPr>
        <p:spPr>
          <a:xfrm>
            <a:off x="509137" y="1780456"/>
            <a:ext cx="2808312" cy="914400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rgbClr val="C00000"/>
                </a:solidFill>
                <a:latin typeface="Georgia" panose="02040502050405020303" pitchFamily="18" charset="0"/>
              </a:rPr>
              <a:t>Продленка.ру</a:t>
            </a:r>
            <a:endParaRPr lang="ru-RU" sz="16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00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821" y="0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Рекомендации и консультации для родителей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по вопросам усвоения </a:t>
            </a:r>
            <a:r>
              <a:rPr lang="ru-RU" sz="2400" b="1" i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ребенком общепринятых </a:t>
            </a:r>
            <a:r>
              <a:rPr lang="ru-RU" sz="2400" b="1" i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норм поведения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детей раннего возраста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349463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самостоятельности ребёнка дошкольного возраста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Рекомендации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для родителей в воспитании детей раннего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возраста.</a:t>
            </a:r>
          </a:p>
          <a:p>
            <a:pPr marL="342900" indent="-342900" algn="just">
              <a:buAutoNum type="arabicPeriod"/>
            </a:pP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Консультация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для родителей «Игра в раннем возрасте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».</a:t>
            </a:r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Picture 3" descr="C:\Users\Александр\Desktop\happy-famil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3" y="2276872"/>
            <a:ext cx="6642743" cy="4404640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83532" y="2276872"/>
            <a:ext cx="38885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ru-RU" sz="1200" b="1" i="1" spc="75" dirty="0">
                <a:solidFill>
                  <a:srgbClr val="C00000"/>
                </a:solidFill>
                <a:latin typeface="Georgia" panose="02040502050405020303" pitchFamily="18" charset="0"/>
                <a:ea typeface="Calibri"/>
              </a:rPr>
              <a:t>Только вместе с родителями, общими усилиями, педагоги могут дать детям большое человеческое счастье.</a:t>
            </a:r>
          </a:p>
          <a:p>
            <a:pPr lvl="0" algn="r">
              <a:lnSpc>
                <a:spcPct val="150000"/>
              </a:lnSpc>
            </a:pPr>
            <a:r>
              <a:rPr lang="ru-RU" sz="1200" b="1" i="1" spc="75" dirty="0">
                <a:solidFill>
                  <a:srgbClr val="C00000"/>
                </a:solidFill>
                <a:latin typeface="Georgia" panose="02040502050405020303" pitchFamily="18" charset="0"/>
                <a:ea typeface="Calibri"/>
              </a:rPr>
              <a:t>В.А. Сухомлинский</a:t>
            </a:r>
            <a:endParaRPr lang="ru-RU" sz="1200" b="1" dirty="0">
              <a:solidFill>
                <a:srgbClr val="C00000"/>
              </a:solidFill>
              <a:latin typeface="Georgia" panose="02040502050405020303" pitchFamily="18" charset="0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466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9912" y="116632"/>
            <a:ext cx="12747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Вывод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764704"/>
            <a:ext cx="813690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        Работа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по вопросам усвоения ребенком общепринятых норм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поведения проводиться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в тесной взаимосвязи педагога с родителями.</a:t>
            </a:r>
          </a:p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        Владение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элементарными знаниями по данной теме помогает формированию основ культуры поведения  с самых первых лет жизни ребенка.  Ведь он, подражая взрослому, начинает осваивать основные нормы и правила. Овладевание ими способствует образованию у малыша твердых нравственных привычек, помогает становлению взаимоотношений со сверстниками, воспитанию организованного поведения. Правила дают направление деятельности и по мере их усвоения становятся нужными самому ребенку: он начинает опираться на них.</a:t>
            </a:r>
          </a:p>
          <a:p>
            <a:pPr lvl="0" algn="just"/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  <a:cs typeface="Times New Roman" pitchFamily="18" charset="0"/>
              </a:rPr>
              <a:t>          Главное </a:t>
            </a: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itchFamily="18" charset="0"/>
              </a:rPr>
              <a:t>– личный пример родителей, воспитателей, окружающих.</a:t>
            </a:r>
          </a:p>
          <a:p>
            <a:pPr lvl="0" algn="just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Только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 взаимодействие семьи и детского сада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создадут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оптимальные условия для вхождения маленького человека в большой мир  приспособленным к жизни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        </a:t>
            </a:r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  <a:cs typeface="Times New Roman" pitchFamily="18" charset="0"/>
              </a:rPr>
              <a:t>«Спешите делать добрые дела, добро посеянное вами, плодами на земле взойдет и мир наш лучше и добрее станет»</a:t>
            </a:r>
            <a:endParaRPr lang="ru-RU" sz="1600" b="1" dirty="0">
              <a:solidFill>
                <a:srgbClr val="C0000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29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8960" y="287070"/>
            <a:ext cx="8358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Иди мой друг, всегда иди, дорогою добра!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234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10643</TotalTime>
  <Words>1213</Words>
  <Application>Microsoft Office PowerPoint</Application>
  <PresentationFormat>Экран (4:3)</PresentationFormat>
  <Paragraphs>170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Georgia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ASUS</cp:lastModifiedBy>
  <cp:revision>160</cp:revision>
  <dcterms:created xsi:type="dcterms:W3CDTF">2021-04-05T21:24:29Z</dcterms:created>
  <dcterms:modified xsi:type="dcterms:W3CDTF">2023-04-23T15:30:31Z</dcterms:modified>
</cp:coreProperties>
</file>