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9" r:id="rId2"/>
    <p:sldId id="261" r:id="rId3"/>
    <p:sldId id="281" r:id="rId4"/>
    <p:sldId id="264" r:id="rId5"/>
    <p:sldId id="267" r:id="rId6"/>
    <p:sldId id="268" r:id="rId7"/>
    <p:sldId id="269" r:id="rId8"/>
    <p:sldId id="282" r:id="rId9"/>
    <p:sldId id="287" r:id="rId10"/>
    <p:sldId id="271" r:id="rId11"/>
    <p:sldId id="272" r:id="rId12"/>
    <p:sldId id="273" r:id="rId13"/>
    <p:sldId id="274" r:id="rId14"/>
    <p:sldId id="275" r:id="rId15"/>
    <p:sldId id="276" r:id="rId16"/>
    <p:sldId id="277" r:id="rId17"/>
    <p:sldId id="283" r:id="rId18"/>
    <p:sldId id="279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1656" y="-3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AA2519-3A04-43E7-9EF3-61104D8FDD54}" type="datetimeFigureOut">
              <a:rPr lang="ru-RU" smtClean="0"/>
              <a:pPr/>
              <a:t>23.04.2024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DB15D-5295-4445-8683-7B0D0F9057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AA2519-3A04-43E7-9EF3-61104D8FDD54}" type="datetimeFigureOut">
              <a:rPr lang="ru-RU" smtClean="0"/>
              <a:pPr/>
              <a:t>23.04.2024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DB15D-5295-4445-8683-7B0D0F9057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AA2519-3A04-43E7-9EF3-61104D8FDD54}" type="datetimeFigureOut">
              <a:rPr lang="ru-RU" smtClean="0"/>
              <a:pPr/>
              <a:t>23.04.2024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DB15D-5295-4445-8683-7B0D0F9057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AA2519-3A04-43E7-9EF3-61104D8FDD54}" type="datetimeFigureOut">
              <a:rPr lang="ru-RU" smtClean="0"/>
              <a:pPr/>
              <a:t>23.04.2024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DB15D-5295-4445-8683-7B0D0F9057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AA2519-3A04-43E7-9EF3-61104D8FDD54}" type="datetimeFigureOut">
              <a:rPr lang="ru-RU" smtClean="0"/>
              <a:pPr/>
              <a:t>23.04.2024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DB15D-5295-4445-8683-7B0D0F9057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AA2519-3A04-43E7-9EF3-61104D8FDD54}" type="datetimeFigureOut">
              <a:rPr lang="ru-RU" smtClean="0"/>
              <a:pPr/>
              <a:t>23.04.2024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DB15D-5295-4445-8683-7B0D0F9057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AA2519-3A04-43E7-9EF3-61104D8FDD54}" type="datetimeFigureOut">
              <a:rPr lang="ru-RU" smtClean="0"/>
              <a:pPr/>
              <a:t>23.04.2024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DB15D-5295-4445-8683-7B0D0F9057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AA2519-3A04-43E7-9EF3-61104D8FDD54}" type="datetimeFigureOut">
              <a:rPr lang="ru-RU" smtClean="0"/>
              <a:pPr/>
              <a:t>23.04.2024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DB15D-5295-4445-8683-7B0D0F9057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AA2519-3A04-43E7-9EF3-61104D8FDD54}" type="datetimeFigureOut">
              <a:rPr lang="ru-RU" smtClean="0"/>
              <a:pPr/>
              <a:t>23.04.2024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DB15D-5295-4445-8683-7B0D0F9057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AA2519-3A04-43E7-9EF3-61104D8FDD54}" type="datetimeFigureOut">
              <a:rPr lang="ru-RU" smtClean="0"/>
              <a:pPr/>
              <a:t>23.04.2024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DB15D-5295-4445-8683-7B0D0F9057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AA2519-3A04-43E7-9EF3-61104D8FDD54}" type="datetimeFigureOut">
              <a:rPr lang="ru-RU" smtClean="0"/>
              <a:pPr/>
              <a:t>23.04.2024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DB15D-5295-4445-8683-7B0D0F9057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31AA2519-3A04-43E7-9EF3-61104D8FDD54}" type="datetimeFigureOut">
              <a:rPr lang="ru-RU" smtClean="0"/>
              <a:pPr/>
              <a:t>23.04.2024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C93DB15D-5295-4445-8683-7B0D0F9057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755576" y="980728"/>
            <a:ext cx="777686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Bef>
                <a:spcPct val="20000"/>
              </a:spcBef>
              <a:buSzPct val="60000"/>
            </a:pPr>
            <a:r>
              <a:rPr lang="ru-RU" sz="4000" dirty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Туристические зарисовки </a:t>
            </a:r>
            <a:r>
              <a:rPr lang="ru-RU" sz="4000" dirty="0" smtClean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 дивных красотах </a:t>
            </a:r>
            <a:r>
              <a:rPr lang="ru-RU" sz="4000" dirty="0" err="1" smtClean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красновишерского</a:t>
            </a:r>
            <a:r>
              <a:rPr lang="ru-RU" sz="4000" dirty="0" smtClean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края</a:t>
            </a:r>
            <a:endParaRPr lang="ru-RU" sz="4000" dirty="0">
              <a:solidFill>
                <a:schemeClr val="accent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3066348"/>
            <a:ext cx="2880320" cy="3226937"/>
          </a:xfrm>
          <a:prstGeom prst="ellipse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2574932454"/>
      </p:ext>
    </p:extLst>
  </p:cSld>
  <p:clrMapOvr>
    <a:masterClrMapping/>
  </p:clrMapOvr>
  <p:transition spd="slow" advTm="2357"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99592" y="692696"/>
            <a:ext cx="7200800" cy="20110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dirty="0" smtClean="0">
                <a:solidFill>
                  <a:srgbClr val="FF0000"/>
                </a:solidFill>
                <a:effectLst/>
                <a:latin typeface="Times New Roman"/>
                <a:ea typeface="Calibri"/>
              </a:rPr>
              <a:t>Знакомьтесь,  семья Резник - папа Александр, мама Светлана, сын Иван.</a:t>
            </a:r>
            <a:endParaRPr lang="ru-RU" sz="4000" dirty="0">
              <a:solidFill>
                <a:srgbClr val="FF0000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2996952"/>
            <a:ext cx="4233386" cy="2821155"/>
          </a:xfrm>
          <a:prstGeom prst="ellipse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2665310"/>
            <a:ext cx="2592288" cy="3888433"/>
          </a:xfrm>
          <a:prstGeom prst="ellipse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224722107"/>
      </p:ext>
    </p:extLst>
  </p:cSld>
  <p:clrMapOvr>
    <a:masterClrMapping/>
  </p:clrMapOvr>
  <p:transition spd="slow" advTm="8242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9552" y="1124744"/>
            <a:ext cx="3528392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 еще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маленький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 потому многие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маршруты, что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проложили мои папа с мамой, мне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пока не доступны. Но есть и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те,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что вполне преодолимы с ребенком дошкольником. С одним из таких маршрутов я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хочу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вас сегодня познакомить.</a:t>
            </a: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985324"/>
            <a:ext cx="3888432" cy="4963956"/>
          </a:xfrm>
          <a:prstGeom prst="flowChartAlternateProcess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24136" y="101054"/>
            <a:ext cx="87719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solidFill>
                  <a:srgbClr val="FF0000"/>
                </a:solidFill>
              </a:rPr>
              <a:t>Неспешный маршрут </a:t>
            </a:r>
            <a:r>
              <a:rPr lang="ru-RU" sz="2400" dirty="0">
                <a:solidFill>
                  <a:srgbClr val="FF0000"/>
                </a:solidFill>
              </a:rPr>
              <a:t>п</a:t>
            </a:r>
            <a:r>
              <a:rPr lang="ru-RU" sz="2400" dirty="0" smtClean="0">
                <a:solidFill>
                  <a:srgbClr val="FF0000"/>
                </a:solidFill>
              </a:rPr>
              <a:t>о реке Вишера от </a:t>
            </a:r>
            <a:r>
              <a:rPr lang="ru-RU" sz="2400" dirty="0">
                <a:solidFill>
                  <a:srgbClr val="FF0000"/>
                </a:solidFill>
              </a:rPr>
              <a:t>д</a:t>
            </a:r>
            <a:r>
              <a:rPr lang="ru-RU" sz="2400" dirty="0" smtClean="0">
                <a:solidFill>
                  <a:srgbClr val="FF0000"/>
                </a:solidFill>
              </a:rPr>
              <a:t>еревни </a:t>
            </a:r>
            <a:r>
              <a:rPr lang="ru-RU" sz="2400" dirty="0" err="1" smtClean="0">
                <a:solidFill>
                  <a:srgbClr val="FF0000"/>
                </a:solidFill>
              </a:rPr>
              <a:t>Вишерогорск</a:t>
            </a:r>
            <a:r>
              <a:rPr lang="ru-RU" sz="2400" dirty="0" smtClean="0">
                <a:solidFill>
                  <a:srgbClr val="FF0000"/>
                </a:solidFill>
              </a:rPr>
              <a:t> до пос. Набережный</a:t>
            </a:r>
            <a:endParaRPr lang="ru-RU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378755410"/>
      </p:ext>
    </p:extLst>
  </p:cSld>
  <p:clrMapOvr>
    <a:masterClrMapping/>
  </p:clrMapOvr>
  <p:transition spd="slow" advTm="3977"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1340768"/>
            <a:ext cx="2846387" cy="3956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395536" y="476672"/>
            <a:ext cx="5472608" cy="22159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49580">
              <a:lnSpc>
                <a:spcPct val="115000"/>
              </a:lnSpc>
              <a:spcAft>
                <a:spcPts val="1000"/>
              </a:spcAft>
            </a:pPr>
            <a:r>
              <a:rPr lang="ru-RU" sz="2400" dirty="0">
                <a:latin typeface="Times New Roman"/>
                <a:ea typeface="Calibri"/>
                <a:cs typeface="Times New Roman"/>
              </a:rPr>
              <a:t>Начальная точка нашего путешествия-</a:t>
            </a:r>
            <a:r>
              <a:rPr lang="ru-RU" sz="2400" b="1" dirty="0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  <a:t>Красновишерск</a:t>
            </a:r>
            <a:r>
              <a:rPr lang="ru-RU" sz="2400" b="1" dirty="0">
                <a:latin typeface="Times New Roman"/>
                <a:ea typeface="Calibri"/>
                <a:cs typeface="Times New Roman"/>
              </a:rPr>
              <a:t>.</a:t>
            </a:r>
            <a:r>
              <a:rPr lang="ru-RU" sz="2400" dirty="0">
                <a:latin typeface="Times New Roman"/>
                <a:ea typeface="Calibri"/>
                <a:cs typeface="Times New Roman"/>
              </a:rPr>
              <a:t>  До Красновишерска из Березников можно добраться на автобусе или автомобиле, преодолев 130 </a:t>
            </a:r>
            <a:r>
              <a:rPr lang="ru-RU" sz="2400" dirty="0" smtClean="0">
                <a:latin typeface="Times New Roman"/>
                <a:ea typeface="Calibri"/>
                <a:cs typeface="Times New Roman"/>
              </a:rPr>
              <a:t>километров.</a:t>
            </a:r>
            <a:endParaRPr lang="ru-RU" sz="2400" dirty="0">
              <a:latin typeface="Calibri"/>
              <a:ea typeface="Calibri"/>
              <a:cs typeface="Times New Roman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95536" y="3429001"/>
            <a:ext cx="4752528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Красновишерск</a:t>
            </a:r>
            <a:r>
              <a:rPr lang="ru-RU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– самый северный </a:t>
            </a:r>
            <a:r>
              <a:rPr lang="ru-RU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город Пермского края</a:t>
            </a:r>
            <a:r>
              <a:rPr lang="ru-RU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прославленный своими природными красотами и землями, скрывающими в своих недрах чуть ли не всю </a:t>
            </a:r>
            <a:r>
              <a:rPr lang="ru-RU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таблицу Менделеева</a:t>
            </a:r>
            <a:r>
              <a:rPr lang="ru-RU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включая золото и алмазы.</a:t>
            </a:r>
          </a:p>
        </p:txBody>
      </p:sp>
    </p:spTree>
    <p:extLst>
      <p:ext uri="{BB962C8B-B14F-4D97-AF65-F5344CB8AC3E}">
        <p14:creationId xmlns="" xmlns:p14="http://schemas.microsoft.com/office/powerpoint/2010/main" val="3083905684"/>
      </p:ext>
    </p:extLst>
  </p:cSld>
  <p:clrMapOvr>
    <a:masterClrMapping/>
  </p:clrMapOvr>
  <p:transition spd="slow" advTm="2508"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55576" y="764705"/>
            <a:ext cx="6102424" cy="22159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49580" algn="ctr">
              <a:lnSpc>
                <a:spcPct val="115000"/>
              </a:lnSpc>
              <a:spcAft>
                <a:spcPts val="1000"/>
              </a:spcAft>
            </a:pPr>
            <a:r>
              <a:rPr lang="ru-RU" sz="2400" dirty="0">
                <a:latin typeface="Times New Roman"/>
                <a:ea typeface="Calibri"/>
                <a:cs typeface="Times New Roman"/>
              </a:rPr>
              <a:t>Из Красновишерска на автомобиле отправляемся в деревню </a:t>
            </a:r>
            <a:r>
              <a:rPr lang="ru-RU" sz="2400" dirty="0" err="1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  <a:t>Вишерогорск</a:t>
            </a:r>
            <a:r>
              <a:rPr lang="ru-RU" sz="2400" dirty="0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  <a:t>.</a:t>
            </a:r>
            <a:r>
              <a:rPr lang="ru-RU" sz="2400" dirty="0">
                <a:latin typeface="Times New Roman"/>
                <a:ea typeface="Calibri"/>
                <a:cs typeface="Times New Roman"/>
              </a:rPr>
              <a:t> Находится она на берегу реки Вишера. Там и снаряжаем лодки,  на которых мы и отправляемся в наше семейное </a:t>
            </a:r>
            <a:r>
              <a:rPr lang="ru-RU" sz="2400" dirty="0" smtClean="0">
                <a:latin typeface="Times New Roman"/>
                <a:ea typeface="Calibri"/>
                <a:cs typeface="Times New Roman"/>
              </a:rPr>
              <a:t>путешествие</a:t>
            </a:r>
            <a:endParaRPr lang="ru-RU" sz="2400" dirty="0">
              <a:latin typeface="Calibri"/>
              <a:ea typeface="Calibri"/>
              <a:cs typeface="Times New Roman"/>
            </a:endParaRPr>
          </a:p>
        </p:txBody>
      </p:sp>
      <p:pic>
        <p:nvPicPr>
          <p:cNvPr id="4098" name="Picture 2" descr="&#10;            Фотография Вишерогорска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2924944"/>
            <a:ext cx="4392488" cy="1762282"/>
          </a:xfrm>
          <a:prstGeom prst="ellipse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https://sun9-19.userapi.com/impg/AaM0PF4E3wGhUPasM5nq5uhLHMUJXxsnnh8AhA/f8ZavfaWMlI.jpg?size=720x402&amp;quality=95&amp;sign=1a1dfeff4712bd0f686d2882d3ce47d7&amp;type=albu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933056"/>
            <a:ext cx="3717718" cy="2075726"/>
          </a:xfrm>
          <a:prstGeom prst="ellipse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9641413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Tm="2656"/>
    </mc:Choice>
    <mc:Fallback>
      <p:transition spd="slow" advTm="2656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38019" y="188640"/>
            <a:ext cx="6382453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0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Далее наш путь следует по реке Вишера. Первой на нашем пути появляется деревня </a:t>
            </a:r>
            <a:r>
              <a:rPr lang="ru-RU" sz="200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Заговоруха</a:t>
            </a:r>
            <a:r>
              <a:rPr lang="ru-RU" sz="20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. В глуби леса, за этой деревней, есть необычное место, о котором не многие знают. Там находится глубокая,  красивая уходящая глубоко в землю, с большим гротом внутри, </a:t>
            </a:r>
            <a:r>
              <a:rPr lang="ru-RU" sz="2000" dirty="0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пещера..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Найти ее можно только с проводником.</a:t>
            </a:r>
          </a:p>
          <a:p>
            <a:pPr lvl="0" algn="ctr"/>
            <a:r>
              <a:rPr lang="ru-RU" sz="2000" dirty="0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Единственная </a:t>
            </a:r>
            <a:r>
              <a:rPr lang="ru-RU" sz="20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пещера, из известных в районе, с мощным покровным оледенением.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Вход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представляет собой </a:t>
            </a:r>
            <a:r>
              <a:rPr lang="ru-RU" sz="2000" dirty="0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колодцеобразный,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почти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отвесный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провал в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10 м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глубиной, от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него начинается ледовый язык. Общая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длина пещеры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85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</a:t>
            </a:r>
            <a:r>
              <a:rPr lang="ru-RU" sz="20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 ,поэтому без специального туристического снаряжения и подготовки, туда не забраться.</a:t>
            </a:r>
            <a:endParaRPr lang="ru-RU" sz="2000" dirty="0">
              <a:effectLst/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</p:txBody>
      </p:sp>
      <p:pic>
        <p:nvPicPr>
          <p:cNvPr id="5122" name="Picture 2" descr="https://www.komandirovka.ru/upload/iblock/61f/61f7ea2ccea3d5712a438ac6b72e935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89809" y="4365104"/>
            <a:ext cx="4279067" cy="2376998"/>
          </a:xfrm>
          <a:prstGeom prst="ellipse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s://sun9-48.userapi.com/impg/HdwanhwpAQszEWVnQnndJ-vj1Iq98euXTj-iIg/O9fdNGQXC3E.jpg?size=720x920&amp;quality=95&amp;sign=209b7f480971a5031dcc6e4617b48ca3&amp;type=albu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420888"/>
            <a:ext cx="2207051" cy="2820121"/>
          </a:xfrm>
          <a:prstGeom prst="ellipse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498937601"/>
      </p:ext>
    </p:extLst>
  </p:cSld>
  <p:clrMapOvr>
    <a:masterClrMapping/>
  </p:clrMapOvr>
  <p:transition spd="slow" advTm="1874">
    <p:wip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55600" y="188640"/>
            <a:ext cx="649286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2400" dirty="0">
                <a:latin typeface="Times New Roman"/>
                <a:ea typeface="Calibri"/>
                <a:cs typeface="Times New Roman"/>
              </a:rPr>
              <a:t>Когда деревня останется позади, открывается величественный вид камня </a:t>
            </a:r>
            <a:r>
              <a:rPr lang="ru-RU" sz="2400" b="1" dirty="0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  <a:t>ГОВОРЛИВЫЙ.</a:t>
            </a:r>
            <a:r>
              <a:rPr lang="ru-RU" sz="2400" b="1" dirty="0">
                <a:latin typeface="Times New Roman"/>
                <a:ea typeface="Calibri"/>
                <a:cs typeface="Times New Roman"/>
              </a:rPr>
              <a:t> </a:t>
            </a:r>
            <a:endParaRPr lang="ru-RU" sz="2400" dirty="0">
              <a:effectLst/>
              <a:latin typeface="Calibri"/>
              <a:ea typeface="Calibri"/>
              <a:cs typeface="Times New Roman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524596"/>
            <a:ext cx="2445901" cy="1632344"/>
          </a:xfrm>
          <a:prstGeom prst="ellipse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4860032" y="1340768"/>
            <a:ext cx="3960440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b="1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Говорливый камень</a:t>
            </a:r>
            <a:r>
              <a:rPr lang="ru-RU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 </a:t>
            </a:r>
            <a:r>
              <a:rPr lang="ru-RU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находится на правом берегу р. Вишера в 5 км вниз по течению от поселка </a:t>
            </a:r>
            <a:r>
              <a:rPr lang="ru-RU" dirty="0" err="1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Вишерогорск</a:t>
            </a:r>
            <a:r>
              <a:rPr lang="ru-RU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. Представляет собой отвесную стену известняковых скал длиной более 2 км, высотой более 60 м, опускающуюся в воду. Очень впечатляет!</a:t>
            </a:r>
            <a:br>
              <a:rPr lang="ru-RU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</a:br>
            <a:r>
              <a:rPr lang="ru-RU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На скалах отмечено 13 видов растений, занесенных в Красную книгу </a:t>
            </a:r>
            <a:r>
              <a:rPr lang="ru-RU" dirty="0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Пермского края.</a:t>
            </a:r>
            <a:r>
              <a:rPr lang="ru-RU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/>
            </a:r>
            <a:br>
              <a:rPr lang="ru-RU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</a:br>
            <a:r>
              <a:rPr lang="ru-RU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Свое название камень получил из-за удивительного продолжительного эха, благодаря которому слышны не только сказанные на реке слова, но и различные оттенки звука, это звучит так забавно,  кажется, что кто- то передразнивает вас.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 rot="10800000" flipV="1">
            <a:off x="899592" y="5092243"/>
            <a:ext cx="352602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dirty="0">
                <a:latin typeface="Times New Roman"/>
                <a:ea typeface="Calibri"/>
                <a:cs typeface="Times New Roman"/>
              </a:rPr>
              <a:t>Все проплывающие около него туристы не забывают ему крикнуть:</a:t>
            </a:r>
            <a:endParaRPr lang="ru-RU" sz="1400" dirty="0">
              <a:latin typeface="Calibri"/>
              <a:ea typeface="Calibri"/>
              <a:cs typeface="Times New Roman"/>
            </a:endParaRPr>
          </a:p>
          <a:p>
            <a:pPr lvl="0"/>
            <a:r>
              <a:rPr lang="ru-RU" dirty="0">
                <a:latin typeface="Times New Roman"/>
                <a:ea typeface="Calibri"/>
                <a:cs typeface="Times New Roman"/>
              </a:rPr>
              <a:t>— Кто украсил здесь края?</a:t>
            </a:r>
            <a:endParaRPr lang="ru-RU" sz="1400" dirty="0">
              <a:latin typeface="Calibri"/>
              <a:ea typeface="Calibri"/>
              <a:cs typeface="Times New Roman"/>
            </a:endParaRPr>
          </a:p>
          <a:p>
            <a:pPr lvl="0"/>
            <a:r>
              <a:rPr lang="ru-RU" dirty="0">
                <a:latin typeface="Times New Roman"/>
                <a:ea typeface="Calibri"/>
                <a:cs typeface="Times New Roman"/>
              </a:rPr>
              <a:t>И камень отвечает: Я! Я' , Я, Я</a:t>
            </a:r>
            <a:endParaRPr lang="ru-RU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5600" y="1628800"/>
            <a:ext cx="2156514" cy="2986173"/>
          </a:xfrm>
          <a:prstGeom prst="ellipse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1677341938"/>
      </p:ext>
    </p:extLst>
  </p:cSld>
  <p:clrMapOvr>
    <a:masterClrMapping/>
  </p:clrMapOvr>
  <p:transition spd="slow" advTm="18184">
    <p:wip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476672"/>
            <a:ext cx="691276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400" dirty="0" smtClean="0">
                <a:latin typeface="Times New Roman"/>
                <a:ea typeface="Calibri"/>
                <a:cs typeface="Times New Roman"/>
              </a:rPr>
              <a:t>Напротив камня </a:t>
            </a:r>
            <a:r>
              <a:rPr lang="ru-RU" sz="2400" dirty="0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  <a:t>Г</a:t>
            </a:r>
            <a:r>
              <a:rPr lang="ru-RU" sz="2400" dirty="0" smtClean="0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  <a:t>оворливый </a:t>
            </a:r>
            <a:r>
              <a:rPr lang="ru-RU" sz="2400" dirty="0" smtClean="0">
                <a:latin typeface="Times New Roman"/>
                <a:ea typeface="Calibri"/>
                <a:cs typeface="Times New Roman"/>
              </a:rPr>
              <a:t>множество </a:t>
            </a:r>
            <a:r>
              <a:rPr lang="ru-RU" sz="2400" dirty="0">
                <a:latin typeface="Times New Roman"/>
                <a:ea typeface="Calibri"/>
                <a:cs typeface="Times New Roman"/>
              </a:rPr>
              <a:t>стоянок для отдыха</a:t>
            </a:r>
            <a:r>
              <a:rPr lang="ru-RU" sz="2400" b="1" dirty="0">
                <a:latin typeface="Times New Roman"/>
                <a:ea typeface="Calibri"/>
                <a:cs typeface="Times New Roman"/>
              </a:rPr>
              <a:t>, </a:t>
            </a:r>
            <a:r>
              <a:rPr lang="ru-RU" sz="2400" dirty="0">
                <a:latin typeface="Times New Roman"/>
                <a:ea typeface="Calibri"/>
                <a:cs typeface="Times New Roman"/>
              </a:rPr>
              <a:t> и мы принимаем решение остановиться на ночлег. </a:t>
            </a:r>
            <a:endParaRPr lang="ru-RU" sz="24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539551" y="4681277"/>
            <a:ext cx="460851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400" dirty="0" smtClean="0">
                <a:latin typeface="Times New Roman"/>
                <a:ea typeface="Calibri"/>
                <a:cs typeface="Times New Roman"/>
              </a:rPr>
              <a:t>Обязательно порыбачить и приготовить вкусную уху.</a:t>
            </a:r>
            <a:endParaRPr lang="ru-RU" sz="2400" dirty="0"/>
          </a:p>
        </p:txBody>
      </p:sp>
      <p:pic>
        <p:nvPicPr>
          <p:cNvPr id="4103" name="Picture 7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1925789"/>
            <a:ext cx="2307166" cy="40954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2754398427"/>
      </p:ext>
    </p:extLst>
  </p:cSld>
  <p:clrMapOvr>
    <a:masterClrMapping/>
  </p:clrMapOvr>
  <p:transition spd="slow" advTm="5985">
    <p:wip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71600" y="404664"/>
            <a:ext cx="7848872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800" dirty="0">
                <a:latin typeface="Times New Roman"/>
                <a:ea typeface="Calibri"/>
                <a:cs typeface="Times New Roman"/>
              </a:rPr>
              <a:t>В реке Вишера обитают хариус, налим, гольян и таймень, на последнего рыбачить нельзя, он занесен в Красную Книгу</a:t>
            </a:r>
            <a:r>
              <a:rPr lang="ru-RU" sz="2800" dirty="0" smtClean="0">
                <a:latin typeface="Times New Roman"/>
                <a:ea typeface="Calibri"/>
                <a:cs typeface="Times New Roman"/>
              </a:rPr>
              <a:t>..</a:t>
            </a:r>
          </a:p>
          <a:p>
            <a:pPr lvl="0" algn="ctr"/>
            <a:r>
              <a:rPr lang="ru-RU" sz="2800" dirty="0">
                <a:latin typeface="Times New Roman"/>
                <a:ea typeface="Calibri"/>
                <a:cs typeface="Times New Roman"/>
              </a:rPr>
              <a:t>Н</a:t>
            </a:r>
            <a:r>
              <a:rPr lang="ru-RU" sz="2800" dirty="0" smtClean="0">
                <a:latin typeface="Times New Roman"/>
                <a:ea typeface="Calibri"/>
                <a:cs typeface="Times New Roman"/>
              </a:rPr>
              <a:t>а мою удочку клюнули пока только   </a:t>
            </a:r>
            <a:r>
              <a:rPr lang="ru-RU" sz="2800" dirty="0" err="1" smtClean="0">
                <a:latin typeface="Times New Roman"/>
                <a:ea typeface="Calibri"/>
                <a:cs typeface="Times New Roman"/>
              </a:rPr>
              <a:t>сорожка</a:t>
            </a:r>
            <a:r>
              <a:rPr lang="ru-RU" sz="2800" dirty="0" smtClean="0">
                <a:latin typeface="Times New Roman"/>
                <a:ea typeface="Calibri"/>
                <a:cs typeface="Times New Roman"/>
              </a:rPr>
              <a:t> и гольян</a:t>
            </a:r>
            <a:endParaRPr lang="ru-RU" sz="2800" dirty="0"/>
          </a:p>
        </p:txBody>
      </p:sp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0004" y="3645024"/>
            <a:ext cx="3037650" cy="1584176"/>
          </a:xfrm>
          <a:prstGeom prst="ellipse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5" name="Picture 1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3573015"/>
            <a:ext cx="2304256" cy="1928537"/>
          </a:xfrm>
          <a:prstGeom prst="ellipse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3829047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51521" y="260648"/>
            <a:ext cx="864095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latin typeface="Times New Roman"/>
                <a:ea typeface="Calibri"/>
                <a:cs typeface="Times New Roman"/>
              </a:rPr>
              <a:t>Вечером, когда место для ночлега выбрано, костер разведен, палатка поставлена</a:t>
            </a:r>
            <a:r>
              <a:rPr lang="ru-RU" dirty="0">
                <a:latin typeface="Times New Roman"/>
                <a:ea typeface="Calibri"/>
                <a:cs typeface="Times New Roman"/>
              </a:rPr>
              <a:t>, </a:t>
            </a:r>
            <a:r>
              <a:rPr lang="ru-RU" sz="2400" dirty="0" smtClean="0">
                <a:latin typeface="Times New Roman"/>
                <a:ea typeface="Calibri"/>
                <a:cs typeface="Times New Roman"/>
              </a:rPr>
              <a:t>испробована вкусная уха…</a:t>
            </a:r>
            <a:endParaRPr lang="ru-RU" sz="24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251521" y="1124744"/>
            <a:ext cx="6264696" cy="17912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15000"/>
              </a:lnSpc>
              <a:spcAft>
                <a:spcPts val="1000"/>
              </a:spcAft>
            </a:pPr>
            <a:r>
              <a:rPr lang="ru-RU" sz="1600" dirty="0">
                <a:solidFill>
                  <a:srgbClr val="000000"/>
                </a:solidFill>
                <a:latin typeface="Helvetica"/>
                <a:ea typeface="Calibri"/>
                <a:cs typeface="Times New Roman"/>
              </a:rPr>
              <a:t> </a:t>
            </a:r>
            <a:r>
              <a:rPr lang="ru-RU" sz="24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Под свет костра и звезд с неба, мы заводим неторопливые разговоры  о днях минувших, о людской молве…папа любит рассказывать </a:t>
            </a:r>
            <a:r>
              <a:rPr lang="ru-RU" sz="2400" dirty="0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легенды, </a:t>
            </a:r>
            <a:r>
              <a:rPr lang="ru-RU" sz="24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которые слышал от отца и деда</a:t>
            </a:r>
            <a:r>
              <a:rPr lang="ru-RU" sz="2400" dirty="0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.</a:t>
            </a:r>
            <a:endParaRPr lang="ru-RU" sz="2400" dirty="0"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08112" y="2916004"/>
            <a:ext cx="3960440" cy="16850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15000"/>
              </a:lnSpc>
              <a:spcAft>
                <a:spcPts val="1000"/>
              </a:spcAft>
            </a:pPr>
            <a:r>
              <a:rPr lang="ru-RU" sz="24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Вот и о камне говорливом есть история о том как и когда заговорил  камень.</a:t>
            </a:r>
            <a:r>
              <a:rPr lang="ru-RU" dirty="0">
                <a:latin typeface="Times New Roman"/>
                <a:ea typeface="Calibri"/>
                <a:cs typeface="Times New Roman"/>
              </a:rPr>
              <a:t> (смотри в приложении)</a:t>
            </a:r>
            <a:endParaRPr lang="ru-RU" sz="1400" dirty="0">
              <a:latin typeface="Calibri"/>
              <a:ea typeface="Calibri"/>
              <a:cs typeface="Times New Roman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4005064"/>
            <a:ext cx="3855835" cy="2170835"/>
          </a:xfrm>
          <a:prstGeom prst="ellipse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8392" y="1500927"/>
            <a:ext cx="3451185" cy="2588389"/>
          </a:xfrm>
          <a:prstGeom prst="ellipse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1150107646"/>
      </p:ext>
    </p:extLst>
  </p:cSld>
  <p:clrMapOvr>
    <a:masterClrMapping/>
  </p:clrMapOvr>
  <p:transition spd="slow" advTm="26976">
    <p:wip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188640"/>
            <a:ext cx="6534472" cy="26407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2400" dirty="0">
                <a:latin typeface="Times New Roman"/>
                <a:ea typeface="Calibri"/>
                <a:cs typeface="Times New Roman"/>
              </a:rPr>
              <a:t>Рано утром у подножия  Говорливого камня, когда капли росы еще лежат на траве, и воздух по особенному вкусный, мы готовим завтрак на костре, </a:t>
            </a:r>
            <a:r>
              <a:rPr lang="ru-RU" sz="2400" dirty="0" smtClean="0">
                <a:latin typeface="Times New Roman"/>
                <a:ea typeface="Calibri"/>
                <a:cs typeface="Times New Roman"/>
              </a:rPr>
              <a:t>прибираем очаг, </a:t>
            </a:r>
            <a:r>
              <a:rPr lang="ru-RU" sz="2400" dirty="0">
                <a:latin typeface="Times New Roman"/>
                <a:ea typeface="Calibri"/>
                <a:cs typeface="Times New Roman"/>
              </a:rPr>
              <a:t>завтракаем и поблагодарив стоянку за спокойный ночлег отправляемся дальше. </a:t>
            </a:r>
            <a:endParaRPr lang="ru-RU" sz="2400" dirty="0">
              <a:effectLst/>
              <a:latin typeface="Calibri"/>
              <a:ea typeface="Calibri"/>
              <a:cs typeface="Times New Roman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2348381"/>
            <a:ext cx="3096344" cy="4135601"/>
          </a:xfrm>
          <a:prstGeom prst="ellipse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1600835743"/>
      </p:ext>
    </p:extLst>
  </p:cSld>
  <p:clrMapOvr>
    <a:masterClrMapping/>
  </p:clrMapOvr>
  <p:transition spd="slow" advTm="10955">
    <p:wip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11560" y="4165850"/>
            <a:ext cx="5472608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latin typeface="Times New Roman"/>
                <a:ea typeface="Calibri"/>
              </a:rPr>
              <a:t>Причалив </a:t>
            </a:r>
            <a:r>
              <a:rPr lang="ru-RU" sz="2400" dirty="0">
                <a:latin typeface="Times New Roman"/>
                <a:ea typeface="Calibri"/>
              </a:rPr>
              <a:t>к берегу на котором стоит эта церковь, поднимаемся по тропе , ведущей прямо к ней. Несмотря на разрушения, внутри церквушка очень уютная, со множеством икон, по-видимому привезенными туда, такими же путниками как и мы. </a:t>
            </a:r>
            <a:endParaRPr lang="ru-RU" sz="24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395536" y="332656"/>
            <a:ext cx="646246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latin typeface="Times New Roman"/>
                <a:ea typeface="Calibri"/>
              </a:rPr>
              <a:t>Следующим чудом нам открывается вид на  крохотную, полуразрушенную , старинную церквушку, которая  располагается в нежилом селе Говорливое. </a:t>
            </a:r>
            <a:endParaRPr lang="ru-RU" sz="24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171350" y="1412779"/>
            <a:ext cx="3128842" cy="24006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solidFill>
                  <a:schemeClr val="bg2">
                    <a:lumMod val="50000"/>
                  </a:schemeClr>
                </a:solidFill>
                <a:latin typeface="Times New Roman"/>
                <a:ea typeface="Calibri"/>
              </a:rPr>
              <a:t> </a:t>
            </a:r>
          </a:p>
          <a:p>
            <a:pPr algn="ctr"/>
            <a:r>
              <a:rPr lang="ru-RU" sz="3200" dirty="0" smtClean="0">
                <a:solidFill>
                  <a:srgbClr val="FF0000"/>
                </a:solidFill>
                <a:latin typeface="Times New Roman"/>
                <a:ea typeface="Calibri"/>
              </a:rPr>
              <a:t>Свято - Троицкая церковь </a:t>
            </a:r>
          </a:p>
          <a:p>
            <a:pPr algn="ctr"/>
            <a:r>
              <a:rPr lang="ru-RU" dirty="0" smtClean="0">
                <a:latin typeface="Times New Roman"/>
                <a:ea typeface="Calibri"/>
              </a:rPr>
              <a:t>1832 </a:t>
            </a:r>
            <a:r>
              <a:rPr lang="ru-RU" dirty="0">
                <a:latin typeface="Times New Roman"/>
                <a:ea typeface="Calibri"/>
              </a:rPr>
              <a:t>года постройки. </a:t>
            </a:r>
            <a:r>
              <a:rPr lang="ru-RU" dirty="0" smtClean="0">
                <a:solidFill>
                  <a:prstClr val="white"/>
                </a:solidFill>
                <a:latin typeface="Times New Roman"/>
                <a:ea typeface="Calibri"/>
              </a:rPr>
              <a:t>крестьянами</a:t>
            </a:r>
            <a:r>
              <a:rPr lang="ru-RU" dirty="0">
                <a:solidFill>
                  <a:prstClr val="white"/>
                </a:solidFill>
                <a:latin typeface="Times New Roman"/>
                <a:ea typeface="Calibri"/>
              </a:rPr>
              <a:t>. 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 rot="10800000" flipV="1">
            <a:off x="3995931" y="5750074"/>
            <a:ext cx="446450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dirty="0">
                <a:solidFill>
                  <a:prstClr val="white"/>
                </a:solidFill>
                <a:latin typeface="Times New Roman"/>
                <a:ea typeface="Calibri"/>
              </a:rPr>
              <a:t>Возвращаемся к лодкам и продолжаем наше путешествие.</a:t>
            </a:r>
            <a:endParaRPr lang="ru-RU" dirty="0">
              <a:solidFill>
                <a:prstClr val="white"/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0071" y="116689"/>
            <a:ext cx="2738460" cy="3286152"/>
          </a:xfrm>
          <a:prstGeom prst="ellipse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3467219"/>
            <a:ext cx="1728192" cy="2658758"/>
          </a:xfrm>
          <a:prstGeom prst="flowChartProcess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2064052"/>
            <a:ext cx="1805091" cy="2013178"/>
          </a:xfrm>
          <a:prstGeom prst="ellipse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631" y="1759765"/>
            <a:ext cx="1250063" cy="1706683"/>
          </a:xfrm>
          <a:prstGeom prst="ellipse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1848108106"/>
      </p:ext>
    </p:extLst>
  </p:cSld>
  <p:clrMapOvr>
    <a:masterClrMapping/>
  </p:clrMapOvr>
  <p:transition spd="slow" advTm="3639">
    <p:wip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260648"/>
            <a:ext cx="5760641" cy="15081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ctr">
              <a:lnSpc>
                <a:spcPct val="115000"/>
              </a:lnSpc>
              <a:spcAft>
                <a:spcPts val="1000"/>
              </a:spcAft>
            </a:pPr>
            <a:r>
              <a:rPr lang="ru-RU" sz="2000" dirty="0">
                <a:latin typeface="Times New Roman"/>
                <a:ea typeface="Calibri"/>
                <a:cs typeface="Times New Roman"/>
              </a:rPr>
              <a:t>И вот уже церковь удаляется все дальше и дальше и совсем пропадает за поворотом. </a:t>
            </a:r>
            <a:r>
              <a:rPr lang="ru-RU" sz="2000" dirty="0" smtClean="0">
                <a:latin typeface="Times New Roman"/>
                <a:ea typeface="Calibri"/>
                <a:cs typeface="Times New Roman"/>
              </a:rPr>
              <a:t>А мы продолжаем сплавляться по </a:t>
            </a:r>
            <a:r>
              <a:rPr lang="ru-RU" sz="2000" dirty="0" smtClean="0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  <a:t>мелководной заводи Вишеры</a:t>
            </a:r>
            <a:endParaRPr lang="ru-RU" sz="2000" dirty="0">
              <a:solidFill>
                <a:srgbClr val="FF0000"/>
              </a:solidFill>
              <a:effectLst/>
              <a:latin typeface="Calibri"/>
              <a:ea typeface="Calibri"/>
              <a:cs typeface="Times New Roman"/>
            </a:endParaRPr>
          </a:p>
        </p:txBody>
      </p:sp>
      <p:pic>
        <p:nvPicPr>
          <p:cNvPr id="2050" name="Picture 2" descr="https://sun9-21.userapi.com/impg/uIxoRughAkRRPpQ4UFPwNIjYS-vHIKpntMhK4g/JpFVzlMkmSE.jpg?size=720x966&amp;quality=95&amp;sign=b68b76ed8bdb1d948c7051aa6332c860&amp;type=albu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809158"/>
            <a:ext cx="2810070" cy="3770178"/>
          </a:xfrm>
          <a:prstGeom prst="flowChartProcess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7035" y="22029"/>
            <a:ext cx="3179811" cy="4712302"/>
          </a:xfrm>
          <a:prstGeom prst="ellipse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323529" y="2091066"/>
            <a:ext cx="4104455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dirty="0">
                <a:latin typeface="Times New Roman"/>
                <a:ea typeface="Calibri"/>
                <a:cs typeface="Times New Roman"/>
              </a:rPr>
              <a:t>В природной тишине, под всплески воды, на берегу нам встречаются серые цапли, спокойно и не пугливо стоящие на одной лапке, не обращая внимания на нас, охотятся за мелкой рыбешкой. Серые цапли занесены в Красную книгу и охраняются государством.</a:t>
            </a:r>
            <a:endParaRPr lang="ru-RU" sz="2000" dirty="0"/>
          </a:p>
        </p:txBody>
      </p:sp>
      <p:sp>
        <p:nvSpPr>
          <p:cNvPr id="4" name="Прямоугольник 3"/>
          <p:cNvSpPr/>
          <p:nvPr/>
        </p:nvSpPr>
        <p:spPr>
          <a:xfrm rot="10800000" flipV="1">
            <a:off x="899592" y="5199481"/>
            <a:ext cx="3384376" cy="11541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ctr">
              <a:lnSpc>
                <a:spcPct val="115000"/>
              </a:lnSpc>
              <a:spcAft>
                <a:spcPts val="1000"/>
              </a:spcAft>
            </a:pPr>
            <a:r>
              <a:rPr lang="ru-RU" sz="2000" dirty="0">
                <a:latin typeface="Times New Roman"/>
                <a:ea typeface="Calibri"/>
                <a:cs typeface="Times New Roman"/>
              </a:rPr>
              <a:t>Стараясь не нарушить их покой, мы проплываем, не издав не единого звука. </a:t>
            </a:r>
            <a:endParaRPr lang="ru-RU" sz="2000" dirty="0">
              <a:effectLst/>
              <a:latin typeface="Calibri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361902037"/>
      </p:ext>
    </p:extLst>
  </p:cSld>
  <p:clrMapOvr>
    <a:masterClrMapping/>
  </p:clrMapOvr>
  <p:transition spd="slow" advTm="1857">
    <p:wip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9552" y="404664"/>
            <a:ext cx="5988369" cy="38779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dirty="0" smtClean="0">
                <a:latin typeface="Times New Roman"/>
                <a:ea typeface="Calibri"/>
              </a:rPr>
              <a:t>Следующая наша  остановка -  </a:t>
            </a:r>
            <a:r>
              <a:rPr lang="ru-RU" sz="2000" dirty="0">
                <a:latin typeface="Times New Roman"/>
                <a:ea typeface="Calibri"/>
              </a:rPr>
              <a:t>деревня </a:t>
            </a:r>
            <a:r>
              <a:rPr lang="ru-RU" sz="2400" b="1" dirty="0" err="1">
                <a:solidFill>
                  <a:srgbClr val="FF0000"/>
                </a:solidFill>
                <a:latin typeface="Times New Roman"/>
                <a:ea typeface="Calibri"/>
              </a:rPr>
              <a:t>Романиха</a:t>
            </a:r>
            <a:r>
              <a:rPr lang="ru-RU" sz="2400" dirty="0">
                <a:latin typeface="Times New Roman"/>
                <a:ea typeface="Calibri"/>
              </a:rPr>
              <a:t> </a:t>
            </a:r>
            <a:r>
              <a:rPr lang="ru-RU" dirty="0" smtClean="0">
                <a:latin typeface="Times New Roman"/>
                <a:ea typeface="Calibri"/>
              </a:rPr>
              <a:t>.</a:t>
            </a:r>
            <a:r>
              <a:rPr lang="ru-RU" dirty="0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Стоит эта деревенька вот </a:t>
            </a:r>
            <a:r>
              <a:rPr lang="ru-RU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уже третий век на удивление и радость добрым людям...</a:t>
            </a:r>
            <a:r>
              <a:rPr lang="ru-RU" dirty="0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У </a:t>
            </a:r>
            <a:r>
              <a:rPr lang="ru-RU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ее подножия , вдоль реки Вишера, бьют множество ключей, в которых очень вкусная и нестерпимо холодная вода. В этих ключах мы и запасаемся водой, ведь путь наш еще долог, до самого вечера.. </a:t>
            </a:r>
            <a:r>
              <a:rPr lang="ru-RU" dirty="0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Именно </a:t>
            </a:r>
            <a:r>
              <a:rPr lang="ru-RU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з</a:t>
            </a:r>
            <a:r>
              <a:rPr lang="ru-RU" dirty="0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десь </a:t>
            </a:r>
            <a:r>
              <a:rPr lang="ru-RU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Вишера делает крутой поворот, неся свои воды к </a:t>
            </a:r>
            <a:r>
              <a:rPr lang="ru-RU" dirty="0" err="1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Ветлану</a:t>
            </a:r>
            <a:r>
              <a:rPr lang="ru-RU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, который в десятке километров ниже по течению.</a:t>
            </a:r>
            <a:r>
              <a:rPr lang="ru-RU" sz="12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/>
            </a:r>
            <a:br>
              <a:rPr lang="ru-RU" sz="12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</a:br>
            <a:r>
              <a:rPr lang="ru-RU" dirty="0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Путешествуя </a:t>
            </a:r>
            <a:r>
              <a:rPr lang="ru-RU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по извилистой реке Вишера, каждый раз, когда заплываешь за поворот, открывается удивительный пейзаж. Вот и в этот раз за очередным поворотом, вдалеке показался красавец </a:t>
            </a:r>
            <a:r>
              <a:rPr lang="ru-RU" dirty="0" err="1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Полюд</a:t>
            </a:r>
            <a:r>
              <a:rPr lang="ru-RU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. Но до него еще долог путь.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4137746"/>
            <a:ext cx="4288086" cy="2720254"/>
          </a:xfrm>
          <a:prstGeom prst="ellipse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692696"/>
            <a:ext cx="2016224" cy="2497158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1185624818"/>
      </p:ext>
    </p:extLst>
  </p:cSld>
  <p:clrMapOvr>
    <a:masterClrMapping/>
  </p:clrMapOvr>
  <p:transition spd="slow" advTm="1987">
    <p:wip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188640"/>
            <a:ext cx="4392488" cy="64633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dirty="0">
                <a:latin typeface="Times New Roman"/>
                <a:ea typeface="Calibri"/>
                <a:cs typeface="Times New Roman"/>
              </a:rPr>
              <a:t>Проплывая и любуясь природой, мы увидим еще одну заброшенную деревушку под названием </a:t>
            </a:r>
            <a:r>
              <a:rPr lang="ru-RU" b="1" dirty="0" err="1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  <a:t>Южаниново</a:t>
            </a:r>
            <a:r>
              <a:rPr lang="ru-RU" dirty="0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  <a:t>.</a:t>
            </a:r>
            <a:r>
              <a:rPr lang="ru-RU" dirty="0">
                <a:latin typeface="Times New Roman"/>
                <a:ea typeface="Calibri"/>
                <a:cs typeface="Times New Roman"/>
              </a:rPr>
              <a:t> В которой еле угадываются венцы, давно сгнивших деревенских домов. Рядом с этой деревней виднеется огромная поляна, которая раньше была полем для посева, </a:t>
            </a:r>
            <a:r>
              <a:rPr lang="ru-RU" dirty="0">
                <a:latin typeface="Times New Roman"/>
                <a:ea typeface="Calibri"/>
              </a:rPr>
              <a:t>, по ней мы и гуляем, разминаясь от долгого сидения в лодках. </a:t>
            </a:r>
            <a:r>
              <a:rPr lang="ru-RU" dirty="0" smtClean="0">
                <a:latin typeface="Times New Roman"/>
                <a:ea typeface="Calibri"/>
                <a:cs typeface="Times New Roman"/>
              </a:rPr>
              <a:t>С </a:t>
            </a:r>
            <a:r>
              <a:rPr lang="ru-RU" dirty="0">
                <a:latin typeface="Times New Roman"/>
                <a:ea typeface="Calibri"/>
                <a:cs typeface="Times New Roman"/>
              </a:rPr>
              <a:t>большим наслаждением  вдыхаем ароматы лугового разнотравья. Вокруг нас, пышным ковром раскинулись зверобой, душица, Иван –чай, заросли </a:t>
            </a:r>
            <a:r>
              <a:rPr lang="ru-RU" dirty="0" smtClean="0">
                <a:latin typeface="Times New Roman"/>
                <a:ea typeface="Calibri"/>
                <a:cs typeface="Times New Roman"/>
              </a:rPr>
              <a:t>люпинов.</a:t>
            </a:r>
            <a:r>
              <a:rPr lang="ru-RU" dirty="0">
                <a:latin typeface="Calibri"/>
                <a:ea typeface="Calibri"/>
                <a:cs typeface="Times New Roman"/>
              </a:rPr>
              <a:t> </a:t>
            </a:r>
            <a:r>
              <a:rPr lang="ru-RU" dirty="0">
                <a:latin typeface="Times New Roman"/>
                <a:ea typeface="Calibri"/>
              </a:rPr>
              <a:t>Здесь уже </a:t>
            </a:r>
            <a:r>
              <a:rPr lang="ru-RU" dirty="0" smtClean="0">
                <a:latin typeface="Times New Roman"/>
                <a:ea typeface="Calibri"/>
              </a:rPr>
              <a:t>у </a:t>
            </a:r>
            <a:r>
              <a:rPr lang="ru-RU" dirty="0">
                <a:latin typeface="Times New Roman"/>
                <a:ea typeface="Calibri"/>
              </a:rPr>
              <a:t>мамы есть, что интересного рассказать о травах… </a:t>
            </a:r>
            <a:r>
              <a:rPr lang="ru-RU" dirty="0" smtClean="0">
                <a:latin typeface="Times New Roman"/>
                <a:ea typeface="Calibri"/>
                <a:cs typeface="Times New Roman"/>
              </a:rPr>
              <a:t>От </a:t>
            </a:r>
            <a:r>
              <a:rPr lang="ru-RU" dirty="0">
                <a:latin typeface="Times New Roman"/>
                <a:ea typeface="Calibri"/>
                <a:cs typeface="Times New Roman"/>
              </a:rPr>
              <a:t>куда пошло название травы Иван </a:t>
            </a:r>
            <a:r>
              <a:rPr lang="ru-RU" dirty="0" smtClean="0">
                <a:latin typeface="Times New Roman"/>
                <a:ea typeface="Calibri"/>
                <a:cs typeface="Times New Roman"/>
              </a:rPr>
              <a:t>–Чай .Почему люпин волчий цветок. Как зелье </a:t>
            </a:r>
            <a:r>
              <a:rPr lang="ru-RU" dirty="0">
                <a:latin typeface="Times New Roman"/>
                <a:ea typeface="Calibri"/>
                <a:cs typeface="Times New Roman"/>
              </a:rPr>
              <a:t>готовили, чтобы в волка </a:t>
            </a:r>
            <a:r>
              <a:rPr lang="ru-RU" dirty="0" smtClean="0">
                <a:latin typeface="Times New Roman"/>
                <a:ea typeface="Calibri"/>
                <a:cs typeface="Times New Roman"/>
              </a:rPr>
              <a:t>превратиться. </a:t>
            </a:r>
            <a:r>
              <a:rPr lang="ru-RU" dirty="0">
                <a:latin typeface="Times New Roman"/>
                <a:ea typeface="Calibri"/>
                <a:cs typeface="Times New Roman"/>
              </a:rPr>
              <a:t>О</a:t>
            </a:r>
            <a:r>
              <a:rPr lang="ru-RU" dirty="0" smtClean="0">
                <a:latin typeface="Times New Roman"/>
                <a:ea typeface="Calibri"/>
                <a:cs typeface="Times New Roman"/>
              </a:rPr>
              <a:t> зверобое , что от  </a:t>
            </a:r>
            <a:r>
              <a:rPr lang="ru-RU" dirty="0">
                <a:latin typeface="Times New Roman"/>
                <a:ea typeface="Calibri"/>
                <a:cs typeface="Times New Roman"/>
              </a:rPr>
              <a:t>100 болезней лечит, а лепешками из муки зверобоя, лечился даже сам царь московский. </a:t>
            </a:r>
            <a:endParaRPr lang="ru-RU" dirty="0">
              <a:effectLst/>
              <a:latin typeface="Calibri"/>
              <a:ea typeface="Calibri"/>
              <a:cs typeface="Times New Roman"/>
            </a:endParaRP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652120" y="188640"/>
            <a:ext cx="3290814" cy="63676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r="24239"/>
          <a:stretch/>
        </p:blipFill>
        <p:spPr bwMode="auto">
          <a:xfrm>
            <a:off x="4716016" y="4336336"/>
            <a:ext cx="3112493" cy="2346885"/>
          </a:xfrm>
          <a:prstGeom prst="ellipse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2688936206"/>
      </p:ext>
    </p:extLst>
  </p:cSld>
  <p:clrMapOvr>
    <a:masterClrMapping/>
  </p:clrMapOvr>
  <p:transition spd="slow" advTm="24046">
    <p:wip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11560" y="617116"/>
            <a:ext cx="5760640" cy="23796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2000" dirty="0">
                <a:latin typeface="Times New Roman"/>
                <a:ea typeface="Calibri"/>
                <a:cs typeface="Times New Roman"/>
              </a:rPr>
              <a:t>Во второй половине дня мы наконец подплываем к горе </a:t>
            </a:r>
            <a:r>
              <a:rPr lang="ru-RU" sz="2400" b="1" dirty="0" err="1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  <a:t>Ветлан</a:t>
            </a:r>
            <a:r>
              <a:rPr lang="ru-RU" sz="2000" dirty="0">
                <a:latin typeface="Times New Roman"/>
                <a:ea typeface="Calibri"/>
                <a:cs typeface="Times New Roman"/>
              </a:rPr>
              <a:t> , хоть раз в жизни это зрелище надо увидеть каждому. Словно 33 богатыря из сказки, стоящих в ряд огромной стеной- простирается гора </a:t>
            </a:r>
            <a:r>
              <a:rPr lang="ru-RU" sz="2000" dirty="0" err="1">
                <a:latin typeface="Times New Roman"/>
                <a:ea typeface="Calibri"/>
                <a:cs typeface="Times New Roman"/>
              </a:rPr>
              <a:t>Ветлан</a:t>
            </a:r>
            <a:r>
              <a:rPr lang="ru-RU" sz="2000" dirty="0">
                <a:latin typeface="Times New Roman"/>
                <a:ea typeface="Calibri"/>
                <a:cs typeface="Times New Roman"/>
              </a:rPr>
              <a:t>.</a:t>
            </a:r>
            <a:endParaRPr lang="ru-RU" sz="2000" dirty="0">
              <a:latin typeface="Calibri"/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dirty="0" smtClean="0">
                <a:latin typeface="Times New Roman"/>
                <a:ea typeface="Calibri"/>
                <a:cs typeface="Times New Roman"/>
              </a:rPr>
              <a:t>.</a:t>
            </a:r>
            <a:endParaRPr lang="ru-RU" sz="1400" dirty="0">
              <a:effectLst/>
              <a:latin typeface="Calibri"/>
              <a:ea typeface="Calibri"/>
              <a:cs typeface="Times New Roman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2852936"/>
            <a:ext cx="5344889" cy="3551350"/>
          </a:xfrm>
          <a:prstGeom prst="ellipse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3812647221"/>
      </p:ext>
    </p:extLst>
  </p:cSld>
  <p:clrMapOvr>
    <a:masterClrMapping/>
  </p:clrMapOvr>
  <p:transition spd="slow" advTm="13337">
    <p:wip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499992" y="836712"/>
            <a:ext cx="4176464" cy="48351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15000"/>
              </a:lnSpc>
              <a:spcAft>
                <a:spcPts val="1000"/>
              </a:spcAft>
            </a:pPr>
            <a:r>
              <a:rPr lang="ru-RU" sz="2000" dirty="0">
                <a:latin typeface="Times New Roman"/>
                <a:ea typeface="Calibri"/>
                <a:cs typeface="Times New Roman"/>
              </a:rPr>
              <a:t>Проплывая, между двух величественных гор</a:t>
            </a:r>
            <a:r>
              <a:rPr lang="ru-RU" sz="2000" dirty="0">
                <a:solidFill>
                  <a:schemeClr val="bg2">
                    <a:lumMod val="50000"/>
                  </a:schemeClr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ru-RU" sz="2400" b="1" dirty="0" err="1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  <a:t>Ветлан</a:t>
            </a:r>
            <a:r>
              <a:rPr lang="ru-RU" sz="2000" dirty="0">
                <a:solidFill>
                  <a:schemeClr val="bg2">
                    <a:lumMod val="50000"/>
                  </a:schemeClr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ru-RU" sz="2000" dirty="0">
                <a:latin typeface="Times New Roman"/>
                <a:ea typeface="Calibri"/>
                <a:cs typeface="Times New Roman"/>
              </a:rPr>
              <a:t>и</a:t>
            </a:r>
            <a:r>
              <a:rPr lang="ru-RU" sz="2000" dirty="0">
                <a:solidFill>
                  <a:schemeClr val="bg2">
                    <a:lumMod val="50000"/>
                  </a:schemeClr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ru-RU" sz="2400" b="1" dirty="0" err="1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  <a:t>Полюд</a:t>
            </a:r>
            <a:r>
              <a:rPr lang="ru-RU" sz="2000" dirty="0">
                <a:solidFill>
                  <a:schemeClr val="bg2">
                    <a:lumMod val="50000"/>
                  </a:schemeClr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ru-RU" sz="2000" dirty="0">
                <a:latin typeface="Times New Roman"/>
                <a:ea typeface="Calibri"/>
                <a:cs typeface="Times New Roman"/>
              </a:rPr>
              <a:t> </a:t>
            </a:r>
            <a:r>
              <a:rPr lang="ru-RU" sz="2000" dirty="0" smtClean="0">
                <a:latin typeface="Times New Roman"/>
                <a:ea typeface="Calibri"/>
                <a:cs typeface="Times New Roman"/>
              </a:rPr>
              <a:t>вспоминаем </a:t>
            </a:r>
            <a:r>
              <a:rPr lang="ru-RU" sz="2000" dirty="0">
                <a:latin typeface="Times New Roman"/>
                <a:ea typeface="Calibri"/>
                <a:cs typeface="Times New Roman"/>
              </a:rPr>
              <a:t>мифы и легенды о них, как бились два богатыря за любовь девушки по имени Вишера</a:t>
            </a:r>
            <a:r>
              <a:rPr lang="ru-RU" sz="2000" dirty="0" smtClean="0">
                <a:latin typeface="Times New Roman"/>
                <a:ea typeface="Calibri"/>
                <a:cs typeface="Times New Roman"/>
              </a:rPr>
              <a:t>.</a:t>
            </a:r>
            <a:r>
              <a:rPr lang="ru-RU" sz="2000" dirty="0">
                <a:latin typeface="Times New Roman"/>
                <a:ea typeface="Calibri"/>
              </a:rPr>
              <a:t> Или как великаны-богатыри несли дозорную службу и первыми встречали набеги вражеских племен, приходивших в то время по Вишере из-за Урала. </a:t>
            </a:r>
            <a:r>
              <a:rPr lang="ru-RU" sz="2000" dirty="0" smtClean="0">
                <a:latin typeface="Times New Roman"/>
                <a:ea typeface="Calibri"/>
                <a:cs typeface="Times New Roman"/>
              </a:rPr>
              <a:t> </a:t>
            </a:r>
            <a:r>
              <a:rPr lang="ru-RU" sz="2000" dirty="0">
                <a:latin typeface="Times New Roman"/>
                <a:ea typeface="Calibri"/>
                <a:cs typeface="Times New Roman"/>
              </a:rPr>
              <a:t>Именно здесь начинаем чувствовать и понимать сам дух </a:t>
            </a:r>
            <a:r>
              <a:rPr lang="ru-RU" sz="2000" dirty="0" smtClean="0">
                <a:latin typeface="Times New Roman"/>
                <a:ea typeface="Calibri"/>
                <a:cs typeface="Times New Roman"/>
              </a:rPr>
              <a:t>сурового </a:t>
            </a:r>
            <a:r>
              <a:rPr lang="ru-RU" sz="2000" dirty="0">
                <a:latin typeface="Times New Roman"/>
                <a:ea typeface="Calibri"/>
                <a:cs typeface="Times New Roman"/>
              </a:rPr>
              <a:t>седого Урала.</a:t>
            </a:r>
            <a:endParaRPr lang="ru-RU" sz="2000" dirty="0">
              <a:latin typeface="Calibri"/>
              <a:ea typeface="Calibri"/>
              <a:cs typeface="Times New Roman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530" y="188640"/>
            <a:ext cx="3888432" cy="5184576"/>
          </a:xfrm>
          <a:prstGeom prst="ellipse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930" y="341040"/>
            <a:ext cx="3888432" cy="5184576"/>
          </a:xfrm>
          <a:prstGeom prst="ellipse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1312048887"/>
      </p:ext>
    </p:extLst>
  </p:cSld>
  <p:clrMapOvr>
    <a:masterClrMapping/>
  </p:clrMapOvr>
  <p:transition spd="slow" advTm="7812">
    <p:wip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260648"/>
            <a:ext cx="8136904" cy="30875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20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В конце нашего путешествия показывается небольшой поселок под названием </a:t>
            </a:r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Набережный.</a:t>
            </a:r>
            <a:r>
              <a:rPr lang="ru-RU" sz="2000" dirty="0">
                <a:solidFill>
                  <a:srgbClr val="FF000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 </a:t>
            </a:r>
            <a:r>
              <a:rPr lang="ru-RU" sz="20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Набережный это пункт, где мы садимся на машины и </a:t>
            </a:r>
            <a:r>
              <a:rPr lang="ru-RU" sz="2000" dirty="0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возвращаемся в Красновишерск. Мне </a:t>
            </a:r>
            <a:r>
              <a:rPr lang="ru-RU" sz="20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очень повезло </a:t>
            </a:r>
            <a:r>
              <a:rPr lang="ru-RU" sz="2000" dirty="0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прикоснуться, к этой красоте.  </a:t>
            </a:r>
            <a:r>
              <a:rPr lang="ru-RU" sz="20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И я</a:t>
            </a:r>
            <a:r>
              <a:rPr lang="ru-RU" sz="2000" dirty="0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счастлив, </a:t>
            </a:r>
            <a:r>
              <a:rPr lang="ru-RU" sz="20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что </a:t>
            </a:r>
            <a:r>
              <a:rPr lang="ru-RU" sz="2000" dirty="0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могу </a:t>
            </a:r>
            <a:r>
              <a:rPr lang="ru-RU" sz="20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поделиться этой красотой с </a:t>
            </a:r>
            <a:r>
              <a:rPr lang="ru-RU" sz="2000" dirty="0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вами. </a:t>
            </a:r>
            <a:r>
              <a:rPr lang="ru-RU" sz="20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Казалось бы побывал один раз и хватит. Но есть какая то колдовская притягательная сила в этих </a:t>
            </a:r>
            <a:r>
              <a:rPr lang="ru-RU" sz="2000" dirty="0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местах. Каждый </a:t>
            </a:r>
            <a:r>
              <a:rPr lang="ru-RU" sz="20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раз хочется вернуться и начать это увлекательное путешествие сначала.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dirty="0">
                <a:latin typeface="Times New Roman"/>
                <a:ea typeface="Calibri"/>
                <a:cs typeface="Times New Roman"/>
              </a:rPr>
              <a:t>	 </a:t>
            </a:r>
            <a:endParaRPr lang="ru-RU" sz="1400" dirty="0">
              <a:latin typeface="Calibri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151964"/>
      </p:ext>
    </p:extLst>
  </p:cSld>
  <p:clrMapOvr>
    <a:masterClrMapping/>
  </p:clrMapOvr>
  <p:transition spd="slow" advTm="6504">
    <p:wip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904</TotalTime>
  <Words>948</Words>
  <Application>Microsoft Office PowerPoint</Application>
  <PresentationFormat>Экран (4:3)</PresentationFormat>
  <Paragraphs>38</Paragraphs>
  <Slides>18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Воздушный поток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</dc:creator>
  <cp:lastModifiedBy>user</cp:lastModifiedBy>
  <cp:revision>82</cp:revision>
  <dcterms:created xsi:type="dcterms:W3CDTF">2023-03-26T15:54:01Z</dcterms:created>
  <dcterms:modified xsi:type="dcterms:W3CDTF">2024-04-23T09:51:42Z</dcterms:modified>
</cp:coreProperties>
</file>