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4" r:id="rId5"/>
    <p:sldId id="262" r:id="rId6"/>
    <p:sldId id="269" r:id="rId7"/>
    <p:sldId id="268" r:id="rId8"/>
    <p:sldId id="267" r:id="rId9"/>
    <p:sldId id="266" r:id="rId10"/>
    <p:sldId id="265" r:id="rId11"/>
    <p:sldId id="259" r:id="rId12"/>
    <p:sldId id="270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618" autoAdjust="0"/>
    <p:restoredTop sz="94660"/>
  </p:normalViewPr>
  <p:slideViewPr>
    <p:cSldViewPr snapToGrid="0">
      <p:cViewPr varScale="1">
        <p:scale>
          <a:sx n="79" d="100"/>
          <a:sy n="79" d="100"/>
        </p:scale>
        <p:origin x="-150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7C1D66C-382E-4A9F-A076-14B0DF33E3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4B2D9AD9-4728-4DF6-9D26-FAEB3BF12A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FEA3972-6560-480B-9210-F9A553C64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CC3B8-BBEF-4406-920E-4320D0A0032D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7EB2097-7E92-42CA-8C64-8D063B35E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7F9AE9E3-DDDF-47EB-9615-C62FD6FFB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72C49-AA8F-4262-94CE-152FF3A5AF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415811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2B561CA-8137-4A44-8226-3893A825B8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C401D72-8CEB-48D5-93AB-1A3083EE1E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DCEC7B0-DEB6-48AA-8D5F-952B32B08E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CC3B8-BBEF-4406-920E-4320D0A0032D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E77A416-A71A-44C3-B1D8-54AB6AC66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97D634A-A4FA-42A9-AD26-A1FB43A30B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72C49-AA8F-4262-94CE-152FF3A5AF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20824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1DA9D3E-4354-4CB2-A528-75B8EC9D8E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CEAA18E3-50D7-481C-9E75-DBE3DC5BE0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17DAAA2-9B8C-4F0E-8C73-E469FEDC1A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CC3B8-BBEF-4406-920E-4320D0A0032D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10734ED-F015-4F5A-90FC-BE1124466B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74AD8D84-7524-4D26-B2CD-75E89554DC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72C49-AA8F-4262-94CE-152FF3A5AF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55365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D47E022-0DA1-47C0-9177-F5171C8786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4AE523B-4DFD-43A4-B976-B0050C95914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36531275-CD09-49F7-A884-6CAB5F9E9D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120178E-FC51-4DCF-9783-5CA074C562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CC3B8-BBEF-4406-920E-4320D0A0032D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F940BDCB-2CB7-47D6-BF84-6F1A13014C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8304DE53-CBB0-4C90-8B9A-26ACCFD73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72C49-AA8F-4262-94CE-152FF3A5AF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53160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2FA0D8A-B5D4-41F7-96E7-4908D3C3CB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C7ACCA2B-7D0C-486B-BA6A-2C153AE608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30640F2-C505-4375-A001-F475F61A96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0946AE35-1DD3-4E98-B596-F898C2D5BB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FC1BE93F-C22B-4A73-934B-FC3B7D5159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36714F1D-AF14-4C3F-BCC5-A1732128A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CC3B8-BBEF-4406-920E-4320D0A0032D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5E52C4E9-A7EF-46C3-82EF-1DD3C6AD9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40C5A548-FF34-4B60-B689-5B65F4821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72C49-AA8F-4262-94CE-152FF3A5AF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01894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975E2F5-B60C-4BA2-8D13-505C5A2E8E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CBDFB78C-E703-4666-BAB3-633A3769E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CC3B8-BBEF-4406-920E-4320D0A0032D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8175B768-2C7C-404B-9650-6EFD3D1E51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28EE3A8A-1F65-463F-A383-725FBB6F57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72C49-AA8F-4262-94CE-152FF3A5AF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188225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DA2A6A9B-BE9E-4A50-91B3-D263CE35D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CC3B8-BBEF-4406-920E-4320D0A0032D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D8779505-C34E-45B6-8E1A-AA9022E91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85A7520E-8EBB-45BB-8D69-1606C7D4D6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72C49-AA8F-4262-94CE-152FF3A5AF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097581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849D5EF-06CA-4EC0-9102-5979A6EA63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7DC60ED-9519-480D-9DBD-D6C6682AF8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91561D25-12E4-48B1-9E14-47B0A98FBA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3D51C56A-FE69-496A-B302-029224CEDA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CC3B8-BBEF-4406-920E-4320D0A0032D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C302188C-E31B-4F8A-B524-95F1438C49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D5F42AF-02BA-4AA1-AEA0-50F6E69E9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72C49-AA8F-4262-94CE-152FF3A5AF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1110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4F84417-EDE7-437F-B0B9-B8E8297639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01675955-6CBC-44B9-9B8A-2A628483BE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D4707A3-8C62-4816-9CA7-1EA3EC85BE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BAD3E7AF-7E83-409B-92E6-408831F682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CC3B8-BBEF-4406-920E-4320D0A0032D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68CE8F17-3B6A-4B98-9FAB-7EDEDCF0A1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6A0DA8BE-2DBE-499B-B6B8-0AEE055C66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72C49-AA8F-4262-94CE-152FF3A5AF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45159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9861F45-2B57-4074-9EC0-BD9AB29FAE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1CD01491-6318-4209-8B9C-8943541329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3BB1FCE1-70C2-450C-9AFA-F37C511CC7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CC3B8-BBEF-4406-920E-4320D0A0032D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F9D7DB0-6A1F-41E9-B452-C19291A3C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31540DA-984F-48C4-8CF6-D7E53A4A0A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72C49-AA8F-4262-94CE-152FF3A5AF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55448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267C6EAE-C333-4A8B-B04D-E88D738723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BD1397C3-886F-455A-92F8-6246383821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B901FF8-4756-41A1-9EAE-265B839EC9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CC3B8-BBEF-4406-920E-4320D0A0032D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3629BBD-9F81-4CB8-880A-0CD65D507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469B8F6-A40E-47F8-9570-0F95B14C48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72C49-AA8F-4262-94CE-152FF3A5AF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9306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C77B3A6-D43F-4A0D-8A2D-4F1B3128C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DDC3EC76-2256-4E86-86F9-E5438854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DE0F1F3-B9D2-4213-A967-73B8B401BB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FCC3B8-BBEF-4406-920E-4320D0A0032D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C475D95-CAF5-44B5-9A7C-524E9084A0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357345F-DB16-4AC0-A011-30E2B14641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172C49-AA8F-4262-94CE-152FF3A5AF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0165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2.jpeg"/><Relationship Id="rId7" Type="http://schemas.openxmlformats.org/officeDocument/2006/relationships/image" Target="../media/image19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vk.com/away.php?to=http://ru.wikipedia.org/wiki/%C2%EE%EB%EE%E3%EE%E4%F1%EA%EE%E5&amp;cc_key=" TargetMode="External"/><Relationship Id="rId3" Type="http://schemas.openxmlformats.org/officeDocument/2006/relationships/image" Target="../media/image2.jpeg"/><Relationship Id="rId7" Type="http://schemas.openxmlformats.org/officeDocument/2006/relationships/hyperlink" Target="https://vk.com/away.php?to=http://spleteno.ru/joomgallery/krugevo.html-%C3%E0%EB%E5%F0%E5%FF&amp;cc_key=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vk.com/away.php?to=http://samovarovo.ru/glavnaya/narodnye-promysly-rossii/116-vologodskoe-&amp;cc_key=" TargetMode="External"/><Relationship Id="rId11" Type="http://schemas.openxmlformats.org/officeDocument/2006/relationships/image" Target="../media/image26.jpeg"/><Relationship Id="rId5" Type="http://schemas.openxmlformats.org/officeDocument/2006/relationships/hyperlink" Target="https://vk.com/away.php?to=http://portal-vologda.ru/id/p20.html&amp;cc_key=" TargetMode="External"/><Relationship Id="rId10" Type="http://schemas.openxmlformats.org/officeDocument/2006/relationships/image" Target="../media/image25.jpeg"/><Relationship Id="rId4" Type="http://schemas.openxmlformats.org/officeDocument/2006/relationships/hyperlink" Target="https://vk.com/away.php?to=http://www.cultinfo.ru/arts/paints/veselova/id.htm&amp;cc_key=" TargetMode="External"/><Relationship Id="rId9" Type="http://schemas.openxmlformats.org/officeDocument/2006/relationships/hyperlink" Target="https://vk.com/away.php?to=http://vologdalace.ru/&amp;cc_key=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8D3908E-1C2C-48CE-AC3C-BF719F126E4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8DEC4A02-D15F-4EB2-8083-71146E8C7DF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s://onmck.ru/upload/iblock/ccd/infhjj2.jpg">
            <a:extLst>
              <a:ext uri="{FF2B5EF4-FFF2-40B4-BE49-F238E27FC236}">
                <a16:creationId xmlns:a16="http://schemas.microsoft.com/office/drawing/2014/main" xmlns="" id="{11696620-7190-4338-9A19-6A726DE84BB6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674" y="216567"/>
            <a:ext cx="10828420" cy="635079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2573383" y="300446"/>
            <a:ext cx="69363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дошкольное образовательное учреждение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«Центр развития ребенка – детский сад №27 «Антошка»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36023" y="1267097"/>
            <a:ext cx="58129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Проект:</a:t>
            </a:r>
          </a:p>
          <a:p>
            <a:pPr algn="ctr"/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«Сказки Вологодских мастеров»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841863" y="3775165"/>
            <a:ext cx="3631474" cy="12003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Подготовили: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Дурнова Е. Н., воспитатель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Михайлова Л. В., воспитатель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Соломатина Е. И., учитель-логопед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754884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B1D1B90-5717-4A79-B81F-71C3DBF65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4E300D9-74B0-4D27-9994-FE3EEFC4A8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https://st2.depositphotos.com/1571400/6315/i/950/depositphotos_63157975-stock-photo-burlap-texture-with-white-lace.jpg">
            <a:extLst>
              <a:ext uri="{FF2B5EF4-FFF2-40B4-BE49-F238E27FC236}">
                <a16:creationId xmlns:a16="http://schemas.microsoft.com/office/drawing/2014/main" xmlns="" id="{92213B63-5E7A-4E50-A402-5770B77D3F59}"/>
              </a:ext>
            </a:extLst>
          </p:cNvPr>
          <p:cNvPicPr/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DE5BDFB-91FC-4B32-82F5-E252B0C6FDE1}"/>
              </a:ext>
            </a:extLst>
          </p:cNvPr>
          <p:cNvSpPr txBox="1"/>
          <p:nvPr/>
        </p:nvSpPr>
        <p:spPr>
          <a:xfrm>
            <a:off x="0" y="0"/>
            <a:ext cx="11910575" cy="6955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/>
              <a:t>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 не может жить и двигаться вперед, не оглядываясь на прошлое и не используя накопленный поколениями опыт. Поэтому возрождение и изучение быта, уклада жизни наших предшественников оказалось очень важной и актуальной темой, и остро ощущается необходимость возрождения духовности, изучения культуры своего народа, изучения прошлого и настоящего своей «малой родины».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представлений о малой родине – является первой ступенью в воспитании патриота – гражданина своей страны. Именно в дошкольный период идет интенсивное развитие патриотических и духовно-нравственных чувств, закладываются основные черты личности, формируется характер, отношение к себе и окружающим.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 воспитанников испытывают затруднения в удовлетворении познавательных потребностей и интересов детей, т.к. оказываются некомпетентными в разных вопросах, в том числе и по данной теме.</a:t>
            </a: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интереса и уважения к родному краю является важнейшей составляющей нравственного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патриотического воспитания детей.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Чтобы воспитать патриотов своего города, края, надо его знать. Мы убеждены в том, что знакомя детей с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народными промыслами Вологодского края,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раскрывая потенциальные возможности каждой семьи в этом плане, наши дети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будут знать и любить свою малую родину.</a:t>
            </a: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Тип проекта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информационно-практико-ориентированный, долговременный, фронтальный</a:t>
            </a: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Участники: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воспитатели, учитель-логопед, дети подготовительной к школе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группы № 9 компенсирующей направленности для детей с тяжелыми нарушениями речи и их родители.</a:t>
            </a: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Приобщение детей к духовным ценностям родного края, формирование любви к малой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родине в процессе ознакомления дошкольников с промыслами и произведениями декоративно-прикладного искусства Вологодчины.</a:t>
            </a: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lvl="0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Формировать духовно-нравственное отношение и чувство сопричастности к культурному наследию своего народа через ознакомление с народными традициями и промыслами (устное народное творчество, декоративно-прикладное искусство).</a:t>
            </a:r>
          </a:p>
          <a:p>
            <a:pPr lvl="0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Познакомить с доступными для старшего возраста сведениями из истории местных промыслов.</a:t>
            </a:r>
          </a:p>
          <a:p>
            <a:pPr lvl="0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Развивать познавательную активность всех участников проекта.</a:t>
            </a:r>
          </a:p>
          <a:p>
            <a:pPr lvl="0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Способствовать развитию навыков поисковой деятельности и интеллектуальной инициативы.</a:t>
            </a:r>
          </a:p>
          <a:p>
            <a:pPr lvl="0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Совершенствовать связную речь детей, обогащать словарный запас, упражнять в словообразовании.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Воспитывать у детей эмоциональную отзывчивость и интерес  к образцам местного декоративно -  прикладного искусства и промыслов.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Расширять компетентность родителей в плане воспитания гражданина через пополнение знаний по теме и взаимодействия со своими детьми.</a:t>
            </a:r>
          </a:p>
          <a:p>
            <a:pPr lvl="0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Дим\Desktop\IMG_125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8318440" y="1894113"/>
            <a:ext cx="3703741" cy="23643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6292566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B1D1B90-5717-4A79-B81F-71C3DBF65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4E300D9-74B0-4D27-9994-FE3EEFC4A8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https://st2.depositphotos.com/1571400/6315/i/950/depositphotos_63157975-stock-photo-burlap-texture-with-white-lace.jpg">
            <a:extLst>
              <a:ext uri="{FF2B5EF4-FFF2-40B4-BE49-F238E27FC236}">
                <a16:creationId xmlns:a16="http://schemas.microsoft.com/office/drawing/2014/main" xmlns="" id="{92213B63-5E7A-4E50-A402-5770B77D3F59}"/>
              </a:ext>
            </a:extLst>
          </p:cNvPr>
          <p:cNvPicPr/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05B1E41-0F56-4EC8-9802-A0CBD6C37A21}"/>
              </a:ext>
            </a:extLst>
          </p:cNvPr>
          <p:cNvSpPr txBox="1"/>
          <p:nvPr/>
        </p:nvSpPr>
        <p:spPr>
          <a:xfrm>
            <a:off x="96252" y="108285"/>
            <a:ext cx="1173079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Предполагаемый результат: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детей:</a:t>
            </a:r>
            <a:r>
              <a:rPr lang="ru-RU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indent="-285750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формируется система знаний и представлений у детей о видах </a:t>
            </a:r>
          </a:p>
          <a:p>
            <a:pPr marL="285750" indent="-285750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декоративно-прикладного искусства и промыслах Вологодского края, а значит, </a:t>
            </a:r>
          </a:p>
          <a:p>
            <a:pPr marL="285750" indent="-285750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повысится интерес к истории и жизни малой родины;</a:t>
            </a:r>
          </a:p>
          <a:p>
            <a:r>
              <a:rPr lang="ru-RU" sz="16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родителей:</a:t>
            </a:r>
            <a:endParaRPr lang="ru-RU" sz="16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повысится интерес у родителей к культурному наследию малой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родины;</a:t>
            </a:r>
          </a:p>
          <a:p>
            <a:pPr marL="285750" indent="-285750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поиск родителями форм и способов поддержания самостоятельной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исследовательской деятельности детей  сблизит членов семьи, укрепит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детско-родительские взаимоотношения;</a:t>
            </a:r>
          </a:p>
          <a:p>
            <a:r>
              <a:rPr lang="ru-RU" sz="16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педагогов: </a:t>
            </a:r>
          </a:p>
          <a:p>
            <a:pPr marL="285750" indent="-285750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повысится уровень этнографических знаний о Вологодчине, интерес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жизни родного края;</a:t>
            </a:r>
          </a:p>
          <a:p>
            <a:pPr marL="285750" indent="-285750"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обогатится развивающая среда группы (создание альбомов с образцами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народных промыслов; создание экспозиций мини-музея, изготовление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кукол - оберегов…)</a:t>
            </a: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с родителями: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Посещение с детьми музея кружева, краеведческого музея, Софийского собора, Колокольни, Домика Петра 1…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Подготовка мини-проектов (доклады детей) о промыслах Вологодчины и представление их.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Подготовка к открытию экспозиций мини-музеев: «Русская изба», «Кружевная сказка», «Вкусности  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Вологодского молочного комбината», «Берестяная сказка», «Льняная сказка», «Гончарное ремесло»- «Глиняная  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сказка», мини-музей «Куклы – обереги».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Привлечение родителей к пополнению краеведческого уголка группы предметами народных промыслов.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Подборка открыток, магнитиков, раскрасок с изображением Вологды, изделиями народных промыслов.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с социальными партнерами: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посещение библиотека № 19 - интерактивная выставка «Русская изба», «Народные промыслы Вологодчины»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мастер-класс «Плетение из бересты» - Коробова Т.Н.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Мастер-класс по плетению вологодского кружева – Молчановой М.Н.;</a:t>
            </a:r>
          </a:p>
        </p:txBody>
      </p:sp>
      <p:pic>
        <p:nvPicPr>
          <p:cNvPr id="2050" name="Picture 2" descr="C:\Users\Дим\Desktop\фото окс кирилл (5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479177" y="341641"/>
            <a:ext cx="5355771" cy="36184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7218706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B1D1B90-5717-4A79-B81F-71C3DBF65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4E300D9-74B0-4D27-9994-FE3EEFC4A8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https://st2.depositphotos.com/1571400/6315/i/950/depositphotos_63157975-stock-photo-burlap-texture-with-white-lace.jpg">
            <a:extLst>
              <a:ext uri="{FF2B5EF4-FFF2-40B4-BE49-F238E27FC236}">
                <a16:creationId xmlns:a16="http://schemas.microsoft.com/office/drawing/2014/main" xmlns="" id="{92213B63-5E7A-4E50-A402-5770B77D3F59}"/>
              </a:ext>
            </a:extLst>
          </p:cNvPr>
          <p:cNvPicPr/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0FF7F2A-3762-4FB3-AD78-31A9C4C90EE4}"/>
              </a:ext>
            </a:extLst>
          </p:cNvPr>
          <p:cNvSpPr txBox="1"/>
          <p:nvPr/>
        </p:nvSpPr>
        <p:spPr>
          <a:xfrm>
            <a:off x="201705" y="392019"/>
            <a:ext cx="106680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Этапы проекта: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Первый этап - целеполагание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Формулирование цели и проблемы проекта, определение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продукта проекта.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Введение детей в исследуемую ситуацию, постановка задач.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Беседа с детьми, выявление имеющихся знаний по проблеме.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Анкетирование детей и родителей по теме.</a:t>
            </a:r>
          </a:p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Второй этап – организационный.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Изучение педагогами теоретического материала по теме.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Планирование деятельности с детьми. Объединение в рабочие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группы взрослых и детей, распределение ролей.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Подбор иллюстративного и прикладного демонстрационного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материала по теме.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Знакомство родителей с целью и задачами проекта.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 Привлечение их к обогащению развивающей среды,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собственных знаний и приобретение их детьми.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Третий этап – реализация проекта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детьми:</a:t>
            </a:r>
            <a:endParaRPr lang="ru-RU" sz="14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организованная деятельность: беседы, составление рассказов,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разгадывание ребусов и загадок, чтение книг,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выступлений, рисование, лепка;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сюжетно-ролевые, подвижных и дидактические игры.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изготовление альбомов, оформление экспозиций – выставок в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мини-музее. </a:t>
            </a:r>
          </a:p>
          <a:p>
            <a:r>
              <a:rPr lang="ru-RU" b="1" dirty="0"/>
              <a:t> </a:t>
            </a:r>
            <a:endParaRPr lang="ru-RU" dirty="0"/>
          </a:p>
        </p:txBody>
      </p:sp>
      <p:pic>
        <p:nvPicPr>
          <p:cNvPr id="3074" name="Picture 2" descr="C:\Users\Дим\Desktop\1f67633d34c01fe88630e3c5663c744b869809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363136" y="1302123"/>
            <a:ext cx="6195732" cy="41304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420586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B1D1B90-5717-4A79-B81F-71C3DBF65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4E300D9-74B0-4D27-9994-FE3EEFC4A8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https://st2.depositphotos.com/1571400/6315/i/950/depositphotos_63157975-stock-photo-burlap-texture-with-white-lace.jpg">
            <a:extLst>
              <a:ext uri="{FF2B5EF4-FFF2-40B4-BE49-F238E27FC236}">
                <a16:creationId xmlns:a16="http://schemas.microsoft.com/office/drawing/2014/main" xmlns="" id="{92213B63-5E7A-4E50-A402-5770B77D3F59}"/>
              </a:ext>
            </a:extLst>
          </p:cNvPr>
          <p:cNvPicPr/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535C762-E293-4B10-8A8E-87B7EB12AADF}"/>
              </a:ext>
            </a:extLst>
          </p:cNvPr>
          <p:cNvSpPr txBox="1"/>
          <p:nvPr/>
        </p:nvSpPr>
        <p:spPr>
          <a:xfrm>
            <a:off x="204538" y="144379"/>
            <a:ext cx="11790946" cy="7048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Сентябрь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«Вологодская область – душа русского севера»</a:t>
            </a:r>
          </a:p>
          <a:p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Просмотр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мультфильма о Вологодской области.</a:t>
            </a:r>
          </a:p>
          <a:p>
            <a:pPr marL="285750" indent="-285750">
              <a:buFontTx/>
              <a:buChar char="-"/>
            </a:pP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Беседа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детьми ко дню образования Вологодской области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«Моя Вологодчина» (19.09. 2019)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формирование у детей первоначальных знаний  о 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Вологодской области и народных промыслах.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альбома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«Мастерами Вологодчина славится».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Беседа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«Русская старина», «Как это было….».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Цель: Знакомство с бытом русского народа в Вологодской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 (изба, обстановка, посуда, одежда, еда).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макета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- «Русская изба»,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альбома «Наша старина».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Д/ игры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«Найди пару»…</a:t>
            </a: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Октябрь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«Кружевная сказка»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Экскурсия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родителями в музей кружева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Чтение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стихов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кружевах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сказок Е.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Триновой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«Кружевная сказка»,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«Волшебное кружево»; </a:t>
            </a:r>
          </a:p>
          <a:p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Просмотр мультфильма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 произведениям Е.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Триновой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образцов вологодского кружева - мини-проекты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(доклады детей о вологодском кружеве)  .</a:t>
            </a:r>
          </a:p>
          <a:p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Встреча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интересными людьми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встреча с кружевницей Молчановой М.Н.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Знакомство с народным промыслом Вологодских умельцев – вологодским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кружевом. Воспитание у детей интереса к традициям родного края, уважения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людям, прославляющим  Вологду своим мастерством.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«Вологодские кружева».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Прорисовка элементов вологодского кружева.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Раскраски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«Вологодские кружева»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Слушание песен: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«Кружевная сказка» м. Ю.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Чичкова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«Вологодская зима»…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-Сюжетно- ролевые игры: «Экскурсия по музею кружева».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Д/и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«Парные картинки», «Кто больше подберет слов: какие кружева?»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4098" name="Picture 2" descr="C:\Users\Дим\Desktop\600_400_31de866e97004859e15fbcdb90cf0ad6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426924" y="165462"/>
            <a:ext cx="2557542" cy="52164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099" name="Picture 3" descr="C:\Users\Дим\Desktop\865x577_symlink_shveycariya-odenetsya-v-vologodskie-kruzheva-44651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442553" y="4284617"/>
            <a:ext cx="3561449" cy="23756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5294701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B1D1B90-5717-4A79-B81F-71C3DBF65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4E300D9-74B0-4D27-9994-FE3EEFC4A8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https://st2.depositphotos.com/1571400/6315/i/950/depositphotos_63157975-stock-photo-burlap-texture-with-white-lace.jpg">
            <a:extLst>
              <a:ext uri="{FF2B5EF4-FFF2-40B4-BE49-F238E27FC236}">
                <a16:creationId xmlns:a16="http://schemas.microsoft.com/office/drawing/2014/main" xmlns="" id="{92213B63-5E7A-4E50-A402-5770B77D3F59}"/>
              </a:ext>
            </a:extLst>
          </p:cNvPr>
          <p:cNvPicPr/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CD3E3D1-8335-44C5-86F0-97D11F44F10A}"/>
              </a:ext>
            </a:extLst>
          </p:cNvPr>
          <p:cNvSpPr txBox="1"/>
          <p:nvPr/>
        </p:nvSpPr>
        <p:spPr>
          <a:xfrm>
            <a:off x="144379" y="0"/>
            <a:ext cx="10768263" cy="7048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Ноябрь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Беседы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 Вологде.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воспитателя о маслоделии.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Цель: расширение кругозора детей, познавательного интереса к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истории родного края.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Мини - проект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«Почему в сыре дырки?» (подгрупповой)</a:t>
            </a:r>
          </a:p>
          <a:p>
            <a:pPr marL="285750" indent="-285750">
              <a:buFontTx/>
              <a:buChar char="-"/>
            </a:pP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родителями по городу. Оформление фотовыставки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«Я люблю Вологду».</a:t>
            </a:r>
          </a:p>
          <a:p>
            <a:pPr marL="285750" indent="-285750">
              <a:buFontTx/>
              <a:buChar char="-"/>
            </a:pP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Заучивание стихов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«Город Вологду я люблю», «Вологда, Вологда,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нет милее города» Т.  Петуховой, </a:t>
            </a:r>
          </a:p>
          <a:p>
            <a:pPr marL="285750" indent="-285750">
              <a:buFontTx/>
              <a:buChar char="-"/>
            </a:pP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рассказов о Вологде (по мнемосхеме – изография),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альбома с рассказами.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Цель: Развитие связной речи, умения строить предложения с опорой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собственные рисунки.</a:t>
            </a:r>
          </a:p>
          <a:p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Экспериментирование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взбиваем масло сами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Выставка в уголке Вологды -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«Вкусности Вологодского молочного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комбината», доклады детей (мини-проекты).</a:t>
            </a:r>
          </a:p>
          <a:p>
            <a:pPr marL="285750" indent="-285750">
              <a:buFontTx/>
              <a:buChar char="-"/>
            </a:pP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Сюжетная игра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«Экскурсия по Вологде», «Магазин вологодских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сувениров», конструирование «Вологда-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красавица всем ребятам нравится».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Отгадывание загадок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 молочных продуктах.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Д/и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Пазлы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- собери картинки.</a:t>
            </a: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Декабрь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«Берестяная сказка».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Беседа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«Мастера своего дела», мастер-класс «Плетение из бересты» - (Коробова Т.Н.?)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Цель: знакомство детей с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берестоплетением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резьбой по дереву.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Выставка - экспозиция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мини – музее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резьба по дереву и бересте - доклады детей (мини-проекты).</a:t>
            </a:r>
          </a:p>
          <a:p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Изготовление 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ассматривание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альбома «Деревянные кружева».</a:t>
            </a:r>
          </a:p>
          <a:p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Плетение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косички-закладки из полосок бересты (бумаги)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Решение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ребусов. </a:t>
            </a:r>
          </a:p>
          <a:p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Д/и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«Какая, какие, какой?», «Бирюльки», волчки,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П/и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мячами-погремушками из бересты.</a:t>
            </a:r>
          </a:p>
        </p:txBody>
      </p:sp>
      <p:pic>
        <p:nvPicPr>
          <p:cNvPr id="5122" name="Picture 2" descr="C:\Users\Дим\Desktop\1-17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945972" y="180105"/>
            <a:ext cx="5745288" cy="38301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123" name="Picture 3" descr="C:\Users\Дим\Desktop\IMG_9222+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251984" y="4224433"/>
            <a:ext cx="3639570" cy="24245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2904396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B1D1B90-5717-4A79-B81F-71C3DBF65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4E300D9-74B0-4D27-9994-FE3EEFC4A8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https://st2.depositphotos.com/1571400/6315/i/950/depositphotos_63157975-stock-photo-burlap-texture-with-white-lace.jpg">
            <a:extLst>
              <a:ext uri="{FF2B5EF4-FFF2-40B4-BE49-F238E27FC236}">
                <a16:creationId xmlns:a16="http://schemas.microsoft.com/office/drawing/2014/main" xmlns="" id="{92213B63-5E7A-4E50-A402-5770B77D3F59}"/>
              </a:ext>
            </a:extLst>
          </p:cNvPr>
          <p:cNvPicPr/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7498F65-92A1-4C0A-BC02-21A1FA336358}"/>
              </a:ext>
            </a:extLst>
          </p:cNvPr>
          <p:cNvSpPr txBox="1"/>
          <p:nvPr/>
        </p:nvSpPr>
        <p:spPr>
          <a:xfrm>
            <a:off x="300789" y="168442"/>
            <a:ext cx="98298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Январь  </a:t>
            </a:r>
            <a:r>
              <a:rPr lang="ru-RU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«Расписная сказка»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 - беседа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«Знакомство с росписями Вологодской области».</a:t>
            </a:r>
          </a:p>
          <a:p>
            <a:pPr marL="285750" indent="-285750">
              <a:buFontTx/>
              <a:buChar char="-"/>
            </a:pP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Рассматривание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альбома «Путешествие в мир красоты»-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«Вологодские росписи»</a:t>
            </a:r>
          </a:p>
          <a:p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Рисование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«Украшаем прялку».</a:t>
            </a:r>
          </a:p>
          <a:p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- Коляда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 Разучивание вологодских частушек для колядок,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празднике.</a:t>
            </a:r>
          </a:p>
          <a:p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- Подвижные игры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Вологодской области.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Д/и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«Найди такую же роспись»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Февраль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«Глиняная сказка»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 - беседа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«Старинная посуда на столе в русской избе».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Знакомство детей с гончарным ремеслом.</a:t>
            </a:r>
          </a:p>
          <a:p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Выставка - экспозиция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керамической посуды и игрушек-свистулек,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доклады детей (мини-проекты).</a:t>
            </a:r>
          </a:p>
          <a:p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Лепка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посуды и ее украшение.</a:t>
            </a:r>
          </a:p>
          <a:p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Эксперименты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глиной.</a:t>
            </a:r>
          </a:p>
          <a:p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Раскраски.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Д/игра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«Сходство и различие»</a:t>
            </a:r>
          </a:p>
        </p:txBody>
      </p:sp>
      <p:pic>
        <p:nvPicPr>
          <p:cNvPr id="6146" name="Picture 2" descr="C:\Users\Дим\Desktop\15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358742" y="195943"/>
            <a:ext cx="4032069" cy="31007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147" name="Picture 3" descr="C:\Users\Дим\Desktop\DSCF6479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155191" y="3383280"/>
            <a:ext cx="4319452" cy="32395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7452659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B1D1B90-5717-4A79-B81F-71C3DBF65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4E300D9-74B0-4D27-9994-FE3EEFC4A8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https://st2.depositphotos.com/1571400/6315/i/950/depositphotos_63157975-stock-photo-burlap-texture-with-white-lace.jpg">
            <a:extLst>
              <a:ext uri="{FF2B5EF4-FFF2-40B4-BE49-F238E27FC236}">
                <a16:creationId xmlns:a16="http://schemas.microsoft.com/office/drawing/2014/main" xmlns="" id="{92213B63-5E7A-4E50-A402-5770B77D3F59}"/>
              </a:ext>
            </a:extLst>
          </p:cNvPr>
          <p:cNvPicPr/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69BD3AFB-096D-4E7A-B3AC-EEACF4DBDDBB}"/>
              </a:ext>
            </a:extLst>
          </p:cNvPr>
          <p:cNvSpPr txBox="1"/>
          <p:nvPr/>
        </p:nvSpPr>
        <p:spPr>
          <a:xfrm>
            <a:off x="348915" y="204537"/>
            <a:ext cx="11525221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Март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«Льняная сказка»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FontTx/>
              <a:buChar char="-"/>
            </a:pP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- Рассказ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воспитателя «Чудесные превращения льна» </a:t>
            </a:r>
          </a:p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(с мультимедиа сопровождением)</a:t>
            </a:r>
          </a:p>
          <a:p>
            <a:pPr algn="ctr">
              <a:buFontTx/>
              <a:buChar char="-"/>
            </a:pP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- Просмотр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мультфильма «Как рубашка в поле выросла» </a:t>
            </a:r>
          </a:p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по сказке К.Д. Ушинского. </a:t>
            </a:r>
          </a:p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                                                                                                                                                - 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Беседы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«Наряды русских красавиц в старину в нашем крае», </a:t>
            </a:r>
          </a:p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«Как одевались в старину мужчины Вологодского края». </a:t>
            </a:r>
          </a:p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-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Экскурсия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библиотеку. </a:t>
            </a:r>
          </a:p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-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Рассматривание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альбома «Льняная сказка»</a:t>
            </a:r>
          </a:p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-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салфетки изо льна.</a:t>
            </a:r>
          </a:p>
          <a:p>
            <a:pPr algn="ctr">
              <a:buFontTx/>
              <a:buChar char="-"/>
            </a:pP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- Игры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«Ленок» (координация речи и движение), </a:t>
            </a:r>
          </a:p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«Колобок – льняной бок»</a:t>
            </a:r>
          </a:p>
          <a:p>
            <a:pPr algn="ctr"/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 - Д/и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«Продолжи предложение», «Сошьем кукле сарафан».</a:t>
            </a: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Апрель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Игра-занятие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Тряпичная кукла «Кукольный сундучок».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Цель: знакомство детей с тряпичной куклой.</a:t>
            </a:r>
          </a:p>
          <a:p>
            <a:pPr>
              <a:buFontTx/>
              <a:buChar char="-"/>
            </a:pP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Мини-музей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«Куклы – обереги», «На крыльце», доклады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девочек о куклах (мини-проекты).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Совместное занятие с родителями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«Кукла на счастье»</a:t>
            </a:r>
          </a:p>
        </p:txBody>
      </p:sp>
      <p:pic>
        <p:nvPicPr>
          <p:cNvPr id="7170" name="Picture 2" descr="C:\Users\Дим\Desktop\вол-лен-s-1024x68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110344" y="300445"/>
            <a:ext cx="4389120" cy="29231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171" name="Picture 3" descr="C:\Users\Дим\Desktop\q5S3bnK-C8E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113415" y="3312447"/>
            <a:ext cx="4976949" cy="33153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7137454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B1D1B90-5717-4A79-B81F-71C3DBF65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4E300D9-74B0-4D27-9994-FE3EEFC4A8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https://st2.depositphotos.com/1571400/6315/i/950/depositphotos_63157975-stock-photo-burlap-texture-with-white-lace.jpg">
            <a:extLst>
              <a:ext uri="{FF2B5EF4-FFF2-40B4-BE49-F238E27FC236}">
                <a16:creationId xmlns:a16="http://schemas.microsoft.com/office/drawing/2014/main" xmlns="" id="{92213B63-5E7A-4E50-A402-5770B77D3F59}"/>
              </a:ext>
            </a:extLst>
          </p:cNvPr>
          <p:cNvPicPr/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E10F3BB-F6F1-4E7B-A55A-D036C4246737}"/>
              </a:ext>
            </a:extLst>
          </p:cNvPr>
          <p:cNvSpPr txBox="1"/>
          <p:nvPr/>
        </p:nvSpPr>
        <p:spPr>
          <a:xfrm>
            <a:off x="252663" y="168442"/>
            <a:ext cx="11790948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Итоговое мероприятие:  </a:t>
            </a:r>
          </a:p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«Край наш Вологодский». (викторина) </a:t>
            </a:r>
          </a:p>
          <a:p>
            <a:pPr algn="just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dirty="0"/>
              <a:t> </a:t>
            </a:r>
          </a:p>
        </p:txBody>
      </p:sp>
      <p:pic>
        <p:nvPicPr>
          <p:cNvPr id="1026" name="Picture 2" descr="C:\Users\Дим\Desktop\photo_62118_{3C63EC5F-EA31-45C3-8A92-418A291EB9F1}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83325" y="1567543"/>
            <a:ext cx="11304814" cy="41931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40716766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B1D1B90-5717-4A79-B81F-71C3DBF65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" name="Объект 10">
            <a:extLst>
              <a:ext uri="{FF2B5EF4-FFF2-40B4-BE49-F238E27FC236}">
                <a16:creationId xmlns:a16="http://schemas.microsoft.com/office/drawing/2014/main" xmlns="" id="{21F9C75E-0451-4499-96E8-0E89DB5831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3919538" y="2369741"/>
            <a:ext cx="4352925" cy="3264693"/>
          </a:xfrm>
        </p:spPr>
      </p:pic>
      <p:pic>
        <p:nvPicPr>
          <p:cNvPr id="4" name="Рисунок 3" descr="https://st2.depositphotos.com/1571400/6315/i/950/depositphotos_63157975-stock-photo-burlap-texture-with-white-lace.jpg">
            <a:extLst>
              <a:ext uri="{FF2B5EF4-FFF2-40B4-BE49-F238E27FC236}">
                <a16:creationId xmlns:a16="http://schemas.microsoft.com/office/drawing/2014/main" xmlns="" id="{92213B63-5E7A-4E50-A402-5770B77D3F59}"/>
              </a:ext>
            </a:extLst>
          </p:cNvPr>
          <p:cNvPicPr/>
          <p:nvPr/>
        </p:nvPicPr>
        <p:blipFill>
          <a:blip r:embed="rId3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66549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195947" y="156754"/>
            <a:ext cx="730213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Четвертый этап – презентация результатов деятельности.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Открытие экспозиций в мини-музее. (В течение года, в конце года – фото коллаж)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Выступление детей с мини – проектами - докладами для детей старшей группы.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Выставка альбомов о вологодских промыслах в уголке «Наша Родина», рисунков и детских работ.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Презентация проекта. 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Анкетирование родителей с целью получения обратной связи по итогам проекта. Изучение мнений детей.</a:t>
            </a:r>
          </a:p>
          <a:p>
            <a:pPr algn="just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Результативность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проекта позволила сформировать у детей представления о нашем  крае, богатом традициями и ремеслами. Значительно обогатился словарный запас, улучшилась связная речь детей. Проект вызвал у детей эмоциональный отклик, желание и интерес  узнавать информацию по новой теме. У детей формируется определенная сумма знаний и представлений об истории развития ремесел на территории Вологодского края (кружевоплетение, гончарное ремесло, льняное ткачество, роспись предметов утвари, резьба по дереву и бересте…).По результатам проекта отмечается значительное повышение самостоятельности дошкольников в поисковой и интеллектуальной деятельности. Дети стали объективно оценивать результаты своей работы и работы  сверстников. Родители активно включились в  организацию и реализацию проекта и поддерживали познавательную активность и  деятельности детей. Эта тема стала также интересна и родителям. Они освежали и дополняли свои знания, проявляли творчество и совершенствовали свои умения.</a:t>
            </a:r>
            <a:endParaRPr lang="ru-RU" sz="1600" dirty="0"/>
          </a:p>
        </p:txBody>
      </p:sp>
      <p:pic>
        <p:nvPicPr>
          <p:cNvPr id="7" name="Рисунок 6" descr="C:\Users\User\AppData\Local\Microsoft\Windows\INetCache\Content.Word\20200210_104419.jpg">
            <a:extLst>
              <a:ext uri="{FF2B5EF4-FFF2-40B4-BE49-F238E27FC236}">
                <a16:creationId xmlns:a16="http://schemas.microsoft.com/office/drawing/2014/main" xmlns="" id="{4E3090B1-FC61-4294-88A1-A6690BAF1087}"/>
              </a:ext>
            </a:extLst>
          </p:cNvPr>
          <p:cNvPicPr/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5400000">
            <a:off x="7728966" y="-74131"/>
            <a:ext cx="1553217" cy="20149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8" name="Рисунок 7" descr="C:\Users\User\AppData\Local\Microsoft\Windows\INetCache\Content.Word\20200210_104800.jpg">
            <a:extLst>
              <a:ext uri="{FF2B5EF4-FFF2-40B4-BE49-F238E27FC236}">
                <a16:creationId xmlns:a16="http://schemas.microsoft.com/office/drawing/2014/main" xmlns="" id="{C7891A1C-57A8-4A22-9F4D-BDD412EA451B}"/>
              </a:ext>
            </a:extLst>
          </p:cNvPr>
          <p:cNvPicPr/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5400000">
            <a:off x="7745303" y="2025619"/>
            <a:ext cx="1740417" cy="22109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9" name="Рисунок 8" descr="C:\Users\User\AppData\Local\Microsoft\Windows\INetCache\Content.Word\20200210_104553.jpg">
            <a:extLst>
              <a:ext uri="{FF2B5EF4-FFF2-40B4-BE49-F238E27FC236}">
                <a16:creationId xmlns:a16="http://schemas.microsoft.com/office/drawing/2014/main" xmlns="" id="{F718CCCC-F887-4E53-AB03-107B2BB6A41A}"/>
              </a:ext>
            </a:extLst>
          </p:cNvPr>
          <p:cNvPicPr/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5400000">
            <a:off x="10120256" y="15398"/>
            <a:ext cx="1544969" cy="22444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10" name="Рисунок 9" descr="C:\Users\User\AppData\Local\Microsoft\Windows\INetCache\Content.Word\20200210_104525.jpg">
            <a:extLst>
              <a:ext uri="{FF2B5EF4-FFF2-40B4-BE49-F238E27FC236}">
                <a16:creationId xmlns:a16="http://schemas.microsoft.com/office/drawing/2014/main" xmlns="" id="{0A51B8DD-A4D5-4558-820F-10B7BA29EEDA}"/>
              </a:ext>
            </a:extLst>
          </p:cNvPr>
          <p:cNvPicPr/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5400000">
            <a:off x="9471486" y="2873140"/>
            <a:ext cx="3040062" cy="20468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5BD26297-8B75-4D70-9FF1-B1685D15D5A0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rot="5400000">
            <a:off x="7799737" y="3961207"/>
            <a:ext cx="1645390" cy="23372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6771306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B1D1B90-5717-4A79-B81F-71C3DBF65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4E300D9-74B0-4D27-9994-FE3EEFC4A8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https://st2.depositphotos.com/1571400/6315/i/950/depositphotos_63157975-stock-photo-burlap-texture-with-white-lace.jpg">
            <a:extLst>
              <a:ext uri="{FF2B5EF4-FFF2-40B4-BE49-F238E27FC236}">
                <a16:creationId xmlns:a16="http://schemas.microsoft.com/office/drawing/2014/main" xmlns="" id="{92213B63-5E7A-4E50-A402-5770B77D3F59}"/>
              </a:ext>
            </a:extLst>
          </p:cNvPr>
          <p:cNvPicPr/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169818" y="156754"/>
            <a:ext cx="734132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 проекта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группе накоплен информационно-познавательный материал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Экспозиции мини-музея, презентация продукта для детей и родителей. Выставки предметно-прикладного искусства нашего края.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Подборка книг и иллюстраций, оформленных в альбомы по промыслам.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Создана подборка дидактических игр, разработаны конспекты ОД, объединены материалы по активизации речевой деятельности детей.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Оформлены материалы для педагогического просвещения родителей и включение их в образовательную деятельность ДОУ.</a:t>
            </a:r>
          </a:p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Перспективы: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самостоятельной поисковой деятельности детей, направленной на изучение материалов краеведения,   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индивидуальных детских проектов по данной тематике.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001D97AC-DFE8-4014-A861-C948FA2C29DB}"/>
              </a:ext>
            </a:extLst>
          </p:cNvPr>
          <p:cNvPicPr/>
          <p:nvPr/>
        </p:nvPicPr>
        <p:blipFill>
          <a:blip r:embed="rId3" cstate="email"/>
          <a:stretch>
            <a:fillRect/>
          </a:stretch>
        </p:blipFill>
        <p:spPr>
          <a:xfrm>
            <a:off x="1897352" y="4262009"/>
            <a:ext cx="3266645" cy="23954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E6D6D53F-74C8-452C-8FC6-22F5C2B9F86E}"/>
              </a:ext>
            </a:extLst>
          </p:cNvPr>
          <p:cNvPicPr/>
          <p:nvPr/>
        </p:nvPicPr>
        <p:blipFill>
          <a:blip r:embed="rId4" cstate="email"/>
          <a:stretch>
            <a:fillRect/>
          </a:stretch>
        </p:blipFill>
        <p:spPr>
          <a:xfrm>
            <a:off x="7808495" y="156755"/>
            <a:ext cx="4006516" cy="31639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https://sun9-62.userapi.com/c855632/v855632132/14ff0c/q43W2_5Uh5c.jpg">
            <a:extLst>
              <a:ext uri="{FF2B5EF4-FFF2-40B4-BE49-F238E27FC236}">
                <a16:creationId xmlns:a16="http://schemas.microsoft.com/office/drawing/2014/main" xmlns="" id="{D52FC6D8-497E-4150-9035-F66769FB837F}"/>
              </a:ext>
            </a:extLst>
          </p:cNvPr>
          <p:cNvPicPr/>
          <p:nvPr/>
        </p:nvPicPr>
        <p:blipFill rotWithShape="1"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sharpenSoften amount="25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7061349" y="3597785"/>
            <a:ext cx="2900798" cy="31343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9092554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B1D1B90-5717-4A79-B81F-71C3DBF65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xmlns="" id="{6CACA56B-A649-4C4D-AE9D-6F5DD55F57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3919538" y="2369741"/>
            <a:ext cx="4352925" cy="3264693"/>
          </a:xfrm>
        </p:spPr>
      </p:pic>
      <p:pic>
        <p:nvPicPr>
          <p:cNvPr id="4" name="Рисунок 3" descr="https://st2.depositphotos.com/1571400/6315/i/950/depositphotos_63157975-stock-photo-burlap-texture-with-white-lace.jpg">
            <a:extLst>
              <a:ext uri="{FF2B5EF4-FFF2-40B4-BE49-F238E27FC236}">
                <a16:creationId xmlns:a16="http://schemas.microsoft.com/office/drawing/2014/main" xmlns="" id="{92213B63-5E7A-4E50-A402-5770B77D3F59}"/>
              </a:ext>
            </a:extLst>
          </p:cNvPr>
          <p:cNvPicPr/>
          <p:nvPr/>
        </p:nvPicPr>
        <p:blipFill>
          <a:blip r:embed="rId3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470263" y="169817"/>
            <a:ext cx="5948512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Литература:</a:t>
            </a:r>
            <a:r>
              <a:rPr lang="ru-RU" dirty="0"/>
              <a:t/>
            </a:r>
            <a:br>
              <a:rPr lang="ru-RU" dirty="0"/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1.Баранов С. Ю.,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Скупинов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Е.А. Сказания о земле Вологодской. -Вологда: ООО 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«Учебная литература», 2007. -192с.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Грибовская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А. А. Народное искусство и детское творчество. Методическое 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пособие для воспитателей. 2-е издание. М.: Просвещение, 2006 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3. Лыкова И. А. Вологодское кружево. -М., Издательский дом «Карапуз».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4. Клиентов А.Е. Народные промыслы. –М.: «Белый город», 2002.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Интернет - ресурсы: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1.http://</a:t>
            </a:r>
            <a:r>
              <a:rPr lang="ru-RU" sz="1600" dirty="0">
                <a:latin typeface="Times New Roman" pitchFamily="18" charset="0"/>
                <a:cs typeface="Times New Roman" pitchFamily="18" charset="0"/>
                <a:hlinkClick r:id="rId4"/>
              </a:rPr>
              <a:t>www.cultinfo.ru/arts/paints/veselova/id.htm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–В. Д. Веселова. Кружевница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2.http://</a:t>
            </a:r>
            <a:r>
              <a:rPr lang="ru-RU" sz="1600" dirty="0">
                <a:latin typeface="Times New Roman" pitchFamily="18" charset="0"/>
                <a:cs typeface="Times New Roman" pitchFamily="18" charset="0"/>
                <a:hlinkClick r:id="rId5"/>
              </a:rPr>
              <a:t>portal-vologda.ru/id/p20.html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-В. Н.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Ельфина-Пантелеева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3.http://</a:t>
            </a:r>
            <a:r>
              <a:rPr lang="ru-RU" sz="1600" dirty="0">
                <a:latin typeface="Times New Roman" pitchFamily="18" charset="0"/>
                <a:cs typeface="Times New Roman" pitchFamily="18" charset="0"/>
                <a:hlinkClick r:id="rId6" tooltip="samovarovo.ru/glavnaya/narodnye-promysly-rossii/116-vologodskoe-"/>
              </a:rPr>
              <a:t>samovarovo.ru/glavnaya/narodnye-promysly-rossii/116-v..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kruzhevo.html-Журнал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«Коклюшка» 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4.http://</a:t>
            </a:r>
            <a:r>
              <a:rPr lang="ru-RU" sz="1600" dirty="0">
                <a:latin typeface="Times New Roman" pitchFamily="18" charset="0"/>
                <a:cs typeface="Times New Roman" pitchFamily="18" charset="0"/>
                <a:hlinkClick r:id="rId7"/>
              </a:rPr>
              <a:t>spleteno.ru/joomgallery/krugevo.html-Галерея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вологодских кружевниц.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5.http://</a:t>
            </a:r>
            <a:r>
              <a:rPr lang="ru-RU" sz="1600" dirty="0">
                <a:latin typeface="Times New Roman" pitchFamily="18" charset="0"/>
                <a:cs typeface="Times New Roman" pitchFamily="18" charset="0"/>
                <a:hlinkClick r:id="rId8"/>
              </a:rPr>
              <a:t>ru.wikipedia.org/wiki/?4??4??4??4??4??4??4??4??4??4??6?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_%EA%F 0%F3%E6%E5%E2%EE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6.http://</a:t>
            </a:r>
            <a:r>
              <a:rPr lang="ru-RU" sz="1600" dirty="0">
                <a:latin typeface="Times New Roman" pitchFamily="18" charset="0"/>
                <a:cs typeface="Times New Roman" pitchFamily="18" charset="0"/>
                <a:hlinkClick r:id="rId9"/>
              </a:rPr>
              <a:t>vologdalace.ru/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F7DFA7E2-0068-4221-8300-A977CEDAFA03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rot="5400000">
            <a:off x="6139458" y="903275"/>
            <a:ext cx="3600656" cy="26576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D540E525-A97C-4ACD-B97A-121C2F2C8CC2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rot="5400000">
            <a:off x="8891935" y="3509646"/>
            <a:ext cx="3784675" cy="26469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90925547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1722</Words>
  <Application>Microsoft Office PowerPoint</Application>
  <PresentationFormat>Произвольный</PresentationFormat>
  <Paragraphs>217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Елена Сильнягина</dc:creator>
  <cp:lastModifiedBy>Дим</cp:lastModifiedBy>
  <cp:revision>25</cp:revision>
  <dcterms:created xsi:type="dcterms:W3CDTF">2020-02-03T13:07:06Z</dcterms:created>
  <dcterms:modified xsi:type="dcterms:W3CDTF">2020-11-23T18:44:53Z</dcterms:modified>
</cp:coreProperties>
</file>