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1" r:id="rId7"/>
    <p:sldId id="260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Фон для презентации лист бумаги, деревяный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0340"/>
          </a:xfrm>
          <a:prstGeom prst="rect">
            <a:avLst/>
          </a:prstGeom>
          <a:noFill/>
        </p:spPr>
      </p:pic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620688"/>
            <a:ext cx="8458200" cy="3528392"/>
          </a:xfrm>
        </p:spPr>
        <p:txBody>
          <a:bodyPr>
            <a:normAutofit fontScale="92500" lnSpcReduction="20000"/>
          </a:bodyPr>
          <a:lstStyle/>
          <a:p>
            <a:pPr algn="l"/>
            <a:endParaRPr lang="ru-RU" sz="4400" b="1" dirty="0" smtClean="0">
              <a:solidFill>
                <a:schemeClr val="bg1"/>
              </a:solidFill>
            </a:endParaRPr>
          </a:p>
          <a:p>
            <a:pPr algn="l"/>
            <a:r>
              <a:rPr lang="ru-RU" sz="4400" b="1" dirty="0">
                <a:solidFill>
                  <a:srgbClr val="993300"/>
                </a:solidFill>
              </a:rPr>
              <a:t>Г</a:t>
            </a:r>
            <a:r>
              <a:rPr lang="ru-RU" sz="4400" b="1" dirty="0" smtClean="0">
                <a:solidFill>
                  <a:srgbClr val="993300"/>
                </a:solidFill>
              </a:rPr>
              <a:t>КОУ </a:t>
            </a:r>
            <a:r>
              <a:rPr lang="ru-RU" sz="4400" b="1" dirty="0" smtClean="0">
                <a:solidFill>
                  <a:srgbClr val="993300"/>
                </a:solidFill>
              </a:rPr>
              <a:t>«Коррекционная школа №8»</a:t>
            </a:r>
          </a:p>
          <a:p>
            <a:pPr algn="l"/>
            <a:endParaRPr lang="ru-RU" sz="4400" b="1" dirty="0" smtClean="0">
              <a:solidFill>
                <a:schemeClr val="bg1"/>
              </a:solidFill>
            </a:endParaRPr>
          </a:p>
          <a:p>
            <a:pPr algn="l"/>
            <a:r>
              <a:rPr lang="ru-RU" sz="4400" b="1" dirty="0" smtClean="0">
                <a:solidFill>
                  <a:schemeClr val="bg1"/>
                </a:solidFill>
              </a:rPr>
              <a:t>Проект</a:t>
            </a:r>
            <a:r>
              <a:rPr lang="ru-RU" sz="4400" b="1" i="1" dirty="0" smtClean="0">
                <a:solidFill>
                  <a:schemeClr val="bg1"/>
                </a:solidFill>
              </a:rPr>
              <a:t> «Школа социально активного и эффективного родителя ребенка с ОВЗ»</a:t>
            </a:r>
          </a:p>
          <a:p>
            <a:pPr algn="l"/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4149080"/>
            <a:ext cx="8064896" cy="1832897"/>
          </a:xfrm>
        </p:spPr>
        <p:txBody>
          <a:bodyPr>
            <a:normAutofit/>
          </a:bodyPr>
          <a:lstStyle/>
          <a:p>
            <a:pPr algn="ctr"/>
            <a:r>
              <a:rPr lang="ru-RU" sz="2800" i="1" dirty="0" smtClean="0">
                <a:solidFill>
                  <a:schemeClr val="bg1"/>
                </a:solidFill>
                <a:latin typeface="Calibri" pitchFamily="34" charset="0"/>
              </a:rPr>
              <a:t>Руководитель</a:t>
            </a:r>
            <a:r>
              <a:rPr lang="ru-RU" sz="2800" i="1" dirty="0" smtClean="0">
                <a:latin typeface="Calibri" pitchFamily="34" charset="0"/>
              </a:rPr>
              <a:t> </a:t>
            </a:r>
            <a:r>
              <a:rPr lang="ru-RU" sz="2800" i="1" dirty="0" smtClean="0">
                <a:solidFill>
                  <a:schemeClr val="bg1"/>
                </a:solidFill>
                <a:latin typeface="Calibri" pitchFamily="34" charset="0"/>
              </a:rPr>
              <a:t>творческой группы:</a:t>
            </a:r>
            <a:r>
              <a:rPr lang="ru-RU" sz="2800" i="1" dirty="0" smtClean="0">
                <a:solidFill>
                  <a:schemeClr val="bg1"/>
                </a:solidFill>
              </a:rPr>
              <a:t/>
            </a:r>
            <a:br>
              <a:rPr lang="ru-RU" sz="2800" i="1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Гагарина Е.И.</a:t>
            </a:r>
            <a:r>
              <a:rPr lang="ru-RU" sz="2800" dirty="0" smtClean="0">
                <a:solidFill>
                  <a:schemeClr val="bg1"/>
                </a:solidFill>
              </a:rPr>
              <a:t/>
            </a:r>
            <a:br>
              <a:rPr lang="ru-RU" sz="2800" dirty="0" smtClean="0">
                <a:solidFill>
                  <a:schemeClr val="bg1"/>
                </a:solidFill>
              </a:rPr>
            </a:br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Фон для презентации лист бумаги, деревяный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0340"/>
          </a:xfrm>
          <a:prstGeom prst="rect">
            <a:avLst/>
          </a:prstGeom>
          <a:noFill/>
        </p:spPr>
      </p:pic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3048744"/>
          </a:xfrm>
        </p:spPr>
        <p:txBody>
          <a:bodyPr>
            <a:noAutofit/>
          </a:bodyPr>
          <a:lstStyle/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algn="l"/>
            <a:endParaRPr lang="ru-RU" sz="4000" dirty="0" smtClean="0">
              <a:solidFill>
                <a:schemeClr val="bg1"/>
              </a:solidFill>
            </a:endParaRPr>
          </a:p>
          <a:p>
            <a:pPr marL="1258888" indent="-1258888" algn="l"/>
            <a:r>
              <a:rPr lang="ru-RU" sz="4000" b="1" dirty="0" smtClean="0">
                <a:solidFill>
                  <a:schemeClr val="bg1"/>
                </a:solidFill>
              </a:rPr>
              <a:t>Цель</a:t>
            </a:r>
            <a:r>
              <a:rPr lang="ru-RU" sz="4000" dirty="0" smtClean="0">
                <a:solidFill>
                  <a:schemeClr val="bg1"/>
                </a:solidFill>
              </a:rPr>
              <a:t>: </a:t>
            </a:r>
            <a:r>
              <a:rPr lang="ru-RU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Создание условий для            реализации активного сотрудничества семьи и школы на основе реализации инновационных форм взаимодействия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4797152"/>
            <a:ext cx="8064896" cy="1184825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Фон для презентации лист бумаги, деревяный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0340"/>
          </a:xfrm>
          <a:prstGeom prst="rect">
            <a:avLst/>
          </a:prstGeom>
          <a:noFill/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 четверть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1.Вводная диагностика семей: </a:t>
            </a:r>
          </a:p>
          <a:p>
            <a:r>
              <a:rPr lang="ru-RU" dirty="0" smtClean="0"/>
              <a:t>«Ожидания от школы», </a:t>
            </a:r>
          </a:p>
          <a:p>
            <a:r>
              <a:rPr lang="ru-RU" dirty="0" smtClean="0"/>
              <a:t>« Воспитательный потенциал семьи» </a:t>
            </a:r>
          </a:p>
          <a:p>
            <a:r>
              <a:rPr lang="ru-RU" dirty="0" smtClean="0"/>
              <a:t>2.Обновление информационной базы.</a:t>
            </a:r>
          </a:p>
          <a:p>
            <a:r>
              <a:rPr lang="ru-RU" dirty="0" smtClean="0"/>
              <a:t>3.Корректировка состава родительского актива </a:t>
            </a:r>
          </a:p>
          <a:p>
            <a:r>
              <a:rPr lang="ru-RU" dirty="0" smtClean="0"/>
              <a:t>4.Семинар- практикум «Психолого-педагогическая компетентность родителей детей с ОВЗ</a:t>
            </a:r>
            <a:r>
              <a:rPr lang="ru-RU" dirty="0" smtClean="0"/>
              <a:t>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Фон для презентации лист бумаги, деревяный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034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 четверть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. Тренинг «Конфликт- друг или враг»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 smtClean="0"/>
              <a:t>. Проект «Будущее в твоих руках».</a:t>
            </a:r>
          </a:p>
          <a:p>
            <a:r>
              <a:rPr lang="ru-RU" dirty="0" smtClean="0"/>
              <a:t>-участие родителей в открытых мероприятиях</a:t>
            </a:r>
          </a:p>
          <a:p>
            <a:r>
              <a:rPr lang="ru-RU" dirty="0" smtClean="0"/>
              <a:t>- Круглый стол – презентация   «Мое будущее» с педагогами и  родителями</a:t>
            </a:r>
          </a:p>
          <a:p>
            <a:r>
              <a:rPr lang="ru-RU" dirty="0" smtClean="0"/>
              <a:t>- День открытых дверей «Добро пожаловать!»</a:t>
            </a:r>
          </a:p>
          <a:p>
            <a:r>
              <a:rPr lang="ru-RU" dirty="0" smtClean="0"/>
              <a:t>3. Открытое родительское собрание </a:t>
            </a:r>
            <a:r>
              <a:rPr lang="ru-RU" dirty="0" smtClean="0"/>
              <a:t>«</a:t>
            </a:r>
            <a:r>
              <a:rPr lang="ru-RU" dirty="0" smtClean="0"/>
              <a:t>Координации усилий семьи и школы в формировании жизненной компетенции учащихся»</a:t>
            </a:r>
          </a:p>
          <a:p>
            <a:r>
              <a:rPr lang="ru-RU" dirty="0" smtClean="0"/>
              <a:t>4. Родительское собрание в рамках  «Школы ответственного </a:t>
            </a:r>
            <a:r>
              <a:rPr lang="ru-RU" dirty="0" err="1" smtClean="0"/>
              <a:t>родительства</a:t>
            </a:r>
            <a:r>
              <a:rPr lang="ru-RU" dirty="0" smtClean="0"/>
              <a:t>» по теме «Обучение решению задач детей с ОВЗ» </a:t>
            </a:r>
            <a:endParaRPr lang="ru-RU" dirty="0" smtClean="0"/>
          </a:p>
          <a:p>
            <a:r>
              <a:rPr lang="ru-RU" dirty="0" smtClean="0"/>
              <a:t>5</a:t>
            </a:r>
            <a:r>
              <a:rPr lang="ru-RU" dirty="0" smtClean="0"/>
              <a:t>. Анкетирование  «Удовлетворенность образовательным процессом».</a:t>
            </a:r>
          </a:p>
          <a:p>
            <a:r>
              <a:rPr lang="ru-RU" dirty="0" smtClean="0"/>
              <a:t>6. Выборы родителей в Совет ОУ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Фон для презентации лист бумаги, деревяный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034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 </a:t>
            </a:r>
            <a:r>
              <a:rPr lang="ru-RU" dirty="0" smtClean="0">
                <a:solidFill>
                  <a:schemeClr val="tx1"/>
                </a:solidFill>
              </a:rPr>
              <a:t>четверть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1.«Творческая мастерская».- «Взаимоотношения в семье» </a:t>
            </a:r>
            <a:endParaRPr lang="ru-RU" dirty="0" smtClean="0"/>
          </a:p>
          <a:p>
            <a:r>
              <a:rPr lang="ru-RU" dirty="0" smtClean="0"/>
              <a:t>2.Семинар </a:t>
            </a:r>
            <a:r>
              <a:rPr lang="ru-RU" dirty="0" smtClean="0"/>
              <a:t>«</a:t>
            </a:r>
            <a:r>
              <a:rPr lang="ru-RU" dirty="0" err="1" smtClean="0"/>
              <a:t>Медиакультура</a:t>
            </a:r>
            <a:r>
              <a:rPr lang="ru-RU" dirty="0" smtClean="0"/>
              <a:t> Родителей - эффективный способ воспитания и обучения   ребенка </a:t>
            </a:r>
            <a:r>
              <a:rPr lang="ru-RU" dirty="0" smtClean="0"/>
              <a:t>ОВЗ</a:t>
            </a:r>
          </a:p>
          <a:p>
            <a:r>
              <a:rPr lang="ru-RU" dirty="0" smtClean="0"/>
              <a:t>3</a:t>
            </a:r>
            <a:r>
              <a:rPr lang="ru-RU" dirty="0" smtClean="0"/>
              <a:t>. Общешкольное родительское собрание «Психолого-педагогическая компетентность родителей в воспитании ребенка с ОВЗ»</a:t>
            </a:r>
          </a:p>
          <a:p>
            <a:r>
              <a:rPr lang="ru-RU" dirty="0" smtClean="0"/>
              <a:t>День открытых дверей для родителей будущих первоклассников.</a:t>
            </a:r>
          </a:p>
          <a:p>
            <a:r>
              <a:rPr lang="ru-RU" dirty="0" smtClean="0"/>
              <a:t>4. Мини-проект «Семейная академия» </a:t>
            </a:r>
            <a:endParaRPr lang="ru-RU" dirty="0" smtClean="0"/>
          </a:p>
          <a:p>
            <a:r>
              <a:rPr lang="ru-RU" dirty="0" smtClean="0"/>
              <a:t>5</a:t>
            </a:r>
            <a:r>
              <a:rPr lang="ru-RU" dirty="0" smtClean="0"/>
              <a:t>. Обновление содержания адаптированной образовательной программы в рамках ФГОС ОВЗ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Фон для презентации лист бумаги, деревяный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034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 </a:t>
            </a:r>
            <a:r>
              <a:rPr lang="ru-RU" dirty="0" err="1" smtClean="0">
                <a:solidFill>
                  <a:schemeClr val="tx1"/>
                </a:solidFill>
              </a:rPr>
              <a:t>четверт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1. КТД  «Загляните в мамины глаза»</a:t>
            </a:r>
          </a:p>
          <a:p>
            <a:r>
              <a:rPr lang="ru-RU" dirty="0" smtClean="0"/>
              <a:t>2.Мониторинг активности родителей.</a:t>
            </a:r>
          </a:p>
          <a:p>
            <a:r>
              <a:rPr lang="ru-RU" dirty="0" smtClean="0"/>
              <a:t>3.Мониторинг удовлетворенности родителей образовательными услугами.</a:t>
            </a:r>
          </a:p>
          <a:p>
            <a:r>
              <a:rPr lang="ru-RU" dirty="0" smtClean="0"/>
              <a:t>4. Консультация «Получение родителями  государственных услуг в электронном виде» в рамках проекта «Социальная направленность</a:t>
            </a:r>
            <a:r>
              <a:rPr lang="ru-RU" dirty="0" smtClean="0"/>
              <a:t>»</a:t>
            </a:r>
            <a:endParaRPr lang="ru-RU" dirty="0" smtClean="0"/>
          </a:p>
          <a:p>
            <a:r>
              <a:rPr lang="ru-RU" dirty="0" smtClean="0"/>
              <a:t>5. Заседание Совета Учреждения: </a:t>
            </a:r>
          </a:p>
          <a:p>
            <a:r>
              <a:rPr lang="ru-RU" dirty="0" smtClean="0"/>
              <a:t>-летняя занятость учащихся;</a:t>
            </a:r>
          </a:p>
          <a:p>
            <a:r>
              <a:rPr lang="ru-RU" dirty="0" smtClean="0"/>
              <a:t>-ФГОС ОВЗ</a:t>
            </a:r>
          </a:p>
          <a:p>
            <a:r>
              <a:rPr lang="ru-RU" dirty="0" smtClean="0"/>
              <a:t>6. Общешкольный праздник «Последний звонок»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Фон для презентации лист бумаги, деревяный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340"/>
            <a:ext cx="9144000" cy="6870340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01752" y="332656"/>
            <a:ext cx="8686800" cy="720080"/>
          </a:xfrm>
        </p:spPr>
        <p:txBody>
          <a:bodyPr/>
          <a:lstStyle/>
          <a:p>
            <a:pPr algn="ctr"/>
            <a:r>
              <a:rPr lang="ru-RU" dirty="0" smtClean="0"/>
              <a:t>учебный </a:t>
            </a:r>
            <a:r>
              <a:rPr lang="ru-RU" dirty="0" smtClean="0"/>
              <a:t>год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51520" y="908720"/>
          <a:ext cx="8424936" cy="5256584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42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2533">
                <a:tc>
                  <a:txBody>
                    <a:bodyPr/>
                    <a:lstStyle/>
                    <a:p>
                      <a:pPr indent="269875"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1 четверть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44" marR="66244" marT="33122" marB="33122"/>
                </a:tc>
                <a:tc>
                  <a:txBody>
                    <a:bodyPr/>
                    <a:lstStyle/>
                    <a:p>
                      <a:pPr indent="51435"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2 четверть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44" marR="66244" marT="33122" marB="33122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3 четверть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44" marR="66244" marT="33122" marB="33122"/>
                </a:tc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3"/>
                      </a:pPr>
                      <a:r>
                        <a:rPr lang="ru-RU" sz="1400" b="1" dirty="0">
                          <a:latin typeface="Times New Roman" pitchFamily="18" charset="0"/>
                          <a:cs typeface="Times New Roman" pitchFamily="18" charset="0"/>
                        </a:rPr>
                        <a:t>четверть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44" marR="66244" marT="33122" marB="3312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440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1.Вводная диагностика семей учащихся: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«Ожидания от школы».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«Характер родительского отношения». </a:t>
                      </a:r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2.Обновление 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информационной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базы.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3.Корректировка 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состава родительского актива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4.Мини-проект «Семейные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посиделки» 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44" marR="66244" marT="33122" marB="3312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1.Фотоконкурс «Секреты бабушек и дедушек».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2.Выставка поделок «Мир наших увлечений»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3.Общешкольное родительское собрание «Семейные традиции» (по результатам совместного проекта родителей и учащихся).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44" marR="66244" marT="33122" marB="3312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1.КТД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«Ярмарка профессий»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(по результатам совместного проекта дети, родители, педагоги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2. День открытых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дверей.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 Общешкольное родительское собрание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 День безопасного интернета.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44" marR="66244" marT="33122" marB="3312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1. Мониторинг активности родителей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2. Мониторинг удовлетворенности родителей образовательными услугами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6244" marR="66244" marT="33122" marB="3312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329784" y="4941169"/>
          <a:ext cx="8349521" cy="1188720"/>
        </p:xfrm>
        <a:graphic>
          <a:graphicData uri="http://schemas.openxmlformats.org/drawingml/2006/table">
            <a:tbl>
              <a:tblPr/>
              <a:tblGrid>
                <a:gridCol w="83495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80119">
                <a:tc>
                  <a:txBody>
                    <a:bodyPr/>
                    <a:lstStyle/>
                    <a:p>
                      <a:pPr lvl="0">
                        <a:buFont typeface="Wingdings" pitchFamily="2" charset="2"/>
                        <a:buChar char="v"/>
                      </a:pP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Участие родителей в медиации.</a:t>
                      </a:r>
                    </a:p>
                    <a:p>
                      <a:pPr lvl="0">
                        <a:buFont typeface="Wingdings" pitchFamily="2" charset="2"/>
                        <a:buChar char="v"/>
                      </a:pP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Совместный проект с социально-реабилитационным центром</a:t>
                      </a:r>
                    </a:p>
                    <a:p>
                      <a:pPr lvl="0">
                        <a:buFont typeface="Wingdings" pitchFamily="2" charset="2"/>
                        <a:buChar char="v"/>
                      </a:pPr>
                      <a:r>
                        <a:rPr kumimoji="0" lang="ru-RU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Групповая работа с родителями учащихся , обучающимися на дому и вновь пришедшими </a:t>
                      </a:r>
                      <a:endParaRPr kumimoji="0" lang="ru-RU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Фон для презентации лист бумаги, деревяный ф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340"/>
            <a:ext cx="9144000" cy="6870340"/>
          </a:xfrm>
          <a:prstGeom prst="rect">
            <a:avLst/>
          </a:prstGeom>
          <a:noFill/>
        </p:spPr>
      </p:pic>
      <p:sp>
        <p:nvSpPr>
          <p:cNvPr id="8" name="Текст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79512" y="1772816"/>
            <a:ext cx="8686800" cy="2376264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Monotype Corsiva" pitchFamily="66" charset="0"/>
              </a:rPr>
              <a:t>Творческих </a:t>
            </a:r>
            <a:r>
              <a:rPr lang="ru-RU" sz="5400" b="1" dirty="0" smtClean="0">
                <a:solidFill>
                  <a:srgbClr val="FF0000"/>
                </a:solidFill>
                <a:latin typeface="Monotype Corsiva" pitchFamily="66" charset="0"/>
              </a:rPr>
              <a:t>успехов!</a:t>
            </a:r>
            <a:endParaRPr lang="ru-RU" sz="54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329784" y="4941169"/>
          <a:ext cx="8349521" cy="1080119"/>
        </p:xfrm>
        <a:graphic>
          <a:graphicData uri="http://schemas.openxmlformats.org/drawingml/2006/table">
            <a:tbl>
              <a:tblPr/>
              <a:tblGrid>
                <a:gridCol w="83495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80119">
                <a:tc>
                  <a:txBody>
                    <a:bodyPr/>
                    <a:lstStyle/>
                    <a:p>
                      <a:pPr lvl="0">
                        <a:buFont typeface="Wingdings" pitchFamily="2" charset="2"/>
                        <a:buChar char="v"/>
                      </a:pPr>
                      <a:endParaRPr kumimoji="0" lang="ru-RU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98</TotalTime>
  <Words>437</Words>
  <Application>Microsoft Office PowerPoint</Application>
  <PresentationFormat>Экран (4:3)</PresentationFormat>
  <Paragraphs>82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Calibri</vt:lpstr>
      <vt:lpstr>Franklin Gothic Book</vt:lpstr>
      <vt:lpstr>Franklin Gothic Medium</vt:lpstr>
      <vt:lpstr>Monotype Corsiva</vt:lpstr>
      <vt:lpstr>Times New Roman</vt:lpstr>
      <vt:lpstr>Wingdings</vt:lpstr>
      <vt:lpstr>Wingdings 2</vt:lpstr>
      <vt:lpstr>Трек</vt:lpstr>
      <vt:lpstr>Руководитель творческой группы: Гагарина Е.И. </vt:lpstr>
      <vt:lpstr>Презентация PowerPoint</vt:lpstr>
      <vt:lpstr>1 четверть </vt:lpstr>
      <vt:lpstr>2 четверть </vt:lpstr>
      <vt:lpstr>3 четверть</vt:lpstr>
      <vt:lpstr>4 четверт</vt:lpstr>
      <vt:lpstr>учебный год</vt:lpstr>
      <vt:lpstr>Творческих успехов!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Школа</cp:lastModifiedBy>
  <cp:revision>12</cp:revision>
  <dcterms:created xsi:type="dcterms:W3CDTF">2016-08-29T06:53:31Z</dcterms:created>
  <dcterms:modified xsi:type="dcterms:W3CDTF">2025-06-04T09:42:55Z</dcterms:modified>
</cp:coreProperties>
</file>