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2" r:id="rId3"/>
    <p:sldId id="300" r:id="rId4"/>
    <p:sldId id="302" r:id="rId5"/>
    <p:sldId id="260" r:id="rId6"/>
    <p:sldId id="284" r:id="rId7"/>
    <p:sldId id="261" r:id="rId8"/>
    <p:sldId id="286" r:id="rId9"/>
    <p:sldId id="304" r:id="rId10"/>
    <p:sldId id="303" r:id="rId11"/>
    <p:sldId id="285" r:id="rId12"/>
    <p:sldId id="290" r:id="rId13"/>
    <p:sldId id="289" r:id="rId14"/>
    <p:sldId id="288" r:id="rId15"/>
    <p:sldId id="262" r:id="rId16"/>
    <p:sldId id="266" r:id="rId17"/>
    <p:sldId id="295" r:id="rId18"/>
    <p:sldId id="269" r:id="rId19"/>
    <p:sldId id="277" r:id="rId20"/>
    <p:sldId id="275" r:id="rId21"/>
    <p:sldId id="294" r:id="rId22"/>
    <p:sldId id="293" r:id="rId23"/>
    <p:sldId id="298" r:id="rId24"/>
    <p:sldId id="292" r:id="rId25"/>
    <p:sldId id="305"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3" autoAdjust="0"/>
    <p:restoredTop sz="94669" autoAdjust="0"/>
  </p:normalViewPr>
  <p:slideViewPr>
    <p:cSldViewPr>
      <p:cViewPr>
        <p:scale>
          <a:sx n="100" d="100"/>
          <a:sy n="100" d="100"/>
        </p:scale>
        <p:origin x="-1074" y="66"/>
      </p:cViewPr>
      <p:guideLst>
        <p:guide orient="horz" pos="2160"/>
        <p:guide pos="2880"/>
      </p:guideLst>
    </p:cSldViewPr>
  </p:slideViewPr>
  <p:notesTextViewPr>
    <p:cViewPr>
      <p:scale>
        <a:sx n="1" d="1"/>
        <a:sy n="1" d="1"/>
      </p:scale>
      <p:origin x="0" y="0"/>
    </p:cViewPr>
  </p:notesTextViewPr>
  <p:sorterViewPr>
    <p:cViewPr>
      <p:scale>
        <a:sx n="100" d="100"/>
        <a:sy n="100" d="100"/>
      </p:scale>
      <p:origin x="0" y="235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3" name="Group 42"/>
          <p:cNvGrpSpPr/>
          <p:nvPr/>
        </p:nvGrpSpPr>
        <p:grpSpPr>
          <a:xfrm>
            <a:off x="-382404" y="0"/>
            <a:ext cx="9932332" cy="6858000"/>
            <a:chOff x="-382404" y="0"/>
            <a:chExt cx="9932332" cy="6858000"/>
          </a:xfrm>
        </p:grpSpPr>
        <p:grpSp>
          <p:nvGrpSpPr>
            <p:cNvPr id="44" name="Group 44"/>
            <p:cNvGrpSpPr/>
            <p:nvPr/>
          </p:nvGrpSpPr>
          <p:grpSpPr>
            <a:xfrm>
              <a:off x="0" y="0"/>
              <a:ext cx="9144000" cy="6858000"/>
              <a:chOff x="0" y="0"/>
              <a:chExt cx="9144000" cy="6858000"/>
            </a:xfrm>
          </p:grpSpPr>
          <p:grpSp>
            <p:nvGrpSpPr>
              <p:cNvPr id="70" name="Group 4"/>
              <p:cNvGrpSpPr/>
              <p:nvPr/>
            </p:nvGrpSpPr>
            <p:grpSpPr>
              <a:xfrm>
                <a:off x="0" y="0"/>
                <a:ext cx="2514600" cy="6858000"/>
                <a:chOff x="0" y="0"/>
                <a:chExt cx="2514600" cy="6858000"/>
              </a:xfrm>
            </p:grpSpPr>
            <p:sp>
              <p:nvSpPr>
                <p:cNvPr id="115" name="Rectangle 11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7"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1" name="Group 5"/>
              <p:cNvGrpSpPr/>
              <p:nvPr/>
            </p:nvGrpSpPr>
            <p:grpSpPr>
              <a:xfrm>
                <a:off x="422910" y="0"/>
                <a:ext cx="2514600" cy="6858000"/>
                <a:chOff x="0" y="0"/>
                <a:chExt cx="2514600" cy="6858000"/>
              </a:xfrm>
            </p:grpSpPr>
            <p:sp>
              <p:nvSpPr>
                <p:cNvPr id="85" name="Rectangle 84"/>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11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5" name="Freeform 44"/>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Freeform 51"/>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3" name="Hexagon 52"/>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57"/>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Freeform 67"/>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68"/>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p:cNvSpPr/>
          <p:nvPr/>
        </p:nvSpPr>
        <p:spPr>
          <a:xfrm>
            <a:off x="4649096" y="-21511"/>
            <a:ext cx="3505200" cy="2312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4733365" y="2708476"/>
            <a:ext cx="3313355" cy="1702160"/>
          </a:xfrm>
        </p:spPr>
        <p:txBody>
          <a:bodyPr>
            <a:normAutofit/>
          </a:bodyPr>
          <a:lstStyle>
            <a:lvl1pPr>
              <a:defRPr sz="3600"/>
            </a:lvl1pPr>
          </a:lstStyle>
          <a:p>
            <a:r>
              <a:rPr lang="ru-RU" smtClean="0"/>
              <a:t>Образец заголовка</a:t>
            </a:r>
            <a:endParaRPr lang="en-US" dirty="0"/>
          </a:p>
        </p:txBody>
      </p:sp>
      <p:sp>
        <p:nvSpPr>
          <p:cNvPr id="3" name="Subtitle 2"/>
          <p:cNvSpPr>
            <a:spLocks noGrp="1"/>
          </p:cNvSpPr>
          <p:nvPr>
            <p:ph type="subTitle" idx="1"/>
          </p:nvPr>
        </p:nvSpPr>
        <p:spPr>
          <a:xfrm>
            <a:off x="4733365" y="4421080"/>
            <a:ext cx="3309803" cy="1260629"/>
          </a:xfrm>
        </p:spPr>
        <p:txBody>
          <a:bodyPr>
            <a:normAutofit/>
          </a:bodyPr>
          <a:lstStyle>
            <a:lvl1pPr marL="0" indent="0" algn="l">
              <a:buNone/>
              <a:defRPr sz="1800">
                <a:solidFill>
                  <a:srgbClr val="42424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4738744" y="1516828"/>
            <a:ext cx="2133600" cy="750981"/>
          </a:xfrm>
        </p:spPr>
        <p:txBody>
          <a:bodyPr anchor="b"/>
          <a:lstStyle>
            <a:lvl1pPr algn="l">
              <a:defRPr sz="2400"/>
            </a:lvl1pPr>
          </a:lstStyle>
          <a:p>
            <a:fld id="{69FFEC4A-8A4B-4403-9FDD-CD92F81930F8}" type="datetimeFigureOut">
              <a:rPr lang="ru-RU" smtClean="0"/>
              <a:t>05.10.2021</a:t>
            </a:fld>
            <a:endParaRPr lang="ru-RU"/>
          </a:p>
        </p:txBody>
      </p:sp>
      <p:sp>
        <p:nvSpPr>
          <p:cNvPr id="50" name="Rectangle 49"/>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a:xfrm>
            <a:off x="5303520" y="5719966"/>
            <a:ext cx="2831592" cy="365125"/>
          </a:xfrm>
        </p:spPr>
        <p:txBody>
          <a:bodyPr>
            <a:normAutofit/>
          </a:bodyPr>
          <a:lstStyle>
            <a:lvl1pPr>
              <a:defRPr>
                <a:solidFill>
                  <a:schemeClr val="accent1"/>
                </a:solidFill>
              </a:defRPr>
            </a:lvl1pPr>
          </a:lstStyle>
          <a:p>
            <a:endParaRPr lang="ru-RU"/>
          </a:p>
        </p:txBody>
      </p:sp>
      <p:sp>
        <p:nvSpPr>
          <p:cNvPr id="6" name="Slide Number Placeholder 5"/>
          <p:cNvSpPr>
            <a:spLocks noGrp="1"/>
          </p:cNvSpPr>
          <p:nvPr>
            <p:ph type="sldNum" sz="quarter" idx="12"/>
          </p:nvPr>
        </p:nvSpPr>
        <p:spPr>
          <a:xfrm>
            <a:off x="4649096" y="5719966"/>
            <a:ext cx="643666" cy="365125"/>
          </a:xfrm>
        </p:spPr>
        <p:txBody>
          <a:bodyPr/>
          <a:lstStyle>
            <a:lvl1pPr>
              <a:defRPr>
                <a:solidFill>
                  <a:schemeClr val="accent1"/>
                </a:solidFill>
              </a:defRPr>
            </a:lvl1pPr>
          </a:lstStyle>
          <a:p>
            <a:fld id="{E9B17927-8B5D-42A6-BF15-BA3A823389B8}" type="slidenum">
              <a:rPr lang="ru-RU" smtClean="0"/>
              <a:t>‹#›</a:t>
            </a:fld>
            <a:endParaRPr lang="ru-RU"/>
          </a:p>
        </p:txBody>
      </p:sp>
      <p:sp>
        <p:nvSpPr>
          <p:cNvPr id="89" name="Rectangle 88"/>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9FFEC4A-8A4B-4403-9FDD-CD92F81930F8}" type="datetimeFigureOut">
              <a:rPr lang="ru-RU" smtClean="0"/>
              <a:t>05.10.2021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B17927-8B5D-42A6-BF15-BA3A823389B8}"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58645" y="2900829"/>
            <a:ext cx="6637468" cy="1362075"/>
          </a:xfrm>
        </p:spPr>
        <p:txBody>
          <a:bodyPr anchor="b"/>
          <a:lstStyle>
            <a:lvl1pPr algn="l">
              <a:defRPr sz="4000" b="0"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258645" y="4267200"/>
            <a:ext cx="6637467" cy="1520413"/>
          </a:xfrm>
        </p:spPr>
        <p:txBody>
          <a:bodyPr anchor="t"/>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9FFEC4A-8A4B-4403-9FDD-CD92F81930F8}" type="datetimeFigureOut">
              <a:rPr lang="ru-RU" smtClean="0"/>
              <a:t>05.10.2021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B17927-8B5D-42A6-BF15-BA3A823389B8}"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69FFEC4A-8A4B-4403-9FDD-CD92F81930F8}" type="datetimeFigureOut">
              <a:rPr lang="ru-RU" smtClean="0"/>
              <a:t>05.10.2021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E9B17927-8B5D-42A6-BF15-BA3A823389B8}" type="slidenum">
              <a:rPr lang="ru-RU" smtClean="0"/>
              <a:t>‹#›</a:t>
            </a:fld>
            <a:endParaRPr lang="ru-RU"/>
          </a:p>
        </p:txBody>
      </p:sp>
      <p:sp>
        <p:nvSpPr>
          <p:cNvPr id="9" name="Content Placeholder 8"/>
          <p:cNvSpPr>
            <a:spLocks noGrp="1"/>
          </p:cNvSpPr>
          <p:nvPr>
            <p:ph sz="quarter" idx="13"/>
          </p:nvPr>
        </p:nvSpPr>
        <p:spPr>
          <a:xfrm>
            <a:off x="1042416" y="2313432"/>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1" name="Content Placeholder 10"/>
          <p:cNvSpPr>
            <a:spLocks noGrp="1"/>
          </p:cNvSpPr>
          <p:nvPr>
            <p:ph sz="quarter" idx="14"/>
          </p:nvPr>
        </p:nvSpPr>
        <p:spPr>
          <a:xfrm>
            <a:off x="4645152" y="2313431"/>
            <a:ext cx="3419856" cy="349300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1412111" y="2316009"/>
            <a:ext cx="3057148"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41721"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11837" y="2316010"/>
            <a:ext cx="3055717" cy="63976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152" y="2974694"/>
            <a:ext cx="3419856" cy="283579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9FFEC4A-8A4B-4403-9FDD-CD92F81930F8}" type="datetimeFigureOut">
              <a:rPr lang="ru-RU" smtClean="0"/>
              <a:t>05.10.2021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E9B17927-8B5D-42A6-BF15-BA3A823389B8}"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69FFEC4A-8A4B-4403-9FDD-CD92F81930F8}" type="datetimeFigureOut">
              <a:rPr lang="ru-RU" smtClean="0"/>
              <a:t>05.10.2021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E9B17927-8B5D-42A6-BF15-BA3A823389B8}"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FFEC4A-8A4B-4403-9FDD-CD92F81930F8}" type="datetimeFigureOut">
              <a:rPr lang="ru-RU" smtClean="0"/>
              <a:t>05.10.2021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E9B17927-8B5D-42A6-BF15-BA3A823389B8}"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2" name="Group 4"/>
              <p:cNvGrpSpPr/>
              <p:nvPr/>
            </p:nvGrpSpPr>
            <p:grpSpPr>
              <a:xfrm>
                <a:off x="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3" name="Group 5"/>
              <p:cNvGrpSpPr/>
              <p:nvPr/>
            </p:nvGrpSpPr>
            <p:grpSpPr>
              <a:xfrm>
                <a:off x="42291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4" name="Group 9"/>
              <p:cNvGrpSpPr/>
              <p:nvPr/>
            </p:nvGrpSpPr>
            <p:grpSpPr>
              <a:xfrm rot="10800000">
                <a:off x="6629400" y="0"/>
                <a:ext cx="2514600" cy="6858000"/>
                <a:chOff x="0" y="0"/>
                <a:chExt cx="2514600" cy="6858000"/>
              </a:xfrm>
            </p:grpSpPr>
            <p:sp>
              <p:nvSpPr>
                <p:cNvPr id="78" name="Rectangle 77"/>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5" name="Rectangle 74"/>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6" name="Rectangle 75"/>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7" name="Freeform 46"/>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Freeform 50"/>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2" name="Hexagon 51"/>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Hexagon 54"/>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Freeform 58"/>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Hexagon 62"/>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Freeform 69"/>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Freeform 70"/>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Rectangle 45"/>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69FFEC4A-8A4B-4403-9FDD-CD92F81930F8}" type="datetimeFigureOut">
              <a:rPr lang="ru-RU" smtClean="0"/>
              <a:t>05.10.2021</a:t>
            </a:fld>
            <a:endParaRPr lang="ru-RU"/>
          </a:p>
        </p:txBody>
      </p:sp>
      <p:sp>
        <p:nvSpPr>
          <p:cNvPr id="7" name="Slide Number Placeholder 6"/>
          <p:cNvSpPr>
            <a:spLocks noGrp="1"/>
          </p:cNvSpPr>
          <p:nvPr>
            <p:ph type="sldNum" sz="quarter" idx="12"/>
          </p:nvPr>
        </p:nvSpPr>
        <p:spPr/>
        <p:txBody>
          <a:bodyPr/>
          <a:lstStyle/>
          <a:p>
            <a:fld id="{E9B17927-8B5D-42A6-BF15-BA3A823389B8}" type="slidenum">
              <a:rPr lang="ru-RU" smtClean="0"/>
              <a:t>‹#›</a:t>
            </a:fld>
            <a:endParaRPr lang="ru-RU"/>
          </a:p>
        </p:txBody>
      </p:sp>
      <p:sp>
        <p:nvSpPr>
          <p:cNvPr id="58" name="Rectangle 57"/>
          <p:cNvSpPr/>
          <p:nvPr/>
        </p:nvSpPr>
        <p:spPr>
          <a:xfrm>
            <a:off x="905571" y="601883"/>
            <a:ext cx="3562257" cy="5648445"/>
          </a:xfrm>
          <a:prstGeom prst="rect">
            <a:avLst/>
          </a:prstGeom>
          <a:solidFill>
            <a:schemeClr val="bg1"/>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1145894" y="856527"/>
            <a:ext cx="3090440" cy="5150734"/>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1" name="Rectangle 60"/>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2" name="Title 1"/>
          <p:cNvSpPr>
            <a:spLocks noGrp="1"/>
          </p:cNvSpPr>
          <p:nvPr>
            <p:ph type="title"/>
          </p:nvPr>
        </p:nvSpPr>
        <p:spPr>
          <a:xfrm>
            <a:off x="4739833" y="2657434"/>
            <a:ext cx="3304572" cy="1463153"/>
          </a:xfrm>
        </p:spPr>
        <p:txBody>
          <a:bodyPr anchor="b">
            <a:normAutofit/>
          </a:bodyPr>
          <a:lstStyle>
            <a:lvl1pPr algn="l">
              <a:defRPr sz="2800" b="0"/>
            </a:lvl1pPr>
          </a:lstStyle>
          <a:p>
            <a:r>
              <a:rPr lang="ru-RU" smtClean="0"/>
              <a:t>Образец заголовка</a:t>
            </a:r>
            <a:endParaRPr lang="en-US"/>
          </a:p>
        </p:txBody>
      </p:sp>
      <p:sp>
        <p:nvSpPr>
          <p:cNvPr id="4" name="Text Placeholder 3"/>
          <p:cNvSpPr>
            <a:spLocks noGrp="1"/>
          </p:cNvSpPr>
          <p:nvPr>
            <p:ph type="body" sz="half" idx="2"/>
          </p:nvPr>
        </p:nvSpPr>
        <p:spPr>
          <a:xfrm>
            <a:off x="4736592" y="4136994"/>
            <a:ext cx="3298784" cy="1517904"/>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44" name="Group 43"/>
          <p:cNvGrpSpPr/>
          <p:nvPr/>
        </p:nvGrpSpPr>
        <p:grpSpPr>
          <a:xfrm>
            <a:off x="-382404" y="0"/>
            <a:ext cx="9932332" cy="6858000"/>
            <a:chOff x="-382404" y="0"/>
            <a:chExt cx="9932332" cy="6858000"/>
          </a:xfrm>
        </p:grpSpPr>
        <p:grpSp>
          <p:nvGrpSpPr>
            <p:cNvPr id="45" name="Group 44"/>
            <p:cNvGrpSpPr/>
            <p:nvPr/>
          </p:nvGrpSpPr>
          <p:grpSpPr>
            <a:xfrm>
              <a:off x="0" y="0"/>
              <a:ext cx="9144000" cy="6858000"/>
              <a:chOff x="0" y="0"/>
              <a:chExt cx="9144000" cy="6858000"/>
            </a:xfrm>
          </p:grpSpPr>
          <p:grpSp>
            <p:nvGrpSpPr>
              <p:cNvPr id="75" name="Group 4"/>
              <p:cNvGrpSpPr/>
              <p:nvPr/>
            </p:nvGrpSpPr>
            <p:grpSpPr>
              <a:xfrm>
                <a:off x="0" y="0"/>
                <a:ext cx="2514600" cy="6858000"/>
                <a:chOff x="0" y="0"/>
                <a:chExt cx="2514600" cy="6858000"/>
              </a:xfrm>
            </p:grpSpPr>
            <p:sp>
              <p:nvSpPr>
                <p:cNvPr id="87" name="Rectangle 8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8"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9"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6" name="Group 5"/>
              <p:cNvGrpSpPr/>
              <p:nvPr/>
            </p:nvGrpSpPr>
            <p:grpSpPr>
              <a:xfrm>
                <a:off x="422910" y="0"/>
                <a:ext cx="2514600" cy="6858000"/>
                <a:chOff x="0" y="0"/>
                <a:chExt cx="2514600" cy="6858000"/>
              </a:xfrm>
            </p:grpSpPr>
            <p:sp>
              <p:nvSpPr>
                <p:cNvPr id="84" name="Rectangle 83"/>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5" name="Rectangle 84"/>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77" name="Group 9"/>
              <p:cNvGrpSpPr/>
              <p:nvPr/>
            </p:nvGrpSpPr>
            <p:grpSpPr>
              <a:xfrm rot="10800000">
                <a:off x="6629400" y="0"/>
                <a:ext cx="2514600" cy="6858000"/>
                <a:chOff x="0" y="0"/>
                <a:chExt cx="2514600" cy="6858000"/>
              </a:xfrm>
            </p:grpSpPr>
            <p:sp>
              <p:nvSpPr>
                <p:cNvPr id="81" name="Rectangle 80"/>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3" name="Rectangle 82"/>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8" name="Rectangle 77"/>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6" name="Freeform 45"/>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8" name="Freeform 47"/>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Freeform 49"/>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1" name="Hexagon 50"/>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Hexagon 60"/>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Hexagon 61"/>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Freeform 62"/>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Hexagon 63"/>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Hexagon 64"/>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Hexagon 65"/>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Hexagon 66"/>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8" name="Hexagon 67"/>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Hexagon 68"/>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Hexagon 69"/>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Hexagon 70"/>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Hexagon 71"/>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Freeform 72"/>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Freeform 73"/>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4" name="Rectangle 93"/>
          <p:cNvSpPr/>
          <p:nvPr/>
        </p:nvSpPr>
        <p:spPr>
          <a:xfrm>
            <a:off x="4561242" y="-21511"/>
            <a:ext cx="3679116" cy="6271840"/>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 name="Rectangle 101"/>
          <p:cNvSpPr/>
          <p:nvPr/>
        </p:nvSpPr>
        <p:spPr>
          <a:xfrm>
            <a:off x="905571" y="601883"/>
            <a:ext cx="3562257" cy="5648445"/>
          </a:xfrm>
          <a:prstGeom prst="rect">
            <a:avLst/>
          </a:prstGeom>
          <a:solidFill>
            <a:srgbClr val="FFFFFF"/>
          </a:solidFill>
          <a:ln w="3175">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4650889" y="6088284"/>
            <a:ext cx="3505200" cy="817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734424" y="2660904"/>
            <a:ext cx="3300984" cy="1463040"/>
          </a:xfrm>
        </p:spPr>
        <p:txBody>
          <a:bodyPr anchor="b">
            <a:normAutofit/>
          </a:bodyPr>
          <a:lstStyle>
            <a:lvl1pPr algn="l">
              <a:defRPr sz="2800" b="0"/>
            </a:lvl1pPr>
          </a:lstStyle>
          <a:p>
            <a:r>
              <a:rPr lang="ru-RU" smtClean="0"/>
              <a:t>Образец заголовка</a:t>
            </a:r>
            <a:endParaRPr lang="en-US"/>
          </a:p>
        </p:txBody>
      </p:sp>
      <p:sp>
        <p:nvSpPr>
          <p:cNvPr id="3" name="Picture Placeholder 2"/>
          <p:cNvSpPr>
            <a:spLocks noGrp="1"/>
          </p:cNvSpPr>
          <p:nvPr>
            <p:ph type="pic" idx="1"/>
          </p:nvPr>
        </p:nvSpPr>
        <p:spPr>
          <a:xfrm>
            <a:off x="1005208" y="693795"/>
            <a:ext cx="3359623" cy="5468112"/>
          </a:xfrm>
        </p:spPr>
        <p:txBody>
          <a:bodyPr/>
          <a:lstStyle>
            <a:lvl1pPr marL="0" indent="0">
              <a:buNone/>
              <a:defRPr sz="3200">
                <a:solidFill>
                  <a:schemeClr val="accent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4734630" y="4133088"/>
            <a:ext cx="3300573" cy="1519561"/>
          </a:xfrm>
        </p:spPr>
        <p:txBody>
          <a:bodyPr>
            <a:normAutofit/>
          </a:bodyPr>
          <a:lstStyle>
            <a:lvl1pPr marL="0" indent="0">
              <a:buNone/>
              <a:defRPr sz="1600">
                <a:solidFill>
                  <a:srgbClr val="42424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9FFEC4A-8A4B-4403-9FDD-CD92F81930F8}" type="datetimeFigureOut">
              <a:rPr lang="ru-RU" smtClean="0"/>
              <a:t>05.10.2021</a:t>
            </a:fld>
            <a:endParaRPr lang="ru-RU"/>
          </a:p>
        </p:txBody>
      </p:sp>
      <p:sp>
        <p:nvSpPr>
          <p:cNvPr id="6" name="Footer Placeholder 5"/>
          <p:cNvSpPr>
            <a:spLocks noGrp="1"/>
          </p:cNvSpPr>
          <p:nvPr>
            <p:ph type="ftr" sz="quarter" idx="11"/>
          </p:nvPr>
        </p:nvSpPr>
        <p:spPr>
          <a:xfrm>
            <a:off x="4641448" y="5724835"/>
            <a:ext cx="3493664" cy="365125"/>
          </a:xfrm>
        </p:spPr>
        <p:txBody>
          <a:bodyPr>
            <a:normAutofit/>
          </a:bodyPr>
          <a:lstStyle/>
          <a:p>
            <a:endParaRPr lang="ru-RU"/>
          </a:p>
        </p:txBody>
      </p:sp>
      <p:sp>
        <p:nvSpPr>
          <p:cNvPr id="7" name="Slide Number Placeholder 6"/>
          <p:cNvSpPr>
            <a:spLocks noGrp="1"/>
          </p:cNvSpPr>
          <p:nvPr>
            <p:ph type="sldNum" sz="quarter" idx="12"/>
          </p:nvPr>
        </p:nvSpPr>
        <p:spPr/>
        <p:txBody>
          <a:bodyPr/>
          <a:lstStyle/>
          <a:p>
            <a:fld id="{E9B17927-8B5D-42A6-BF15-BA3A823389B8}"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9FFEC4A-8A4B-4403-9FDD-CD92F81930F8}" type="datetimeFigureOut">
              <a:rPr lang="ru-RU" smtClean="0"/>
              <a:t>05.10.2021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B17927-8B5D-42A6-BF15-BA3A823389B8}"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030147"/>
            <a:ext cx="1484453" cy="4780344"/>
          </a:xfrm>
        </p:spPr>
        <p:txBody>
          <a:bodyPr vert="eaVert" anchor="ctr"/>
          <a:lstStyle/>
          <a:p>
            <a:r>
              <a:rPr lang="ru-RU" smtClean="0"/>
              <a:t>Образец заголовка</a:t>
            </a:r>
            <a:endParaRPr lang="en-US"/>
          </a:p>
        </p:txBody>
      </p:sp>
      <p:sp>
        <p:nvSpPr>
          <p:cNvPr id="3" name="Vertical Text Placeholder 2"/>
          <p:cNvSpPr>
            <a:spLocks noGrp="1"/>
          </p:cNvSpPr>
          <p:nvPr>
            <p:ph type="body" orient="vert" idx="1"/>
          </p:nvPr>
        </p:nvSpPr>
        <p:spPr>
          <a:xfrm>
            <a:off x="1053296" y="1030147"/>
            <a:ext cx="5423704" cy="478034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9FFEC4A-8A4B-4403-9FDD-CD92F81930F8}" type="datetimeFigureOut">
              <a:rPr lang="ru-RU" smtClean="0"/>
              <a:t>05.10.2021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E9B17927-8B5D-42A6-BF15-BA3A823389B8}"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42" name="Group 41"/>
          <p:cNvGrpSpPr/>
          <p:nvPr/>
        </p:nvGrpSpPr>
        <p:grpSpPr>
          <a:xfrm>
            <a:off x="-304800" y="0"/>
            <a:ext cx="9932332" cy="6858000"/>
            <a:chOff x="-382404" y="0"/>
            <a:chExt cx="9932332" cy="6858000"/>
          </a:xfrm>
        </p:grpSpPr>
        <p:grpSp>
          <p:nvGrpSpPr>
            <p:cNvPr id="43" name="Group 44"/>
            <p:cNvGrpSpPr/>
            <p:nvPr/>
          </p:nvGrpSpPr>
          <p:grpSpPr>
            <a:xfrm>
              <a:off x="0" y="0"/>
              <a:ext cx="9144000" cy="6858000"/>
              <a:chOff x="0" y="0"/>
              <a:chExt cx="9144000" cy="6858000"/>
            </a:xfrm>
          </p:grpSpPr>
          <p:grpSp>
            <p:nvGrpSpPr>
              <p:cNvPr id="101" name="Group 4"/>
              <p:cNvGrpSpPr/>
              <p:nvPr/>
            </p:nvGrpSpPr>
            <p:grpSpPr>
              <a:xfrm>
                <a:off x="0" y="0"/>
                <a:ext cx="2514600" cy="6858000"/>
                <a:chOff x="0" y="0"/>
                <a:chExt cx="2514600" cy="6858000"/>
              </a:xfrm>
            </p:grpSpPr>
            <p:sp>
              <p:nvSpPr>
                <p:cNvPr id="113" name="Rectangle 112"/>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4" name="Rectangle 2"/>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5" name="Rectangle 3"/>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2" name="Group 5"/>
              <p:cNvGrpSpPr/>
              <p:nvPr/>
            </p:nvGrpSpPr>
            <p:grpSpPr>
              <a:xfrm>
                <a:off x="422910" y="0"/>
                <a:ext cx="2514600" cy="6858000"/>
                <a:chOff x="0" y="0"/>
                <a:chExt cx="2514600" cy="6858000"/>
              </a:xfrm>
            </p:grpSpPr>
            <p:sp>
              <p:nvSpPr>
                <p:cNvPr id="110" name="Rectangle 109"/>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1" name="Rectangle 110"/>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ectangle 111"/>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3" name="Group 9"/>
              <p:cNvGrpSpPr/>
              <p:nvPr/>
            </p:nvGrpSpPr>
            <p:grpSpPr>
              <a:xfrm rot="10800000">
                <a:off x="6629400" y="0"/>
                <a:ext cx="2514600" cy="6858000"/>
                <a:chOff x="0" y="0"/>
                <a:chExt cx="2514600" cy="6858000"/>
              </a:xfrm>
            </p:grpSpPr>
            <p:sp>
              <p:nvSpPr>
                <p:cNvPr id="107" name="Rectangle 106"/>
                <p:cNvSpPr/>
                <p:nvPr/>
              </p:nvSpPr>
              <p:spPr>
                <a:xfrm>
                  <a:off x="914400" y="0"/>
                  <a:ext cx="1600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 name="Rectangle 107"/>
                <p:cNvSpPr/>
                <p:nvPr/>
              </p:nvSpPr>
              <p:spPr>
                <a:xfrm>
                  <a:off x="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p:cNvSpPr/>
                <p:nvPr/>
              </p:nvSpPr>
              <p:spPr>
                <a:xfrm>
                  <a:off x="2286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4" name="Rectangle 103"/>
              <p:cNvSpPr/>
              <p:nvPr/>
            </p:nvSpPr>
            <p:spPr>
              <a:xfrm>
                <a:off x="3810000" y="0"/>
                <a:ext cx="28194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Rectangle 104"/>
              <p:cNvSpPr/>
              <p:nvPr/>
            </p:nvSpPr>
            <p:spPr>
              <a:xfrm>
                <a:off x="2895600" y="0"/>
                <a:ext cx="4572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 name="Rectangle 105"/>
              <p:cNvSpPr/>
              <p:nvPr/>
            </p:nvSpPr>
            <p:spPr>
              <a:xfrm>
                <a:off x="3124200" y="0"/>
                <a:ext cx="762000" cy="6858000"/>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4" name="Freeform 43"/>
            <p:cNvSpPr/>
            <p:nvPr/>
          </p:nvSpPr>
          <p:spPr>
            <a:xfrm>
              <a:off x="-11875" y="5035138"/>
              <a:ext cx="9144000" cy="1175655"/>
            </a:xfrm>
            <a:custGeom>
              <a:avLst/>
              <a:gdLst>
                <a:gd name="connsiteX0" fmla="*/ 0 w 9144000"/>
                <a:gd name="connsiteY0" fmla="*/ 1116280 h 1175656"/>
                <a:gd name="connsiteX1" fmla="*/ 1674420 w 9144000"/>
                <a:gd name="connsiteY1" fmla="*/ 1163781 h 1175656"/>
                <a:gd name="connsiteX2" fmla="*/ 4120737 w 9144000"/>
                <a:gd name="connsiteY2" fmla="*/ 1045028 h 1175656"/>
                <a:gd name="connsiteX3" fmla="*/ 7172696 w 9144000"/>
                <a:gd name="connsiteY3" fmla="*/ 605641 h 1175656"/>
                <a:gd name="connsiteX4" fmla="*/ 9144000 w 9144000"/>
                <a:gd name="connsiteY4" fmla="*/ 0 h 1175656"/>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270659 h 1330035"/>
                <a:gd name="connsiteX1" fmla="*/ 1674420 w 9144000"/>
                <a:gd name="connsiteY1" fmla="*/ 1318160 h 1330035"/>
                <a:gd name="connsiteX2" fmla="*/ 4120737 w 9144000"/>
                <a:gd name="connsiteY2" fmla="*/ 1199407 h 1330035"/>
                <a:gd name="connsiteX3" fmla="*/ 7172696 w 9144000"/>
                <a:gd name="connsiteY3" fmla="*/ 760020 h 1330035"/>
                <a:gd name="connsiteX4" fmla="*/ 9144000 w 9144000"/>
                <a:gd name="connsiteY4" fmla="*/ 0 h 1330035"/>
                <a:gd name="connsiteX0" fmla="*/ 0 w 9144000"/>
                <a:gd name="connsiteY0" fmla="*/ 1116279 h 1175655"/>
                <a:gd name="connsiteX1" fmla="*/ 1674420 w 9144000"/>
                <a:gd name="connsiteY1" fmla="*/ 1163780 h 1175655"/>
                <a:gd name="connsiteX2" fmla="*/ 4120737 w 9144000"/>
                <a:gd name="connsiteY2" fmla="*/ 1045027 h 1175655"/>
                <a:gd name="connsiteX3" fmla="*/ 7172696 w 9144000"/>
                <a:gd name="connsiteY3" fmla="*/ 605640 h 1175655"/>
                <a:gd name="connsiteX4" fmla="*/ 9144000 w 9144000"/>
                <a:gd name="connsiteY4" fmla="*/ 0 h 1175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1175655">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5" name="Freeform 44"/>
            <p:cNvSpPr/>
            <p:nvPr/>
          </p:nvSpPr>
          <p:spPr>
            <a:xfrm>
              <a:off x="-11875" y="3467595"/>
              <a:ext cx="9144000" cy="890650"/>
            </a:xfrm>
            <a:custGeom>
              <a:avLst/>
              <a:gdLst>
                <a:gd name="connsiteX0" fmla="*/ 0 w 9144000"/>
                <a:gd name="connsiteY0" fmla="*/ 890650 h 890650"/>
                <a:gd name="connsiteX1" fmla="*/ 1045028 w 9144000"/>
                <a:gd name="connsiteY1" fmla="*/ 475013 h 890650"/>
                <a:gd name="connsiteX2" fmla="*/ 3111335 w 9144000"/>
                <a:gd name="connsiteY2" fmla="*/ 71252 h 890650"/>
                <a:gd name="connsiteX3" fmla="*/ 5913911 w 9144000"/>
                <a:gd name="connsiteY3" fmla="*/ 71252 h 890650"/>
                <a:gd name="connsiteX4" fmla="*/ 9144000 w 9144000"/>
                <a:gd name="connsiteY4" fmla="*/ 498764 h 890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89065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Freeform 45"/>
            <p:cNvSpPr/>
            <p:nvPr/>
          </p:nvSpPr>
          <p:spPr>
            <a:xfrm>
              <a:off x="-23751" y="5640779"/>
              <a:ext cx="3004457" cy="1211283"/>
            </a:xfrm>
            <a:custGeom>
              <a:avLst/>
              <a:gdLst>
                <a:gd name="connsiteX0" fmla="*/ 0 w 3004457"/>
                <a:gd name="connsiteY0" fmla="*/ 0 h 1211283"/>
                <a:gd name="connsiteX1" fmla="*/ 3004457 w 3004457"/>
                <a:gd name="connsiteY1" fmla="*/ 1211283 h 1211283"/>
              </a:gdLst>
              <a:ahLst/>
              <a:cxnLst>
                <a:cxn ang="0">
                  <a:pos x="connsiteX0" y="connsiteY0"/>
                </a:cxn>
                <a:cxn ang="0">
                  <a:pos x="connsiteX1" y="connsiteY1"/>
                </a:cxn>
              </a:cxnLst>
              <a:rect l="l" t="t" r="r" b="b"/>
              <a:pathLst>
                <a:path w="3004457" h="1211283">
                  <a:moveTo>
                    <a:pt x="0" y="0"/>
                  </a:moveTo>
                  <a:cubicBezTo>
                    <a:pt x="1103415" y="501732"/>
                    <a:pt x="2206831" y="1003465"/>
                    <a:pt x="3004457" y="1211283"/>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7" name="Freeform 46"/>
            <p:cNvSpPr/>
            <p:nvPr/>
          </p:nvSpPr>
          <p:spPr>
            <a:xfrm>
              <a:off x="-11875" y="5284519"/>
              <a:ext cx="9144000" cy="1478478"/>
            </a:xfrm>
            <a:custGeom>
              <a:avLst/>
              <a:gdLst>
                <a:gd name="connsiteX0" fmla="*/ 0 w 9144000"/>
                <a:gd name="connsiteY0" fmla="*/ 0 h 1478478"/>
                <a:gd name="connsiteX1" fmla="*/ 1104405 w 9144000"/>
                <a:gd name="connsiteY1" fmla="*/ 344385 h 1478478"/>
                <a:gd name="connsiteX2" fmla="*/ 3194462 w 9144000"/>
                <a:gd name="connsiteY2" fmla="*/ 866899 h 1478478"/>
                <a:gd name="connsiteX3" fmla="*/ 5676405 w 9144000"/>
                <a:gd name="connsiteY3" fmla="*/ 1282536 h 1478478"/>
                <a:gd name="connsiteX4" fmla="*/ 7730836 w 9144000"/>
                <a:gd name="connsiteY4" fmla="*/ 1448790 h 1478478"/>
                <a:gd name="connsiteX5" fmla="*/ 8573984 w 9144000"/>
                <a:gd name="connsiteY5" fmla="*/ 1460665 h 1478478"/>
                <a:gd name="connsiteX6" fmla="*/ 9144000 w 9144000"/>
                <a:gd name="connsiteY6" fmla="*/ 1425039 h 147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44000" h="1478478">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9" name="Freeform 48"/>
            <p:cNvSpPr/>
            <p:nvPr/>
          </p:nvSpPr>
          <p:spPr>
            <a:xfrm>
              <a:off x="2137558" y="5132120"/>
              <a:ext cx="6982691" cy="1719942"/>
            </a:xfrm>
            <a:custGeom>
              <a:avLst/>
              <a:gdLst>
                <a:gd name="connsiteX0" fmla="*/ 0 w 6982691"/>
                <a:gd name="connsiteY0" fmla="*/ 1719942 h 1719942"/>
                <a:gd name="connsiteX1" fmla="*/ 546265 w 6982691"/>
                <a:gd name="connsiteY1" fmla="*/ 1185553 h 1719942"/>
                <a:gd name="connsiteX2" fmla="*/ 1330037 w 6982691"/>
                <a:gd name="connsiteY2" fmla="*/ 710540 h 1719942"/>
                <a:gd name="connsiteX3" fmla="*/ 2078182 w 6982691"/>
                <a:gd name="connsiteY3" fmla="*/ 437407 h 1719942"/>
                <a:gd name="connsiteX4" fmla="*/ 3348842 w 6982691"/>
                <a:gd name="connsiteY4" fmla="*/ 152399 h 1719942"/>
                <a:gd name="connsiteX5" fmla="*/ 4001985 w 6982691"/>
                <a:gd name="connsiteY5" fmla="*/ 69272 h 1719942"/>
                <a:gd name="connsiteX6" fmla="*/ 5047013 w 6982691"/>
                <a:gd name="connsiteY6" fmla="*/ 9896 h 1719942"/>
                <a:gd name="connsiteX7" fmla="*/ 5890161 w 6982691"/>
                <a:gd name="connsiteY7" fmla="*/ 9896 h 1719942"/>
                <a:gd name="connsiteX8" fmla="*/ 6495803 w 6982691"/>
                <a:gd name="connsiteY8" fmla="*/ 9896 h 1719942"/>
                <a:gd name="connsiteX9" fmla="*/ 6899564 w 6982691"/>
                <a:gd name="connsiteY9" fmla="*/ 33646 h 1719942"/>
                <a:gd name="connsiteX10" fmla="*/ 6982691 w 6982691"/>
                <a:gd name="connsiteY10" fmla="*/ 45522 h 1719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982691" h="1719942">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ln w="6350">
              <a:solidFill>
                <a:schemeClr val="bg1">
                  <a:alpha val="2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50" name="Hexagon 49"/>
            <p:cNvSpPr/>
            <p:nvPr/>
          </p:nvSpPr>
          <p:spPr>
            <a:xfrm rot="1800000">
              <a:off x="2996165" y="2859252"/>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Hexagon 50"/>
            <p:cNvSpPr/>
            <p:nvPr/>
          </p:nvSpPr>
          <p:spPr>
            <a:xfrm rot="1800000">
              <a:off x="3720065" y="4126078"/>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2" name="Hexagon 51"/>
            <p:cNvSpPr/>
            <p:nvPr/>
          </p:nvSpPr>
          <p:spPr>
            <a:xfrm rot="1800000">
              <a:off x="3729591" y="1592427"/>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Hexagon 52"/>
            <p:cNvSpPr/>
            <p:nvPr/>
          </p:nvSpPr>
          <p:spPr>
            <a:xfrm rot="1800000">
              <a:off x="2977115" y="325603"/>
              <a:ext cx="1601400" cy="1388236"/>
            </a:xfrm>
            <a:prstGeom prst="hexagon">
              <a:avLst>
                <a:gd name="adj" fmla="val 28544"/>
                <a:gd name="vf" fmla="val 115470"/>
              </a:avLst>
            </a:prstGeom>
            <a:solidFill>
              <a:schemeClr val="bg1">
                <a:alpha val="4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Hexagon 53"/>
            <p:cNvSpPr/>
            <p:nvPr/>
          </p:nvSpPr>
          <p:spPr>
            <a:xfrm rot="1800000">
              <a:off x="4463014" y="5383378"/>
              <a:ext cx="1601400" cy="1388236"/>
            </a:xfrm>
            <a:prstGeom prst="hexagon">
              <a:avLst>
                <a:gd name="adj" fmla="val 28544"/>
                <a:gd name="vf" fmla="val 115470"/>
              </a:avLst>
            </a:prstGeom>
            <a:solidFill>
              <a:schemeClr val="bg1">
                <a:alpha val="6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54"/>
            <p:cNvSpPr/>
            <p:nvPr/>
          </p:nvSpPr>
          <p:spPr>
            <a:xfrm rot="1800000">
              <a:off x="-382404" y="4201528"/>
              <a:ext cx="1261499"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56357 w 1261499"/>
                <a:gd name="connsiteY5" fmla="*/ 1388236 h 1388236"/>
                <a:gd name="connsiteX6" fmla="*/ 0 w 1261499"/>
                <a:gd name="connsiteY6" fmla="*/ 105098 h 1388236"/>
                <a:gd name="connsiteX0" fmla="*/ 0 w 1261499"/>
                <a:gd name="connsiteY0" fmla="*/ 105098 h 1388236"/>
                <a:gd name="connsiteX1" fmla="*/ 56357 w 1261499"/>
                <a:gd name="connsiteY1" fmla="*/ 0 h 1388236"/>
                <a:gd name="connsiteX2" fmla="*/ 865241 w 1261499"/>
                <a:gd name="connsiteY2" fmla="*/ 0 h 1388236"/>
                <a:gd name="connsiteX3" fmla="*/ 1261499 w 1261499"/>
                <a:gd name="connsiteY3" fmla="*/ 694118 h 1388236"/>
                <a:gd name="connsiteX4" fmla="*/ 865241 w 1261499"/>
                <a:gd name="connsiteY4" fmla="*/ 1388236 h 1388236"/>
                <a:gd name="connsiteX5" fmla="*/ 744578 w 1261499"/>
                <a:gd name="connsiteY5" fmla="*/ 1387893 h 1388236"/>
                <a:gd name="connsiteX6" fmla="*/ 0 w 1261499"/>
                <a:gd name="connsiteY6" fmla="*/ 10509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61499" h="1388236">
                  <a:moveTo>
                    <a:pt x="0" y="105098"/>
                  </a:moveTo>
                  <a:lnTo>
                    <a:pt x="56357" y="0"/>
                  </a:lnTo>
                  <a:lnTo>
                    <a:pt x="865241" y="0"/>
                  </a:lnTo>
                  <a:lnTo>
                    <a:pt x="1261499" y="694118"/>
                  </a:lnTo>
                  <a:lnTo>
                    <a:pt x="865241" y="1388236"/>
                  </a:lnTo>
                  <a:lnTo>
                    <a:pt x="744578" y="1387893"/>
                  </a:lnTo>
                  <a:lnTo>
                    <a:pt x="0" y="105098"/>
                  </a:lnTo>
                  <a:close/>
                </a:path>
              </a:pathLst>
            </a:cu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Hexagon 55"/>
            <p:cNvSpPr/>
            <p:nvPr/>
          </p:nvSpPr>
          <p:spPr>
            <a:xfrm rot="1800000">
              <a:off x="24365" y="540242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Hexagon 56"/>
            <p:cNvSpPr/>
            <p:nvPr/>
          </p:nvSpPr>
          <p:spPr>
            <a:xfrm rot="1800000">
              <a:off x="52941" y="284972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Hexagon 57"/>
            <p:cNvSpPr/>
            <p:nvPr/>
          </p:nvSpPr>
          <p:spPr>
            <a:xfrm rot="1800000">
              <a:off x="776840" y="4126077"/>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Hexagon 58"/>
            <p:cNvSpPr/>
            <p:nvPr/>
          </p:nvSpPr>
          <p:spPr>
            <a:xfrm rot="1800000">
              <a:off x="1510265" y="54119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Hexagon 59"/>
            <p:cNvSpPr/>
            <p:nvPr/>
          </p:nvSpPr>
          <p:spPr>
            <a:xfrm rot="1800000">
              <a:off x="1529316" y="2859252"/>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Hexagon 94"/>
            <p:cNvSpPr/>
            <p:nvPr/>
          </p:nvSpPr>
          <p:spPr>
            <a:xfrm rot="1800000">
              <a:off x="795890" y="1563853"/>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Hexagon 95"/>
            <p:cNvSpPr/>
            <p:nvPr/>
          </p:nvSpPr>
          <p:spPr>
            <a:xfrm rot="1800000">
              <a:off x="6806166" y="4145128"/>
              <a:ext cx="1601400" cy="1388236"/>
            </a:xfrm>
            <a:prstGeom prst="hexagon">
              <a:avLst>
                <a:gd name="adj" fmla="val 28544"/>
                <a:gd name="vf" fmla="val 115470"/>
              </a:avLst>
            </a:prstGeom>
            <a:solidFill>
              <a:schemeClr val="bg1">
                <a:alpha val="10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Hexagon 96"/>
            <p:cNvSpPr/>
            <p:nvPr/>
          </p:nvSpPr>
          <p:spPr>
            <a:xfrm rot="1800000">
              <a:off x="7549116" y="5421479"/>
              <a:ext cx="1601400" cy="1388236"/>
            </a:xfrm>
            <a:prstGeom prst="hexagon">
              <a:avLst>
                <a:gd name="adj" fmla="val 28544"/>
                <a:gd name="vf" fmla="val 115470"/>
              </a:avLst>
            </a:pr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Hexagon 97"/>
            <p:cNvSpPr/>
            <p:nvPr/>
          </p:nvSpPr>
          <p:spPr>
            <a:xfrm rot="1800000">
              <a:off x="7549117" y="2868778"/>
              <a:ext cx="1601400" cy="1388236"/>
            </a:xfrm>
            <a:prstGeom prst="hexagon">
              <a:avLst>
                <a:gd name="adj" fmla="val 28544"/>
                <a:gd name="vf" fmla="val 115470"/>
              </a:avLst>
            </a:prstGeom>
            <a:solidFill>
              <a:schemeClr val="bg1">
                <a:alpha val="7000"/>
              </a:schemeClr>
            </a:solidFill>
            <a:ln w="12700">
              <a:solidFill>
                <a:schemeClr val="bg1">
                  <a:alpha val="8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9" name="Freeform 98"/>
            <p:cNvSpPr/>
            <p:nvPr/>
          </p:nvSpPr>
          <p:spPr>
            <a:xfrm rot="1800000">
              <a:off x="8306521" y="4055629"/>
              <a:ext cx="1243407" cy="1388236"/>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118 h 1388236"/>
                <a:gd name="connsiteX1" fmla="*/ 396258 w 1601400"/>
                <a:gd name="connsiteY1" fmla="*/ 0 h 1388236"/>
                <a:gd name="connsiteX2" fmla="*/ 474029 w 1601400"/>
                <a:gd name="connsiteY2" fmla="*/ 4016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243407"/>
                <a:gd name="connsiteY0" fmla="*/ 694118 h 1388236"/>
                <a:gd name="connsiteX1" fmla="*/ 396258 w 1243407"/>
                <a:gd name="connsiteY1" fmla="*/ 0 h 1388236"/>
                <a:gd name="connsiteX2" fmla="*/ 474029 w 1243407"/>
                <a:gd name="connsiteY2" fmla="*/ 4016 h 1388236"/>
                <a:gd name="connsiteX3" fmla="*/ 1243407 w 1243407"/>
                <a:gd name="connsiteY3" fmla="*/ 1325983 h 1388236"/>
                <a:gd name="connsiteX4" fmla="*/ 1205142 w 1243407"/>
                <a:gd name="connsiteY4" fmla="*/ 1388236 h 1388236"/>
                <a:gd name="connsiteX5" fmla="*/ 396258 w 1243407"/>
                <a:gd name="connsiteY5" fmla="*/ 1388236 h 1388236"/>
                <a:gd name="connsiteX6" fmla="*/ 0 w 1243407"/>
                <a:gd name="connsiteY6" fmla="*/ 694118 h 1388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3407" h="1388236">
                  <a:moveTo>
                    <a:pt x="0" y="694118"/>
                  </a:moveTo>
                  <a:lnTo>
                    <a:pt x="396258" y="0"/>
                  </a:lnTo>
                  <a:lnTo>
                    <a:pt x="474029" y="4016"/>
                  </a:lnTo>
                  <a:lnTo>
                    <a:pt x="1243407" y="1325983"/>
                  </a:lnTo>
                  <a:lnTo>
                    <a:pt x="1205142" y="1388236"/>
                  </a:lnTo>
                  <a:lnTo>
                    <a:pt x="396258" y="1388236"/>
                  </a:lnTo>
                  <a:lnTo>
                    <a:pt x="0" y="694118"/>
                  </a:lnTo>
                  <a:close/>
                </a:path>
              </a:pathLst>
            </a:custGeom>
            <a:solidFill>
              <a:schemeClr val="bg1">
                <a:alpha val="400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0" name="Freeform 99"/>
            <p:cNvSpPr/>
            <p:nvPr/>
          </p:nvSpPr>
          <p:spPr>
            <a:xfrm rot="1800000">
              <a:off x="8306771" y="1511524"/>
              <a:ext cx="1241871" cy="1388822"/>
            </a:xfrm>
            <a:custGeom>
              <a:avLst/>
              <a:gdLst>
                <a:gd name="connsiteX0" fmla="*/ 0 w 1601400"/>
                <a:gd name="connsiteY0" fmla="*/ 694118 h 1388236"/>
                <a:gd name="connsiteX1" fmla="*/ 396258 w 1601400"/>
                <a:gd name="connsiteY1" fmla="*/ 0 h 1388236"/>
                <a:gd name="connsiteX2" fmla="*/ 1205142 w 1601400"/>
                <a:gd name="connsiteY2" fmla="*/ 0 h 1388236"/>
                <a:gd name="connsiteX3" fmla="*/ 1601400 w 1601400"/>
                <a:gd name="connsiteY3" fmla="*/ 694118 h 1388236"/>
                <a:gd name="connsiteX4" fmla="*/ 1205142 w 1601400"/>
                <a:gd name="connsiteY4" fmla="*/ 1388236 h 1388236"/>
                <a:gd name="connsiteX5" fmla="*/ 396258 w 1601400"/>
                <a:gd name="connsiteY5" fmla="*/ 1388236 h 1388236"/>
                <a:gd name="connsiteX6" fmla="*/ 0 w 1601400"/>
                <a:gd name="connsiteY6" fmla="*/ 694118 h 1388236"/>
                <a:gd name="connsiteX0" fmla="*/ 0 w 1601400"/>
                <a:gd name="connsiteY0" fmla="*/ 694704 h 1388822"/>
                <a:gd name="connsiteX1" fmla="*/ 396258 w 1601400"/>
                <a:gd name="connsiteY1" fmla="*/ 586 h 1388822"/>
                <a:gd name="connsiteX2" fmla="*/ 482002 w 1601400"/>
                <a:gd name="connsiteY2" fmla="*/ 0 h 1388822"/>
                <a:gd name="connsiteX3" fmla="*/ 1601400 w 1601400"/>
                <a:gd name="connsiteY3" fmla="*/ 694704 h 1388822"/>
                <a:gd name="connsiteX4" fmla="*/ 1205142 w 1601400"/>
                <a:gd name="connsiteY4" fmla="*/ 1388822 h 1388822"/>
                <a:gd name="connsiteX5" fmla="*/ 396258 w 1601400"/>
                <a:gd name="connsiteY5" fmla="*/ 1388822 h 1388822"/>
                <a:gd name="connsiteX6" fmla="*/ 0 w 1601400"/>
                <a:gd name="connsiteY6" fmla="*/ 694704 h 1388822"/>
                <a:gd name="connsiteX0" fmla="*/ 0 w 1241871"/>
                <a:gd name="connsiteY0" fmla="*/ 694704 h 1388822"/>
                <a:gd name="connsiteX1" fmla="*/ 396258 w 1241871"/>
                <a:gd name="connsiteY1" fmla="*/ 586 h 1388822"/>
                <a:gd name="connsiteX2" fmla="*/ 482002 w 1241871"/>
                <a:gd name="connsiteY2" fmla="*/ 0 h 1388822"/>
                <a:gd name="connsiteX3" fmla="*/ 1241871 w 1241871"/>
                <a:gd name="connsiteY3" fmla="*/ 1323912 h 1388822"/>
                <a:gd name="connsiteX4" fmla="*/ 1205142 w 1241871"/>
                <a:gd name="connsiteY4" fmla="*/ 1388822 h 1388822"/>
                <a:gd name="connsiteX5" fmla="*/ 396258 w 1241871"/>
                <a:gd name="connsiteY5" fmla="*/ 1388822 h 1388822"/>
                <a:gd name="connsiteX6" fmla="*/ 0 w 1241871"/>
                <a:gd name="connsiteY6" fmla="*/ 694704 h 1388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41871" h="1388822">
                  <a:moveTo>
                    <a:pt x="0" y="694704"/>
                  </a:moveTo>
                  <a:lnTo>
                    <a:pt x="396258" y="586"/>
                  </a:lnTo>
                  <a:lnTo>
                    <a:pt x="482002" y="0"/>
                  </a:lnTo>
                  <a:lnTo>
                    <a:pt x="1241871" y="1323912"/>
                  </a:lnTo>
                  <a:lnTo>
                    <a:pt x="1205142" y="1388822"/>
                  </a:lnTo>
                  <a:lnTo>
                    <a:pt x="396258" y="1388822"/>
                  </a:lnTo>
                  <a:lnTo>
                    <a:pt x="0" y="694704"/>
                  </a:lnTo>
                  <a:close/>
                </a:path>
              </a:pathLst>
            </a:custGeom>
            <a:solidFill>
              <a:schemeClr val="bg1">
                <a:alpha val="0"/>
              </a:schemeClr>
            </a:solidFill>
            <a:ln w="12700">
              <a:solidFill>
                <a:schemeClr val="bg1">
                  <a:alpha val="1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66" name="Rectangle 65"/>
          <p:cNvSpPr/>
          <p:nvPr/>
        </p:nvSpPr>
        <p:spPr>
          <a:xfrm>
            <a:off x="457200" y="333487"/>
            <a:ext cx="8229600" cy="6185647"/>
          </a:xfrm>
          <a:prstGeom prst="rect">
            <a:avLst/>
          </a:prstGeom>
          <a:solidFill>
            <a:schemeClr val="bg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p:cNvSpPr/>
          <p:nvPr/>
        </p:nvSpPr>
        <p:spPr>
          <a:xfrm>
            <a:off x="4561242" y="-21511"/>
            <a:ext cx="3679116" cy="699244"/>
          </a:xfrm>
          <a:prstGeom prst="rect">
            <a:avLst/>
          </a:prstGeom>
          <a:solidFill>
            <a:srgbClr val="F5F5F5"/>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 name="Rectangle 70"/>
          <p:cNvSpPr/>
          <p:nvPr/>
        </p:nvSpPr>
        <p:spPr>
          <a:xfrm>
            <a:off x="4649096" y="-21510"/>
            <a:ext cx="3505200" cy="6239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043490" y="1027664"/>
            <a:ext cx="7024744" cy="1143000"/>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43492" y="2323652"/>
            <a:ext cx="6777317" cy="350897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997388" y="224492"/>
            <a:ext cx="2133600" cy="365125"/>
          </a:xfrm>
          <a:prstGeom prst="rect">
            <a:avLst/>
          </a:prstGeom>
        </p:spPr>
        <p:txBody>
          <a:bodyPr vert="horz" lIns="91440" tIns="45720" rIns="91440" bIns="45720" rtlCol="0" anchor="ctr"/>
          <a:lstStyle>
            <a:lvl1pPr algn="r">
              <a:defRPr sz="1200">
                <a:solidFill>
                  <a:srgbClr val="FEFEFE"/>
                </a:solidFill>
              </a:defRPr>
            </a:lvl1pPr>
          </a:lstStyle>
          <a:p>
            <a:fld id="{69FFEC4A-8A4B-4403-9FDD-CD92F81930F8}" type="datetimeFigureOut">
              <a:rPr lang="ru-RU" smtClean="0"/>
              <a:t>05.10.2021</a:t>
            </a:fld>
            <a:endParaRPr lang="ru-RU"/>
          </a:p>
        </p:txBody>
      </p:sp>
      <p:sp>
        <p:nvSpPr>
          <p:cNvPr id="5" name="Footer Placeholder 4"/>
          <p:cNvSpPr>
            <a:spLocks noGrp="1"/>
          </p:cNvSpPr>
          <p:nvPr>
            <p:ph type="ftr" sz="quarter" idx="3"/>
          </p:nvPr>
        </p:nvSpPr>
        <p:spPr>
          <a:xfrm>
            <a:off x="4641448" y="5852160"/>
            <a:ext cx="3502152" cy="365125"/>
          </a:xfrm>
          <a:prstGeom prst="rect">
            <a:avLst/>
          </a:prstGeom>
        </p:spPr>
        <p:txBody>
          <a:bodyPr vert="horz" lIns="91440" tIns="45720" rIns="91440" bIns="45720" rtlCol="0" anchor="ctr"/>
          <a:lstStyle>
            <a:lvl1pPr algn="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4649096" y="224491"/>
            <a:ext cx="1332156" cy="365125"/>
          </a:xfrm>
          <a:prstGeom prst="rect">
            <a:avLst/>
          </a:prstGeom>
        </p:spPr>
        <p:txBody>
          <a:bodyPr vert="horz" lIns="91440" tIns="45720" rIns="91440" bIns="45720" rtlCol="0" anchor="ctr"/>
          <a:lstStyle>
            <a:lvl1pPr algn="l">
              <a:defRPr sz="1200">
                <a:solidFill>
                  <a:srgbClr val="FEFEFE"/>
                </a:solidFill>
              </a:defRPr>
            </a:lvl1pPr>
          </a:lstStyle>
          <a:p>
            <a:fld id="{E9B17927-8B5D-42A6-BF15-BA3A823389B8}"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image" Target="../media/image25.jpeg"/><Relationship Id="rId3" Type="http://schemas.openxmlformats.org/officeDocument/2006/relationships/image" Target="../media/image15.jpeg"/><Relationship Id="rId7" Type="http://schemas.openxmlformats.org/officeDocument/2006/relationships/image" Target="../media/image19.jpeg"/><Relationship Id="rId12" Type="http://schemas.openxmlformats.org/officeDocument/2006/relationships/image" Target="../media/image24.jpe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11" Type="http://schemas.openxmlformats.org/officeDocument/2006/relationships/image" Target="../media/image23.jpeg"/><Relationship Id="rId5" Type="http://schemas.openxmlformats.org/officeDocument/2006/relationships/image" Target="../media/image17.jpeg"/><Relationship Id="rId10" Type="http://schemas.openxmlformats.org/officeDocument/2006/relationships/image" Target="../media/image22.jpeg"/><Relationship Id="rId4" Type="http://schemas.openxmlformats.org/officeDocument/2006/relationships/image" Target="../media/image16.jpeg"/><Relationship Id="rId9" Type="http://schemas.openxmlformats.org/officeDocument/2006/relationships/image" Target="../media/image21.jpeg"/><Relationship Id="rId14" Type="http://schemas.openxmlformats.org/officeDocument/2006/relationships/image" Target="../media/image26.jpeg"/></Relationships>
</file>

<file path=ppt/slides/_rels/slide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2.wdp"/><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31.jpeg"/></Relationships>
</file>

<file path=ppt/slides/_rels/slide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44.jpeg"/></Relationships>
</file>

<file path=ppt/slides/_rels/slide11.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jpeg"/><Relationship Id="rId4" Type="http://schemas.openxmlformats.org/officeDocument/2006/relationships/image" Target="../media/image47.jpeg"/><Relationship Id="rId9" Type="http://schemas.openxmlformats.org/officeDocument/2006/relationships/image" Target="../media/image52.jpeg"/></Relationships>
</file>

<file path=ppt/slides/_rels/slide1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60.jpeg"/><Relationship Id="rId3" Type="http://schemas.openxmlformats.org/officeDocument/2006/relationships/image" Target="../media/image55.jpeg"/><Relationship Id="rId7" Type="http://schemas.openxmlformats.org/officeDocument/2006/relationships/image" Target="../media/image59.jpeg"/><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58.jpeg"/><Relationship Id="rId5" Type="http://schemas.openxmlformats.org/officeDocument/2006/relationships/image" Target="../media/image57.jpg"/><Relationship Id="rId4" Type="http://schemas.openxmlformats.org/officeDocument/2006/relationships/image" Target="../media/image56.jpeg"/><Relationship Id="rId9" Type="http://schemas.openxmlformats.org/officeDocument/2006/relationships/image" Target="../media/image61.jpeg"/></Relationships>
</file>

<file path=ppt/slides/_rels/slide14.xml.rels><?xml version="1.0" encoding="UTF-8" standalone="yes"?>
<Relationships xmlns="http://schemas.openxmlformats.org/package/2006/relationships"><Relationship Id="rId8" Type="http://schemas.openxmlformats.org/officeDocument/2006/relationships/image" Target="../media/image68.jpeg"/><Relationship Id="rId3" Type="http://schemas.openxmlformats.org/officeDocument/2006/relationships/image" Target="../media/image63.jpeg"/><Relationship Id="rId7" Type="http://schemas.openxmlformats.org/officeDocument/2006/relationships/image" Target="../media/image67.jpeg"/><Relationship Id="rId2" Type="http://schemas.openxmlformats.org/officeDocument/2006/relationships/image" Target="../media/image62.jpeg"/><Relationship Id="rId1" Type="http://schemas.openxmlformats.org/officeDocument/2006/relationships/slideLayout" Target="../slideLayouts/slideLayout7.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15.xml.rels><?xml version="1.0" encoding="UTF-8" standalone="yes"?>
<Relationships xmlns="http://schemas.openxmlformats.org/package/2006/relationships"><Relationship Id="rId8" Type="http://schemas.openxmlformats.org/officeDocument/2006/relationships/image" Target="../media/image75.jpeg"/><Relationship Id="rId3" Type="http://schemas.openxmlformats.org/officeDocument/2006/relationships/image" Target="../media/image70.jpeg"/><Relationship Id="rId7" Type="http://schemas.openxmlformats.org/officeDocument/2006/relationships/image" Target="../media/image74.jpeg"/><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73.jpeg"/><Relationship Id="rId5" Type="http://schemas.openxmlformats.org/officeDocument/2006/relationships/image" Target="../media/image72.jpeg"/><Relationship Id="rId4" Type="http://schemas.openxmlformats.org/officeDocument/2006/relationships/image" Target="../media/image71.jpeg"/><Relationship Id="rId9" Type="http://schemas.openxmlformats.org/officeDocument/2006/relationships/image" Target="../media/image76.jpeg"/></Relationships>
</file>

<file path=ppt/slides/_rels/slide16.xml.rels><?xml version="1.0" encoding="UTF-8" standalone="yes"?>
<Relationships xmlns="http://schemas.openxmlformats.org/package/2006/relationships"><Relationship Id="rId8" Type="http://schemas.openxmlformats.org/officeDocument/2006/relationships/image" Target="../media/image83.jpeg"/><Relationship Id="rId3" Type="http://schemas.openxmlformats.org/officeDocument/2006/relationships/image" Target="../media/image78.jpeg"/><Relationship Id="rId7" Type="http://schemas.openxmlformats.org/officeDocument/2006/relationships/image" Target="../media/image82.jpeg"/><Relationship Id="rId2" Type="http://schemas.openxmlformats.org/officeDocument/2006/relationships/image" Target="../media/image77.jpeg"/><Relationship Id="rId1" Type="http://schemas.openxmlformats.org/officeDocument/2006/relationships/slideLayout" Target="../slideLayouts/slideLayout7.xml"/><Relationship Id="rId6" Type="http://schemas.openxmlformats.org/officeDocument/2006/relationships/image" Target="../media/image81.jpeg"/><Relationship Id="rId5" Type="http://schemas.openxmlformats.org/officeDocument/2006/relationships/image" Target="../media/image80.jpeg"/><Relationship Id="rId10" Type="http://schemas.openxmlformats.org/officeDocument/2006/relationships/image" Target="../media/image85.jpeg"/><Relationship Id="rId4" Type="http://schemas.openxmlformats.org/officeDocument/2006/relationships/image" Target="../media/image79.jpeg"/><Relationship Id="rId9" Type="http://schemas.openxmlformats.org/officeDocument/2006/relationships/image" Target="../media/image84.jpeg"/></Relationships>
</file>

<file path=ppt/slides/_rels/slide17.xml.rels><?xml version="1.0" encoding="UTF-8" standalone="yes"?>
<Relationships xmlns="http://schemas.openxmlformats.org/package/2006/relationships"><Relationship Id="rId8" Type="http://schemas.openxmlformats.org/officeDocument/2006/relationships/image" Target="../media/image92.jpeg"/><Relationship Id="rId13" Type="http://schemas.openxmlformats.org/officeDocument/2006/relationships/image" Target="../media/image97.jpeg"/><Relationship Id="rId18" Type="http://schemas.openxmlformats.org/officeDocument/2006/relationships/image" Target="../media/image102.jpeg"/><Relationship Id="rId3" Type="http://schemas.openxmlformats.org/officeDocument/2006/relationships/image" Target="../media/image87.jpeg"/><Relationship Id="rId7" Type="http://schemas.openxmlformats.org/officeDocument/2006/relationships/image" Target="../media/image91.jpeg"/><Relationship Id="rId12" Type="http://schemas.openxmlformats.org/officeDocument/2006/relationships/image" Target="../media/image96.jpeg"/><Relationship Id="rId17" Type="http://schemas.openxmlformats.org/officeDocument/2006/relationships/image" Target="../media/image101.jpeg"/><Relationship Id="rId2" Type="http://schemas.openxmlformats.org/officeDocument/2006/relationships/image" Target="../media/image86.jpeg"/><Relationship Id="rId16" Type="http://schemas.openxmlformats.org/officeDocument/2006/relationships/image" Target="../media/image100.jpeg"/><Relationship Id="rId1" Type="http://schemas.openxmlformats.org/officeDocument/2006/relationships/slideLayout" Target="../slideLayouts/slideLayout7.xml"/><Relationship Id="rId6" Type="http://schemas.openxmlformats.org/officeDocument/2006/relationships/image" Target="../media/image90.jpeg"/><Relationship Id="rId11" Type="http://schemas.openxmlformats.org/officeDocument/2006/relationships/image" Target="../media/image95.jpeg"/><Relationship Id="rId5" Type="http://schemas.openxmlformats.org/officeDocument/2006/relationships/image" Target="../media/image89.jpeg"/><Relationship Id="rId15" Type="http://schemas.openxmlformats.org/officeDocument/2006/relationships/image" Target="../media/image99.jpeg"/><Relationship Id="rId10" Type="http://schemas.openxmlformats.org/officeDocument/2006/relationships/image" Target="../media/image94.jpeg"/><Relationship Id="rId4" Type="http://schemas.openxmlformats.org/officeDocument/2006/relationships/image" Target="../media/image88.jpeg"/><Relationship Id="rId9" Type="http://schemas.openxmlformats.org/officeDocument/2006/relationships/image" Target="../media/image93.jpeg"/><Relationship Id="rId14" Type="http://schemas.openxmlformats.org/officeDocument/2006/relationships/image" Target="../media/image98.jpeg"/></Relationships>
</file>

<file path=ppt/slides/_rels/slide18.xml.rels><?xml version="1.0" encoding="UTF-8" standalone="yes"?>
<Relationships xmlns="http://schemas.openxmlformats.org/package/2006/relationships"><Relationship Id="rId3" Type="http://schemas.openxmlformats.org/officeDocument/2006/relationships/image" Target="../media/image104.jpeg"/><Relationship Id="rId7" Type="http://schemas.openxmlformats.org/officeDocument/2006/relationships/image" Target="../media/image108.jpeg"/><Relationship Id="rId2" Type="http://schemas.openxmlformats.org/officeDocument/2006/relationships/image" Target="../media/image103.jpeg"/><Relationship Id="rId1" Type="http://schemas.openxmlformats.org/officeDocument/2006/relationships/slideLayout" Target="../slideLayouts/slideLayout7.xml"/><Relationship Id="rId6" Type="http://schemas.openxmlformats.org/officeDocument/2006/relationships/image" Target="../media/image107.jpeg"/><Relationship Id="rId5" Type="http://schemas.openxmlformats.org/officeDocument/2006/relationships/image" Target="../media/image106.jpeg"/><Relationship Id="rId4" Type="http://schemas.openxmlformats.org/officeDocument/2006/relationships/image" Target="../media/image105.jpeg"/></Relationships>
</file>

<file path=ppt/slides/_rels/slide19.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7.xml"/><Relationship Id="rId4" Type="http://schemas.openxmlformats.org/officeDocument/2006/relationships/image" Target="../media/image111.jpeg"/></Relationships>
</file>

<file path=ppt/slides/_rels/slide20.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png"/><Relationship Id="rId1" Type="http://schemas.openxmlformats.org/officeDocument/2006/relationships/slideLayout" Target="../slideLayouts/slideLayout7.xml"/><Relationship Id="rId5" Type="http://schemas.openxmlformats.org/officeDocument/2006/relationships/image" Target="../media/image115.jpeg"/><Relationship Id="rId4" Type="http://schemas.openxmlformats.org/officeDocument/2006/relationships/image" Target="../media/image114.jpeg"/></Relationships>
</file>

<file path=ppt/slides/_rels/slide21.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7.xml"/><Relationship Id="rId5" Type="http://schemas.openxmlformats.org/officeDocument/2006/relationships/image" Target="../media/image119.jpeg"/><Relationship Id="rId4" Type="http://schemas.openxmlformats.org/officeDocument/2006/relationships/image" Target="../media/image118.jpeg"/></Relationships>
</file>

<file path=ppt/slides/_rels/slide22.xml.rels><?xml version="1.0" encoding="UTF-8" standalone="yes"?>
<Relationships xmlns="http://schemas.openxmlformats.org/package/2006/relationships"><Relationship Id="rId3" Type="http://schemas.openxmlformats.org/officeDocument/2006/relationships/image" Target="../media/image120.jp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21.jpg"/></Relationships>
</file>

<file path=ppt/slides/_rels/slide23.xml.rels><?xml version="1.0" encoding="UTF-8" standalone="yes"?>
<Relationships xmlns="http://schemas.openxmlformats.org/package/2006/relationships"><Relationship Id="rId8" Type="http://schemas.openxmlformats.org/officeDocument/2006/relationships/image" Target="../media/image128.jpeg"/><Relationship Id="rId3" Type="http://schemas.openxmlformats.org/officeDocument/2006/relationships/image" Target="../media/image123.jpeg"/><Relationship Id="rId7" Type="http://schemas.openxmlformats.org/officeDocument/2006/relationships/image" Target="../media/image127.jpeg"/><Relationship Id="rId2" Type="http://schemas.openxmlformats.org/officeDocument/2006/relationships/image" Target="../media/image122.jpeg"/><Relationship Id="rId1" Type="http://schemas.openxmlformats.org/officeDocument/2006/relationships/slideLayout" Target="../slideLayouts/slideLayout7.xml"/><Relationship Id="rId6" Type="http://schemas.openxmlformats.org/officeDocument/2006/relationships/image" Target="../media/image126.jpeg"/><Relationship Id="rId11" Type="http://schemas.openxmlformats.org/officeDocument/2006/relationships/image" Target="../media/image67.jpeg"/><Relationship Id="rId5" Type="http://schemas.openxmlformats.org/officeDocument/2006/relationships/image" Target="../media/image125.jpeg"/><Relationship Id="rId10" Type="http://schemas.openxmlformats.org/officeDocument/2006/relationships/image" Target="../media/image130.jpeg"/><Relationship Id="rId4" Type="http://schemas.openxmlformats.org/officeDocument/2006/relationships/image" Target="../media/image124.jpeg"/><Relationship Id="rId9" Type="http://schemas.openxmlformats.org/officeDocument/2006/relationships/image" Target="../media/image129.jpeg"/></Relationships>
</file>

<file path=ppt/slides/_rels/slide24.xml.rels><?xml version="1.0" encoding="UTF-8" standalone="yes"?>
<Relationships xmlns="http://schemas.openxmlformats.org/package/2006/relationships"><Relationship Id="rId8" Type="http://schemas.openxmlformats.org/officeDocument/2006/relationships/image" Target="../media/image137.jpg"/><Relationship Id="rId3" Type="http://schemas.openxmlformats.org/officeDocument/2006/relationships/image" Target="../media/image132.jpeg"/><Relationship Id="rId7" Type="http://schemas.openxmlformats.org/officeDocument/2006/relationships/image" Target="../media/image136.jpeg"/><Relationship Id="rId2" Type="http://schemas.openxmlformats.org/officeDocument/2006/relationships/image" Target="../media/image131.jpeg"/><Relationship Id="rId1" Type="http://schemas.openxmlformats.org/officeDocument/2006/relationships/slideLayout" Target="../slideLayouts/slideLayout7.xml"/><Relationship Id="rId6" Type="http://schemas.openxmlformats.org/officeDocument/2006/relationships/image" Target="../media/image135.jpeg"/><Relationship Id="rId5" Type="http://schemas.openxmlformats.org/officeDocument/2006/relationships/image" Target="../media/image134.jpeg"/><Relationship Id="rId4" Type="http://schemas.openxmlformats.org/officeDocument/2006/relationships/image" Target="../media/image133.jpeg"/></Relationships>
</file>

<file path=ppt/slides/_rels/slide25.xml.rels><?xml version="1.0" encoding="UTF-8" standalone="yes"?>
<Relationships xmlns="http://schemas.openxmlformats.org/package/2006/relationships"><Relationship Id="rId3" Type="http://schemas.openxmlformats.org/officeDocument/2006/relationships/hyperlink" Target="https://pamyat-naroda.ru/" TargetMode="External"/><Relationship Id="rId2" Type="http://schemas.openxmlformats.org/officeDocument/2006/relationships/image" Target="../media/image138.jpeg"/><Relationship Id="rId1" Type="http://schemas.openxmlformats.org/officeDocument/2006/relationships/slideLayout" Target="../slideLayouts/slideLayout7.xml"/><Relationship Id="rId4" Type="http://schemas.openxmlformats.org/officeDocument/2006/relationships/hyperlink" Target="https://sdelaicomp.ru/wi-fi/doroga-pamyati.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rot="10800000" flipV="1">
            <a:off x="4658161" y="88016"/>
            <a:ext cx="3260441" cy="523220"/>
          </a:xfrm>
          <a:prstGeom prst="rect">
            <a:avLst/>
          </a:prstGeom>
          <a:noFill/>
        </p:spPr>
        <p:txBody>
          <a:bodyPr wrap="square" rtlCol="0">
            <a:spAutoFit/>
          </a:bodyPr>
          <a:lstStyle/>
          <a:p>
            <a:r>
              <a:rPr lang="ru-RU" sz="1200" b="1" dirty="0"/>
              <a:t> </a:t>
            </a:r>
            <a:r>
              <a:rPr lang="ru-RU" sz="1200" b="1" dirty="0" smtClean="0"/>
              <a:t>                     </a:t>
            </a:r>
            <a:r>
              <a:rPr lang="ru-RU" sz="2800" b="1" dirty="0" smtClean="0">
                <a:solidFill>
                  <a:srgbClr val="C00000"/>
                </a:solidFill>
                <a:latin typeface="Calibri" panose="020F0502020204030204" pitchFamily="34" charset="0"/>
              </a:rPr>
              <a:t>«Истоки»</a:t>
            </a:r>
            <a:endParaRPr lang="ru-RU" sz="2800" b="1" dirty="0">
              <a:solidFill>
                <a:srgbClr val="C00000"/>
              </a:solidFill>
              <a:latin typeface="Calibri" panose="020F0502020204030204" pitchFamily="34" charset="0"/>
            </a:endParaRPr>
          </a:p>
        </p:txBody>
      </p:sp>
      <p:pic>
        <p:nvPicPr>
          <p:cNvPr id="2050" name="Picture 2" descr="https://i.mycdn.me/i?r=AyH4iRPQ2q0otWIFepML2LxRtchg2F0IGIb-xO9WmMW1eg"/>
          <p:cNvPicPr>
            <a:picLocks noChangeAspect="1" noChangeArrowheads="1"/>
          </p:cNvPicPr>
          <p:nvPr/>
        </p:nvPicPr>
        <p:blipFill>
          <a:blip r:embed="rId2">
            <a:duotone>
              <a:prstClr val="black"/>
              <a:schemeClr val="accent2">
                <a:tint val="45000"/>
                <a:satMod val="400000"/>
              </a:schemeClr>
            </a:duotone>
            <a:extLst>
              <a:ext uri="{28A0092B-C50C-407E-A947-70E740481C1C}">
                <a14:useLocalDpi xmlns:a14="http://schemas.microsoft.com/office/drawing/2010/main" val="0"/>
              </a:ext>
            </a:extLst>
          </a:blip>
          <a:srcRect/>
          <a:stretch>
            <a:fillRect/>
          </a:stretch>
        </p:blipFill>
        <p:spPr bwMode="auto">
          <a:xfrm>
            <a:off x="1763688" y="3060583"/>
            <a:ext cx="5351196" cy="2648662"/>
          </a:xfrm>
          <a:prstGeom prst="roundRect">
            <a:avLst>
              <a:gd name="adj" fmla="val 8594"/>
            </a:avLst>
          </a:prstGeom>
          <a:solidFill>
            <a:srgbClr val="FFFFFF">
              <a:shade val="85000"/>
            </a:srgbClr>
          </a:solidFill>
          <a:ln w="12700">
            <a:solidFill>
              <a:schemeClr val="tx1"/>
            </a:solidFill>
          </a:ln>
          <a:effectLst>
            <a:reflection blurRad="12700" stA="38000" endPos="28000" dist="5000" dir="5400000" sy="-100000" algn="bl" rotWithShape="0"/>
          </a:effectLst>
          <a:extLst/>
        </p:spPr>
      </p:pic>
      <p:sp>
        <p:nvSpPr>
          <p:cNvPr id="3" name="TextBox 2"/>
          <p:cNvSpPr txBox="1"/>
          <p:nvPr/>
        </p:nvSpPr>
        <p:spPr>
          <a:xfrm>
            <a:off x="611560" y="980728"/>
            <a:ext cx="7920880" cy="1754326"/>
          </a:xfrm>
          <a:prstGeom prst="rect">
            <a:avLst/>
          </a:prstGeom>
          <a:noFill/>
        </p:spPr>
        <p:txBody>
          <a:bodyPr wrap="square" rtlCol="0">
            <a:spAutoFit/>
          </a:bodyPr>
          <a:lstStyle/>
          <a:p>
            <a:r>
              <a:rPr lang="ru-RU" sz="1400" b="1" dirty="0" smtClean="0">
                <a:latin typeface="Calibri" panose="020F0502020204030204" pitchFamily="34" charset="0"/>
              </a:rPr>
              <a:t>                                         </a:t>
            </a:r>
            <a:r>
              <a:rPr lang="ru-RU" sz="1200" b="1" dirty="0" smtClean="0">
                <a:latin typeface="Calibri" panose="020F0502020204030204" pitchFamily="34" charset="0"/>
              </a:rPr>
              <a:t>МБОУ «Береговская </a:t>
            </a:r>
            <a:r>
              <a:rPr lang="ru-RU" sz="1200" b="1" dirty="0">
                <a:latin typeface="Calibri" panose="020F0502020204030204" pitchFamily="34" charset="0"/>
              </a:rPr>
              <a:t> </a:t>
            </a:r>
            <a:r>
              <a:rPr lang="ru-RU" sz="1200" b="1" dirty="0" smtClean="0">
                <a:latin typeface="Calibri" panose="020F0502020204030204" pitchFamily="34" charset="0"/>
              </a:rPr>
              <a:t>средняя общеобразовательная школа»</a:t>
            </a:r>
          </a:p>
          <a:p>
            <a:r>
              <a:rPr lang="ru-RU" sz="1200" b="1" dirty="0" smtClean="0">
                <a:latin typeface="Calibri" panose="020F0502020204030204" pitchFamily="34" charset="0"/>
              </a:rPr>
              <a:t>                                                                 Нижнеомского района Омской области</a:t>
            </a:r>
          </a:p>
          <a:p>
            <a:endParaRPr lang="ru-RU" sz="1200" b="1" dirty="0">
              <a:latin typeface="Calibri" panose="020F0502020204030204" pitchFamily="34" charset="0"/>
            </a:endParaRPr>
          </a:p>
          <a:p>
            <a:r>
              <a:rPr lang="ru-RU" sz="1200" b="1" dirty="0" smtClean="0">
                <a:latin typeface="Calibri" panose="020F0502020204030204" pitchFamily="34" charset="0"/>
              </a:rPr>
              <a:t>                                                                                   музей «ИСТОКИ»</a:t>
            </a:r>
          </a:p>
          <a:p>
            <a:endParaRPr lang="ru-RU" sz="1200" b="1" dirty="0">
              <a:latin typeface="Calibri" panose="020F0502020204030204" pitchFamily="34" charset="0"/>
            </a:endParaRPr>
          </a:p>
          <a:p>
            <a:r>
              <a:rPr lang="ru-RU" sz="1400" b="1" dirty="0" smtClean="0">
                <a:solidFill>
                  <a:srgbClr val="C00000"/>
                </a:solidFill>
                <a:latin typeface="Calibri" panose="020F0502020204030204" pitchFamily="34" charset="0"/>
              </a:rPr>
              <a:t>                                                                  исследовательских  работа</a:t>
            </a:r>
            <a:endParaRPr lang="ru-RU" sz="1200" b="1" dirty="0">
              <a:latin typeface="Calibri" panose="020F0502020204030204" pitchFamily="34" charset="0"/>
            </a:endParaRPr>
          </a:p>
          <a:p>
            <a:r>
              <a:rPr lang="ru-RU" sz="1200" b="1" dirty="0" smtClean="0">
                <a:latin typeface="Calibri" panose="020F0502020204030204" pitchFamily="34" charset="0"/>
              </a:rPr>
              <a:t>                                        </a:t>
            </a:r>
            <a:r>
              <a:rPr lang="ru-RU" sz="3200" b="1" dirty="0" smtClean="0">
                <a:solidFill>
                  <a:srgbClr val="C00000"/>
                </a:solidFill>
                <a:latin typeface="Calibri" panose="020F0502020204030204" pitchFamily="34" charset="0"/>
              </a:rPr>
              <a:t>«НЕИЗВЕСТНЫЙ СОЛДАТ»</a:t>
            </a:r>
            <a:endParaRPr lang="ru-RU" sz="3200" b="1" dirty="0">
              <a:solidFill>
                <a:srgbClr val="C00000"/>
              </a:solidFill>
              <a:latin typeface="Calibri" panose="020F0502020204030204" pitchFamily="34" charset="0"/>
            </a:endParaRPr>
          </a:p>
        </p:txBody>
      </p:sp>
      <p:sp>
        <p:nvSpPr>
          <p:cNvPr id="6" name="TextBox 5"/>
          <p:cNvSpPr txBox="1"/>
          <p:nvPr/>
        </p:nvSpPr>
        <p:spPr>
          <a:xfrm>
            <a:off x="2411760" y="5733256"/>
            <a:ext cx="3372205" cy="492443"/>
          </a:xfrm>
          <a:prstGeom prst="rect">
            <a:avLst/>
          </a:prstGeom>
          <a:noFill/>
        </p:spPr>
        <p:txBody>
          <a:bodyPr wrap="none" rtlCol="0">
            <a:spAutoFit/>
          </a:bodyPr>
          <a:lstStyle/>
          <a:p>
            <a:r>
              <a:rPr lang="ru-RU" sz="1400" b="1" dirty="0" smtClean="0">
                <a:latin typeface="Calibri" panose="020F0502020204030204" pitchFamily="34" charset="0"/>
              </a:rPr>
              <a:t>                         Старомалиновка </a:t>
            </a:r>
            <a:r>
              <a:rPr lang="ru-RU" sz="1400" b="1" dirty="0" smtClean="0">
                <a:latin typeface="Calibri" panose="020F0502020204030204" pitchFamily="34" charset="0"/>
              </a:rPr>
              <a:t>2021</a:t>
            </a:r>
          </a:p>
          <a:p>
            <a:r>
              <a:rPr lang="ru-RU" sz="1200" b="1" dirty="0" smtClean="0">
                <a:latin typeface="Calibri" panose="020F0502020204030204" pitchFamily="34" charset="0"/>
              </a:rPr>
              <a:t>               автор: Матузова Людмила Михайловна</a:t>
            </a:r>
            <a:endParaRPr lang="ru-RU" sz="1200" b="1" dirty="0">
              <a:latin typeface="Calibri" panose="020F0502020204030204" pitchFamily="34" charset="0"/>
            </a:endParaRPr>
          </a:p>
        </p:txBody>
      </p:sp>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07704" y="3285049"/>
            <a:ext cx="792088" cy="5940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069088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83568" y="8757592"/>
            <a:ext cx="936104" cy="369332"/>
          </a:xfrm>
          <a:prstGeom prst="rect">
            <a:avLst/>
          </a:prstGeom>
        </p:spPr>
        <p:txBody>
          <a:bodyPr wrap="square">
            <a:spAutoFit/>
          </a:bodyPr>
          <a:lstStyle/>
          <a:p>
            <a:r>
              <a:rPr lang="ru-RU" dirty="0"/>
              <a:t> </a:t>
            </a:r>
          </a:p>
        </p:txBody>
      </p:sp>
      <p:sp>
        <p:nvSpPr>
          <p:cNvPr id="5" name="TextBox 4"/>
          <p:cNvSpPr txBox="1"/>
          <p:nvPr/>
        </p:nvSpPr>
        <p:spPr>
          <a:xfrm>
            <a:off x="1619672" y="836712"/>
            <a:ext cx="6984776" cy="5878532"/>
          </a:xfrm>
          <a:prstGeom prst="rect">
            <a:avLst/>
          </a:prstGeom>
          <a:noFill/>
        </p:spPr>
        <p:txBody>
          <a:bodyPr wrap="square" rtlCol="0">
            <a:spAutoFit/>
          </a:bodyPr>
          <a:lstStyle/>
          <a:p>
            <a:endParaRPr lang="ru-RU" sz="1200" b="1" dirty="0" smtClean="0">
              <a:latin typeface="+mj-lt"/>
            </a:endParaRPr>
          </a:p>
          <a:p>
            <a:r>
              <a:rPr lang="ru-RU" sz="1400" b="1" dirty="0" smtClean="0">
                <a:solidFill>
                  <a:srgbClr val="C00000"/>
                </a:solidFill>
              </a:rPr>
              <a:t>                                         </a:t>
            </a:r>
            <a:endParaRPr lang="ru-RU" sz="1200" b="1" dirty="0" smtClean="0">
              <a:latin typeface="+mj-lt"/>
            </a:endParaRPr>
          </a:p>
          <a:p>
            <a:r>
              <a:rPr lang="en-US" sz="1400" dirty="0" smtClean="0">
                <a:latin typeface="Calibri" panose="020F0502020204030204" pitchFamily="34" charset="0"/>
              </a:rPr>
              <a:t>                                             </a:t>
            </a:r>
            <a:r>
              <a:rPr lang="ru-RU" sz="1400" dirty="0" smtClean="0">
                <a:latin typeface="Calibri" panose="020F0502020204030204" pitchFamily="34" charset="0"/>
              </a:rPr>
              <a:t>Открыт как музейная комната  в 2015 году. В 2017  пройдена паспортизация, получен статус «Музей».</a:t>
            </a:r>
          </a:p>
          <a:p>
            <a:r>
              <a:rPr lang="ru-RU" sz="1400" dirty="0" smtClean="0">
                <a:latin typeface="Calibri" panose="020F0502020204030204" pitchFamily="34" charset="0"/>
              </a:rPr>
              <a:t>Направления работы: история школы, краеведение.</a:t>
            </a:r>
          </a:p>
          <a:p>
            <a:r>
              <a:rPr lang="ru-RU" sz="1400" dirty="0" smtClean="0">
                <a:latin typeface="Calibri" panose="020F0502020204030204" pitchFamily="34" charset="0"/>
              </a:rPr>
              <a:t>Положение о музее принято на педагогическом совете. Протокол </a:t>
            </a:r>
            <a:r>
              <a:rPr lang="en-US" sz="1400" dirty="0" smtClean="0">
                <a:latin typeface="Calibri" panose="020F0502020204030204" pitchFamily="34" charset="0"/>
              </a:rPr>
              <a:t>N</a:t>
            </a:r>
            <a:r>
              <a:rPr lang="ru-RU" sz="1400" dirty="0" smtClean="0">
                <a:latin typeface="Calibri" panose="020F0502020204030204" pitchFamily="34" charset="0"/>
              </a:rPr>
              <a:t> 6 от 23.11.2015 года. Утверждено директором школы Н.Ю. Шуруповой : Приказ</a:t>
            </a:r>
            <a:r>
              <a:rPr lang="en-US" sz="1400" dirty="0" smtClean="0">
                <a:latin typeface="Calibri" panose="020F0502020204030204" pitchFamily="34" charset="0"/>
              </a:rPr>
              <a:t> N </a:t>
            </a:r>
            <a:r>
              <a:rPr lang="ru-RU" sz="1400" dirty="0" smtClean="0">
                <a:latin typeface="Calibri" panose="020F0502020204030204" pitchFamily="34" charset="0"/>
              </a:rPr>
              <a:t>36 а от 27.11.2015 года.</a:t>
            </a:r>
          </a:p>
          <a:p>
            <a:r>
              <a:rPr lang="ru-RU" sz="1400" dirty="0" smtClean="0">
                <a:latin typeface="Calibri" panose="020F0502020204030204" pitchFamily="34" charset="0"/>
              </a:rPr>
              <a:t>Приказ</a:t>
            </a:r>
            <a:r>
              <a:rPr lang="ru-RU" sz="1400" dirty="0">
                <a:latin typeface="Calibri" panose="020F0502020204030204" pitchFamily="34" charset="0"/>
              </a:rPr>
              <a:t>№ </a:t>
            </a:r>
            <a:r>
              <a:rPr lang="ru-RU" sz="1400" dirty="0" smtClean="0">
                <a:latin typeface="Calibri" panose="020F0502020204030204" pitchFamily="34" charset="0"/>
              </a:rPr>
              <a:t>38</a:t>
            </a:r>
            <a:r>
              <a:rPr lang="ru-RU" sz="1400" baseline="30000" dirty="0" smtClean="0">
                <a:latin typeface="Calibri" panose="020F0502020204030204" pitchFamily="34" charset="0"/>
              </a:rPr>
              <a:t>а</a:t>
            </a:r>
            <a:r>
              <a:rPr lang="ru-RU" sz="1400" dirty="0" smtClean="0">
                <a:latin typeface="Calibri" panose="020F0502020204030204" pitchFamily="34" charset="0"/>
              </a:rPr>
              <a:t>  09.12.2015 </a:t>
            </a:r>
            <a:r>
              <a:rPr lang="ru-RU" sz="1400" dirty="0">
                <a:latin typeface="Calibri" panose="020F0502020204030204" pitchFamily="34" charset="0"/>
              </a:rPr>
              <a:t>года  </a:t>
            </a:r>
          </a:p>
          <a:p>
            <a:r>
              <a:rPr lang="ru-RU" sz="1400" dirty="0" smtClean="0">
                <a:latin typeface="Calibri" panose="020F0502020204030204" pitchFamily="34" charset="0"/>
              </a:rPr>
              <a:t>«</a:t>
            </a:r>
            <a:r>
              <a:rPr lang="ru-RU" sz="1400" dirty="0">
                <a:latin typeface="Calibri" panose="020F0502020204030204" pitchFamily="34" charset="0"/>
              </a:rPr>
              <a:t> </a:t>
            </a:r>
            <a:r>
              <a:rPr lang="ru-RU" sz="1400" dirty="0" smtClean="0">
                <a:latin typeface="Calibri" panose="020F0502020204030204" pitchFamily="34" charset="0"/>
              </a:rPr>
              <a:t>Об </a:t>
            </a:r>
            <a:r>
              <a:rPr lang="ru-RU" sz="1400" dirty="0">
                <a:latin typeface="Calibri" panose="020F0502020204030204" pitchFamily="34" charset="0"/>
              </a:rPr>
              <a:t>открытии </a:t>
            </a:r>
            <a:r>
              <a:rPr lang="ru-RU" sz="1400" dirty="0" smtClean="0">
                <a:latin typeface="Calibri" panose="020F0502020204030204" pitchFamily="34" charset="0"/>
              </a:rPr>
              <a:t>музея»</a:t>
            </a:r>
            <a:endParaRPr lang="ru-RU" sz="1400" dirty="0">
              <a:latin typeface="Calibri" panose="020F0502020204030204" pitchFamily="34" charset="0"/>
            </a:endParaRPr>
          </a:p>
          <a:p>
            <a:r>
              <a:rPr lang="ru-RU" sz="1400" dirty="0" smtClean="0">
                <a:latin typeface="Calibri" panose="020F0502020204030204" pitchFamily="34" charset="0"/>
              </a:rPr>
              <a:t>На </a:t>
            </a:r>
            <a:r>
              <a:rPr lang="ru-RU" sz="1400" dirty="0">
                <a:latin typeface="Calibri" panose="020F0502020204030204" pitchFamily="34" charset="0"/>
              </a:rPr>
              <a:t>основании решения педагогического совета от 23.11.2015 г.</a:t>
            </a:r>
          </a:p>
          <a:p>
            <a:r>
              <a:rPr lang="ru-RU" sz="1400" dirty="0">
                <a:latin typeface="Calibri" panose="020F0502020204030204" pitchFamily="34" charset="0"/>
              </a:rPr>
              <a:t>(протокол № 6) и Положения о школьном музее МБОУ «Береговская СШ», утверждённого директором школы 27.11.2015 г. (приказ № 36</a:t>
            </a:r>
            <a:r>
              <a:rPr lang="ru-RU" sz="1400" baseline="30000" dirty="0">
                <a:latin typeface="Calibri" panose="020F0502020204030204" pitchFamily="34" charset="0"/>
              </a:rPr>
              <a:t>а</a:t>
            </a:r>
            <a:r>
              <a:rPr lang="ru-RU" sz="1400" dirty="0">
                <a:latin typeface="Calibri" panose="020F0502020204030204" pitchFamily="34" charset="0"/>
              </a:rPr>
              <a:t>)</a:t>
            </a:r>
          </a:p>
          <a:p>
            <a:r>
              <a:rPr lang="ru-RU" sz="1400" dirty="0">
                <a:latin typeface="Calibri" panose="020F0502020204030204" pitchFamily="34" charset="0"/>
              </a:rPr>
              <a:t>ПРИКАЗЫВАЮ:</a:t>
            </a:r>
          </a:p>
          <a:p>
            <a:r>
              <a:rPr lang="ru-RU" sz="1400" dirty="0">
                <a:latin typeface="Calibri" panose="020F0502020204030204" pitchFamily="34" charset="0"/>
              </a:rPr>
              <a:t>            1.Открыть в МБОУ «Береговская СШ» школьный музей «Истоки».</a:t>
            </a:r>
          </a:p>
          <a:p>
            <a:r>
              <a:rPr lang="ru-RU" sz="1400" dirty="0">
                <a:latin typeface="Calibri" panose="020F0502020204030204" pitchFamily="34" charset="0"/>
              </a:rPr>
              <a:t>            2.Назначить руководителем школьного музея «Истоки» </a:t>
            </a:r>
            <a:r>
              <a:rPr lang="ru-RU" sz="1400" dirty="0" smtClean="0">
                <a:latin typeface="Calibri" panose="020F0502020204030204" pitchFamily="34" charset="0"/>
              </a:rPr>
              <a:t>педагога дополнительного образования </a:t>
            </a:r>
            <a:r>
              <a:rPr lang="ru-RU" sz="1400" dirty="0" err="1" smtClean="0">
                <a:latin typeface="Calibri" panose="020F0502020204030204" pitchFamily="34" charset="0"/>
              </a:rPr>
              <a:t>Матузову</a:t>
            </a:r>
            <a:r>
              <a:rPr lang="ru-RU" sz="1400" dirty="0" smtClean="0">
                <a:latin typeface="Calibri" panose="020F0502020204030204" pitchFamily="34" charset="0"/>
              </a:rPr>
              <a:t> </a:t>
            </a:r>
            <a:r>
              <a:rPr lang="ru-RU" sz="1400" dirty="0">
                <a:latin typeface="Calibri" panose="020F0502020204030204" pitchFamily="34" charset="0"/>
              </a:rPr>
              <a:t>Людмилу Михайловну</a:t>
            </a:r>
            <a:r>
              <a:rPr lang="ru-RU" sz="1400" dirty="0" smtClean="0">
                <a:latin typeface="Calibri" panose="020F0502020204030204" pitchFamily="34" charset="0"/>
              </a:rPr>
              <a:t>.</a:t>
            </a:r>
          </a:p>
          <a:p>
            <a:endParaRPr lang="ru-RU" sz="1400" dirty="0">
              <a:latin typeface="Calibri" panose="020F0502020204030204" pitchFamily="34" charset="0"/>
            </a:endParaRPr>
          </a:p>
          <a:p>
            <a:r>
              <a:rPr lang="ru-RU" sz="1400" dirty="0" smtClean="0">
                <a:latin typeface="Calibri" panose="020F0502020204030204" pitchFamily="34" charset="0"/>
              </a:rPr>
              <a:t>Музей работает по плану, руководствуясь нормативными документами, имеет Актив музея из числа обучающихся и Совет музея , в состав которого входят ветераны педагогического труда.</a:t>
            </a:r>
          </a:p>
          <a:p>
            <a:endParaRPr lang="ru-RU" sz="1400" dirty="0">
              <a:latin typeface="Calibri" panose="020F0502020204030204" pitchFamily="34" charset="0"/>
            </a:endParaRPr>
          </a:p>
          <a:p>
            <a:r>
              <a:rPr lang="ru-RU" sz="1400" dirty="0" smtClean="0">
                <a:latin typeface="Calibri" panose="020F0502020204030204" pitchFamily="34" charset="0"/>
              </a:rPr>
              <a:t>                     Контактная информация: </a:t>
            </a:r>
          </a:p>
          <a:p>
            <a:r>
              <a:rPr lang="ru-RU" sz="1400" dirty="0" smtClean="0">
                <a:latin typeface="Calibri" panose="020F0502020204030204" pitchFamily="34" charset="0"/>
              </a:rPr>
              <a:t> 646636 Старомалиновка Омской  области, Нижнеомского района </a:t>
            </a:r>
            <a:r>
              <a:rPr lang="ru-RU" sz="1400" dirty="0" err="1" smtClean="0">
                <a:latin typeface="Calibri" panose="020F0502020204030204" pitchFamily="34" charset="0"/>
              </a:rPr>
              <a:t>ул.Пролетарская</a:t>
            </a:r>
            <a:r>
              <a:rPr lang="ru-RU" sz="1400" dirty="0" smtClean="0">
                <a:latin typeface="Calibri" panose="020F0502020204030204" pitchFamily="34" charset="0"/>
              </a:rPr>
              <a:t> 9 В</a:t>
            </a:r>
          </a:p>
          <a:p>
            <a:r>
              <a:rPr lang="ru-RU" sz="1400" dirty="0" smtClean="0">
                <a:latin typeface="Calibri" panose="020F0502020204030204" pitchFamily="34" charset="0"/>
              </a:rPr>
              <a:t>              директор школы Светлана Александровна Ермолаева ,тел. 838165 52 197   </a:t>
            </a:r>
          </a:p>
          <a:p>
            <a:r>
              <a:rPr lang="ru-RU" sz="1400" dirty="0" smtClean="0">
                <a:latin typeface="Calibri" panose="020F0502020204030204" pitchFamily="34" charset="0"/>
              </a:rPr>
              <a:t>              руководитель музея Матузова Людмила Михайловна,(сот.</a:t>
            </a:r>
            <a:r>
              <a:rPr lang="en-US" sz="1400" dirty="0" smtClean="0">
                <a:latin typeface="Calibri" panose="020F0502020204030204" pitchFamily="34" charset="0"/>
              </a:rPr>
              <a:t>8 913 606 54 21)</a:t>
            </a:r>
            <a:endParaRPr lang="ru-RU" sz="1400" dirty="0" smtClean="0">
              <a:latin typeface="Calibri" panose="020F0502020204030204" pitchFamily="34" charset="0"/>
            </a:endParaRPr>
          </a:p>
          <a:p>
            <a:r>
              <a:rPr lang="ru-RU" sz="1400" dirty="0" smtClean="0">
                <a:latin typeface="Calibri" panose="020F0502020204030204" pitchFamily="34" charset="0"/>
              </a:rPr>
              <a:t> </a:t>
            </a:r>
            <a:r>
              <a:rPr lang="en-US" sz="1400" dirty="0" smtClean="0">
                <a:latin typeface="Calibri" panose="020F0502020204030204" pitchFamily="34" charset="0"/>
              </a:rPr>
              <a:t>e-mail :bsch1964@inbox.ru</a:t>
            </a:r>
            <a:endParaRPr lang="ru-RU" sz="1400" dirty="0" smtClean="0">
              <a:latin typeface="Calibri" panose="020F0502020204030204" pitchFamily="34" charset="0"/>
            </a:endParaRPr>
          </a:p>
          <a:p>
            <a:r>
              <a:rPr lang="en-US" sz="1400" dirty="0" smtClean="0">
                <a:latin typeface="Calibri" panose="020F0502020204030204" pitchFamily="34" charset="0"/>
              </a:rPr>
              <a:t>     </a:t>
            </a:r>
            <a:endParaRPr lang="ru-RU" sz="1400" dirty="0">
              <a:latin typeface="Calibri" panose="020F0502020204030204" pitchFamily="34" charset="0"/>
            </a:endParaRPr>
          </a:p>
        </p:txBody>
      </p:sp>
      <p:sp>
        <p:nvSpPr>
          <p:cNvPr id="2" name="TextBox 1"/>
          <p:cNvSpPr txBox="1"/>
          <p:nvPr/>
        </p:nvSpPr>
        <p:spPr>
          <a:xfrm>
            <a:off x="4572000" y="44624"/>
            <a:ext cx="3739618" cy="369332"/>
          </a:xfrm>
          <a:prstGeom prst="rect">
            <a:avLst/>
          </a:prstGeom>
          <a:noFill/>
        </p:spPr>
        <p:txBody>
          <a:bodyPr wrap="square" rtlCol="0">
            <a:spAutoFit/>
          </a:bodyPr>
          <a:lstStyle/>
          <a:p>
            <a:r>
              <a:rPr lang="ru-RU" b="1" dirty="0" smtClean="0">
                <a:solidFill>
                  <a:srgbClr val="C00000"/>
                </a:solidFill>
              </a:rPr>
              <a:t>Школьный музей «Истоки»</a:t>
            </a:r>
            <a:endParaRPr lang="ru-RU" b="1" dirty="0">
              <a:solidFill>
                <a:srgbClr val="C00000"/>
              </a:solidFill>
            </a:endParaRPr>
          </a:p>
        </p:txBody>
      </p:sp>
      <p:pic>
        <p:nvPicPr>
          <p:cNvPr id="7" name="Picture 2" descr="https://i.mycdn.me/i?r=AyH4iRPQ2q0otWIFepML2LxRtchg2F0IGIb-xO9WmMW1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44250" y="620688"/>
            <a:ext cx="1368152" cy="677190"/>
          </a:xfrm>
          <a:prstGeom prst="roundRect">
            <a:avLst>
              <a:gd name="adj" fmla="val 8594"/>
            </a:avLst>
          </a:prstGeom>
          <a:solidFill>
            <a:srgbClr val="FFFFFF">
              <a:shade val="85000"/>
            </a:srgbClr>
          </a:solidFill>
          <a:ln w="12700">
            <a:solidFill>
              <a:schemeClr val="tx1"/>
            </a:solidFill>
          </a:ln>
          <a:effectLst>
            <a:reflection blurRad="12700" stA="38000" endPos="28000" dist="5000" dir="5400000" sy="-100000" algn="bl" rotWithShape="0"/>
          </a:effectLst>
          <a:extLst/>
        </p:spPr>
      </p:pic>
    </p:spTree>
    <p:extLst>
      <p:ext uri="{BB962C8B-B14F-4D97-AF65-F5344CB8AC3E}">
        <p14:creationId xmlns:p14="http://schemas.microsoft.com/office/powerpoint/2010/main" val="25476705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s://i.mycdn.me/i?r=AyH4iRPQ2q0otWIFepML2LxRa9xqhBvAHfP_lsJKWeeCUw"/>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787" t="13970" r="29129" b="39302"/>
          <a:stretch/>
        </p:blipFill>
        <p:spPr bwMode="auto">
          <a:xfrm>
            <a:off x="827584" y="532708"/>
            <a:ext cx="1711363" cy="1663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6" name="Picture 2" descr="https://sun9-51.userapi.com/impg/sECNdTpAzA9TroJWG07KbecJ9YRB4LRY3jAWLg/5N-w1X_y2VM.jpg?size=607x1080&amp;quality=96&amp;sign=7cb33604cadea1c50064629e385f0f6f&amp;type=alb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3568" y="3175958"/>
            <a:ext cx="999697" cy="177870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s://sun9-68.userapi.com/impg/BSXs28B_xPUlxco1ebSLLgrF2CwQ1b7GLfbmsw/jY_bz6Q1MGg.jpg?size=810x1080&amp;quality=96&amp;sign=51166e6b4c48cee09ae07f788f5cf6f9&amp;type=album"/>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83265" y="3175958"/>
            <a:ext cx="855682" cy="1140909"/>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https://sun9-15.userapi.com/impg/ovne5epjY5qM_LxF2u0ry7BB4taSOSR4Lsm-NQ/hfyF8qy-7RI.jpg?size=1280x900&amp;quality=96&amp;sign=bfaba70f8b32a5f2663e6645de45eb7d&amp;type=album"/>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48838" y="4322146"/>
            <a:ext cx="904564" cy="636022"/>
          </a:xfrm>
          <a:prstGeom prst="rect">
            <a:avLst/>
          </a:prstGeom>
          <a:noFill/>
          <a:ln w="3175">
            <a:solidFill>
              <a:schemeClr val="tx1"/>
            </a:solidFill>
          </a:ln>
          <a:extLst>
            <a:ext uri="{909E8E84-426E-40DD-AFC4-6F175D3DCCD1}">
              <a14:hiddenFill xmlns:a14="http://schemas.microsoft.com/office/drawing/2010/main">
                <a:solidFill>
                  <a:srgbClr val="FFFFFF"/>
                </a:solidFill>
              </a14:hiddenFill>
            </a:ext>
          </a:extLst>
        </p:spPr>
      </p:pic>
      <p:graphicFrame>
        <p:nvGraphicFramePr>
          <p:cNvPr id="12" name="Таблица 11"/>
          <p:cNvGraphicFramePr>
            <a:graphicFrameLocks noGrp="1"/>
          </p:cNvGraphicFramePr>
          <p:nvPr>
            <p:extLst>
              <p:ext uri="{D42A27DB-BD31-4B8C-83A1-F6EECF244321}">
                <p14:modId xmlns:p14="http://schemas.microsoft.com/office/powerpoint/2010/main" val="1534979094"/>
              </p:ext>
            </p:extLst>
          </p:nvPr>
        </p:nvGraphicFramePr>
        <p:xfrm>
          <a:off x="551288" y="2420888"/>
          <a:ext cx="3012600" cy="2738436"/>
        </p:xfrm>
        <a:graphic>
          <a:graphicData uri="http://schemas.openxmlformats.org/drawingml/2006/table">
            <a:tbl>
              <a:tblPr>
                <a:tableStyleId>{3C2FFA5D-87B4-456A-9821-1D502468CF0F}</a:tableStyleId>
              </a:tblPr>
              <a:tblGrid>
                <a:gridCol w="3012600"/>
              </a:tblGrid>
              <a:tr h="2738436">
                <a:tc>
                  <a:txBody>
                    <a:bodyPr/>
                    <a:lstStyle/>
                    <a:p>
                      <a:endParaRPr lang="ru-RU" dirty="0"/>
                    </a:p>
                  </a:txBody>
                  <a:tcPr/>
                </a:tc>
              </a:tr>
            </a:tbl>
          </a:graphicData>
        </a:graphic>
      </p:graphicFrame>
      <p:pic>
        <p:nvPicPr>
          <p:cNvPr id="19" name="Picture 2" descr="https://sun9-51.userapi.com/impg/sECNdTpAzA9TroJWG07KbecJ9YRB4LRY3jAWLg/5N-w1X_y2VM.jpg?size=607x1080&amp;quality=96&amp;sign=7cb33604cadea1c50064629e385f0f6f&amp;type=alb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7117" y="2469007"/>
            <a:ext cx="1330587" cy="236743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4" descr="https://sun9-68.userapi.com/impg/BSXs28B_xPUlxco1ebSLLgrF2CwQ1b7GLfbmsw/jY_bz6Q1MGg.jpg?size=810x1080&amp;quality=96&amp;sign=51166e6b4c48cee09ae07f788f5cf6f9&amp;type=albu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7132"/>
          <a:stretch/>
        </p:blipFill>
        <p:spPr bwMode="auto">
          <a:xfrm>
            <a:off x="2115453" y="2492505"/>
            <a:ext cx="1287702" cy="142279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6" descr="https://sun9-15.userapi.com/impg/ovne5epjY5qM_LxF2u0ry7BB4taSOSR4Lsm-NQ/hfyF8qy-7RI.jpg?size=1280x900&amp;quality=96&amp;sign=bfaba70f8b32a5f2663e6645de45eb7d&amp;type=album"/>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6522" t="1342" r="5657"/>
          <a:stretch/>
        </p:blipFill>
        <p:spPr bwMode="auto">
          <a:xfrm>
            <a:off x="2237682" y="4034056"/>
            <a:ext cx="1165473" cy="920606"/>
          </a:xfrm>
          <a:prstGeom prst="rect">
            <a:avLst/>
          </a:prstGeom>
          <a:noFill/>
          <a:ln w="3175">
            <a:noFill/>
          </a:ln>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4932040" y="260648"/>
            <a:ext cx="2234330" cy="369332"/>
          </a:xfrm>
          <a:prstGeom prst="rect">
            <a:avLst/>
          </a:prstGeom>
          <a:noFill/>
        </p:spPr>
        <p:txBody>
          <a:bodyPr wrap="none" rtlCol="0">
            <a:spAutoFit/>
          </a:bodyPr>
          <a:lstStyle/>
          <a:p>
            <a:r>
              <a:rPr lang="ru-RU" b="1" dirty="0" smtClean="0">
                <a:solidFill>
                  <a:srgbClr val="C00000"/>
                </a:solidFill>
                <a:latin typeface="Calibri" panose="020F0502020204030204" pitchFamily="34" charset="0"/>
              </a:rPr>
              <a:t>Руководитель музея</a:t>
            </a:r>
            <a:endParaRPr lang="ru-RU" b="1" dirty="0">
              <a:solidFill>
                <a:srgbClr val="C00000"/>
              </a:solidFill>
              <a:latin typeface="Calibri" panose="020F0502020204030204" pitchFamily="34" charset="0"/>
            </a:endParaRPr>
          </a:p>
        </p:txBody>
      </p:sp>
      <p:sp>
        <p:nvSpPr>
          <p:cNvPr id="17" name="TextBox 16"/>
          <p:cNvSpPr txBox="1"/>
          <p:nvPr/>
        </p:nvSpPr>
        <p:spPr>
          <a:xfrm>
            <a:off x="3707905" y="1700808"/>
            <a:ext cx="3816424" cy="4185761"/>
          </a:xfrm>
          <a:prstGeom prst="rect">
            <a:avLst/>
          </a:prstGeom>
          <a:noFill/>
          <a:ln w="3175">
            <a:solidFill>
              <a:schemeClr val="tx1"/>
            </a:solidFill>
          </a:ln>
        </p:spPr>
        <p:txBody>
          <a:bodyPr wrap="square" rtlCol="0">
            <a:spAutoFit/>
          </a:bodyPr>
          <a:lstStyle/>
          <a:p>
            <a:r>
              <a:rPr lang="ru-RU" sz="1400" dirty="0" smtClean="0">
                <a:latin typeface="Calibri" panose="020F0502020204030204" pitchFamily="34" charset="0"/>
              </a:rPr>
              <a:t>Матузова Людмила Михайловна, 1960 года рождения. Образование средне-специальное, педагогическое.</a:t>
            </a:r>
          </a:p>
          <a:p>
            <a:r>
              <a:rPr lang="ru-RU" sz="1400" dirty="0" smtClean="0">
                <a:latin typeface="Calibri" panose="020F0502020204030204" pitchFamily="34" charset="0"/>
              </a:rPr>
              <a:t>В школе с 1986 года. Последние десять лет работала  социальным педагогом школы. Назначена руководителем школьного музея с 2015 года. Кроме этого, преподаю уроки изобразительного искусства, веду кружки по программам дополнительного образования, НОУ.</a:t>
            </a:r>
          </a:p>
          <a:p>
            <a:r>
              <a:rPr lang="ru-RU" sz="1400" dirty="0" smtClean="0">
                <a:latin typeface="Calibri" panose="020F0502020204030204" pitchFamily="34" charset="0"/>
              </a:rPr>
              <a:t>Работы обучающихся занимают призовые места на всех уровнях, вплоть до Всероссийских и Международных.</a:t>
            </a:r>
          </a:p>
          <a:p>
            <a:r>
              <a:rPr lang="ru-RU" sz="1400" dirty="0" smtClean="0">
                <a:latin typeface="Calibri" panose="020F0502020204030204" pitchFamily="34" charset="0"/>
              </a:rPr>
              <a:t>В 2021 году награждена Значком «Патриот России» от регионального Совета Ветеранов.</a:t>
            </a:r>
          </a:p>
          <a:p>
            <a:r>
              <a:rPr lang="ru-RU" sz="1400" dirty="0" smtClean="0">
                <a:latin typeface="Calibri" panose="020F0502020204030204" pitchFamily="34" charset="0"/>
              </a:rPr>
              <a:t>Увлечена тем, чем занимаюсь, горжусь своими учениками, благодарна коллегам за поддержку и сотрудничество.</a:t>
            </a:r>
          </a:p>
          <a:p>
            <a:r>
              <a:rPr lang="ru-RU" sz="1400" dirty="0" smtClean="0">
                <a:latin typeface="Calibri" panose="020F0502020204030204" pitchFamily="34" charset="0"/>
              </a:rPr>
              <a:t>Мир увлечений: тряпичная кукла.</a:t>
            </a:r>
            <a:endParaRPr lang="ru-RU" sz="1400" dirty="0">
              <a:latin typeface="Calibri" panose="020F0502020204030204" pitchFamily="34" charset="0"/>
            </a:endParaRPr>
          </a:p>
        </p:txBody>
      </p:sp>
    </p:spTree>
    <p:extLst>
      <p:ext uri="{BB962C8B-B14F-4D97-AF65-F5344CB8AC3E}">
        <p14:creationId xmlns:p14="http://schemas.microsoft.com/office/powerpoint/2010/main" val="4254936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sun9-13.userapi.com/impg/c857428/v857428145/1fd84f/nOO4iAMyS5s.jpg?size=1280x720&amp;quality=96&amp;sign=d33e381db0c42f886495170f1299c220&amp;type=album"/>
          <p:cNvPicPr>
            <a:picLocks noChangeAspect="1" noChangeArrowheads="1"/>
          </p:cNvPicPr>
          <p:nvPr/>
        </p:nvPicPr>
        <p:blipFill rotWithShape="1">
          <a:blip r:embed="rId2">
            <a:extLst>
              <a:ext uri="{28A0092B-C50C-407E-A947-70E740481C1C}">
                <a14:useLocalDpi xmlns:a14="http://schemas.microsoft.com/office/drawing/2010/main" val="0"/>
              </a:ext>
            </a:extLst>
          </a:blip>
          <a:srcRect l="11687" t="-1" r="9243" b="88087"/>
          <a:stretch/>
        </p:blipFill>
        <p:spPr bwMode="auto">
          <a:xfrm>
            <a:off x="1907704" y="653204"/>
            <a:ext cx="4702628" cy="6330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sun9-13.userapi.com/impg/c857428/v857428145/1fd84f/nOO4iAMyS5s.jpg?size=1280x720&amp;quality=96&amp;sign=d33e381db0c42f886495170f1299c220&amp;type=album"/>
          <p:cNvPicPr>
            <a:picLocks noChangeAspect="1" noChangeArrowheads="1"/>
          </p:cNvPicPr>
          <p:nvPr/>
        </p:nvPicPr>
        <p:blipFill rotWithShape="1">
          <a:blip r:embed="rId2">
            <a:extLst>
              <a:ext uri="{28A0092B-C50C-407E-A947-70E740481C1C}">
                <a14:useLocalDpi xmlns:a14="http://schemas.microsoft.com/office/drawing/2010/main" val="0"/>
              </a:ext>
            </a:extLst>
          </a:blip>
          <a:srcRect l="4616" t="17986" r="63151" b="2222"/>
          <a:stretch/>
        </p:blipFill>
        <p:spPr bwMode="auto">
          <a:xfrm>
            <a:off x="755576" y="1628800"/>
            <a:ext cx="2689014" cy="374441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i.mycdn.me/i?r=AyH4iRPQ2q0otWIFepML2LxR8WsmWdMsNAxGMb2wmsDR6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1" y="2348880"/>
            <a:ext cx="2073549" cy="2952328"/>
          </a:xfrm>
          <a:prstGeom prst="rect">
            <a:avLst/>
          </a:prstGeom>
          <a:noFill/>
          <a:ln w="6350">
            <a:solidFill>
              <a:schemeClr val="tx1"/>
            </a:solidFill>
          </a:ln>
          <a:extLst>
            <a:ext uri="{909E8E84-426E-40DD-AFC4-6F175D3DCCD1}">
              <a14:hiddenFill xmlns:a14="http://schemas.microsoft.com/office/drawing/2010/main">
                <a:solidFill>
                  <a:srgbClr val="FFFFFF"/>
                </a:solidFill>
              </a14:hiddenFill>
            </a:ext>
          </a:extLst>
        </p:spPr>
      </p:pic>
      <p:pic>
        <p:nvPicPr>
          <p:cNvPr id="5" name="Picture 5" descr="C:\Users\Администратор\Desktop\музей 2020\IMG_20210217_143510.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3170" t="37573" r="42293" b="40507"/>
          <a:stretch/>
        </p:blipFill>
        <p:spPr bwMode="auto">
          <a:xfrm>
            <a:off x="7342248" y="969740"/>
            <a:ext cx="864096" cy="10292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6" name="Picture 2" descr="https://i.mycdn.me/i?r=AyH4iRPQ2q0otWIFepML2LxRz3U-9-Q1UaEKe_DW-coaoQ"/>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35896" y="2996951"/>
            <a:ext cx="2244386" cy="299251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758088" y="116632"/>
            <a:ext cx="2334191" cy="369332"/>
          </a:xfrm>
          <a:prstGeom prst="rect">
            <a:avLst/>
          </a:prstGeom>
          <a:noFill/>
        </p:spPr>
        <p:txBody>
          <a:bodyPr wrap="square" rtlCol="0">
            <a:spAutoFit/>
          </a:bodyPr>
          <a:lstStyle/>
          <a:p>
            <a:r>
              <a:rPr lang="ru-RU" b="1" dirty="0" smtClean="0">
                <a:solidFill>
                  <a:srgbClr val="C00000"/>
                </a:solidFill>
                <a:latin typeface="Calibri" panose="020F0502020204030204" pitchFamily="34" charset="0"/>
              </a:rPr>
              <a:t>В портфолио музея</a:t>
            </a:r>
            <a:endParaRPr lang="ru-RU" b="1" dirty="0">
              <a:solidFill>
                <a:srgbClr val="C00000"/>
              </a:solidFill>
              <a:latin typeface="Calibri" panose="020F0502020204030204" pitchFamily="34" charset="0"/>
            </a:endParaRPr>
          </a:p>
        </p:txBody>
      </p:sp>
    </p:spTree>
    <p:extLst>
      <p:ext uri="{BB962C8B-B14F-4D97-AF65-F5344CB8AC3E}">
        <p14:creationId xmlns:p14="http://schemas.microsoft.com/office/powerpoint/2010/main" val="12789896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cstate="print">
            <a:extLst>
              <a:ext uri="{28A0092B-C50C-407E-A947-70E740481C1C}">
                <a14:useLocalDpi xmlns:a14="http://schemas.microsoft.com/office/drawing/2010/main" val="0"/>
              </a:ext>
            </a:extLst>
          </a:blip>
          <a:srcRect l="4129" t="18500" r="19900" b="40750"/>
          <a:stretch/>
        </p:blipFill>
        <p:spPr>
          <a:xfrm>
            <a:off x="644966" y="380451"/>
            <a:ext cx="1279810" cy="915301"/>
          </a:xfrm>
          <a:prstGeom prst="rect">
            <a:avLst/>
          </a:prstGeom>
        </p:spPr>
      </p:pic>
      <p:sp>
        <p:nvSpPr>
          <p:cNvPr id="3" name="TextBox 2"/>
          <p:cNvSpPr txBox="1"/>
          <p:nvPr/>
        </p:nvSpPr>
        <p:spPr>
          <a:xfrm rot="10800000" flipV="1">
            <a:off x="4644008" y="7937"/>
            <a:ext cx="3600400" cy="369332"/>
          </a:xfrm>
          <a:prstGeom prst="rect">
            <a:avLst/>
          </a:prstGeom>
          <a:noFill/>
        </p:spPr>
        <p:txBody>
          <a:bodyPr wrap="square" rtlCol="0">
            <a:spAutoFit/>
          </a:bodyPr>
          <a:lstStyle/>
          <a:p>
            <a:r>
              <a:rPr lang="ru-RU" b="1" dirty="0" smtClean="0">
                <a:solidFill>
                  <a:srgbClr val="C00000"/>
                </a:solidFill>
              </a:rPr>
              <a:t>Юные исследователи</a:t>
            </a:r>
            <a:endParaRPr lang="ru-RU" b="1" dirty="0">
              <a:solidFill>
                <a:srgbClr val="C00000"/>
              </a:solidFill>
            </a:endParaRPr>
          </a:p>
        </p:txBody>
      </p:sp>
      <p:pic>
        <p:nvPicPr>
          <p:cNvPr id="4" name="Рисунок 3" descr="https://i.mycdn.me/i?r=AyH4iRPQ2q0otWIFepML2LxR19Mkyi5SPcz12THeKNZiAw"/>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63035" y="854297"/>
            <a:ext cx="644471" cy="1008197"/>
          </a:xfrm>
          <a:prstGeom prst="rect">
            <a:avLst/>
          </a:prstGeom>
          <a:noFill/>
          <a:ln>
            <a:noFill/>
          </a:ln>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l="4048" t="9051" r="14223" b="5185"/>
          <a:stretch/>
        </p:blipFill>
        <p:spPr>
          <a:xfrm>
            <a:off x="7426761" y="4437112"/>
            <a:ext cx="1165030" cy="916907"/>
          </a:xfrm>
          <a:prstGeom prst="rect">
            <a:avLst/>
          </a:prstGeom>
          <a:ln w="9525">
            <a:solidFill>
              <a:schemeClr val="tx1"/>
            </a:solidFill>
          </a:ln>
        </p:spPr>
      </p:pic>
      <p:pic>
        <p:nvPicPr>
          <p:cNvPr id="6" name="Рисунок 5"/>
          <p:cNvPicPr>
            <a:picLocks noChangeAspect="1"/>
          </p:cNvPicPr>
          <p:nvPr/>
        </p:nvPicPr>
        <p:blipFill rotWithShape="1">
          <a:blip r:embed="rId5" cstate="print">
            <a:extLst>
              <a:ext uri="{28A0092B-C50C-407E-A947-70E740481C1C}">
                <a14:useLocalDpi xmlns:a14="http://schemas.microsoft.com/office/drawing/2010/main" val="0"/>
              </a:ext>
            </a:extLst>
          </a:blip>
          <a:srcRect l="15635" t="7301" r="17407" b="13759"/>
          <a:stretch/>
        </p:blipFill>
        <p:spPr>
          <a:xfrm>
            <a:off x="6746676" y="2018724"/>
            <a:ext cx="675639" cy="1062063"/>
          </a:xfrm>
          <a:prstGeom prst="rect">
            <a:avLst/>
          </a:prstGeom>
          <a:ln w="19050">
            <a:solidFill>
              <a:schemeClr val="tx1"/>
            </a:solidFill>
          </a:ln>
        </p:spPr>
      </p:pic>
      <p:sp>
        <p:nvSpPr>
          <p:cNvPr id="9" name="AutoShape 2" descr="https://sun9-32.userapi.com/impg/NfehjbWTX5Gn9AnJDlswzNqMEV-HWRRuupte4g/kELUq8swS8s.jpg?size=780x1040&amp;quality=96&amp;sign=044d518963509366406573d370f15320&amp;type=albu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52" name="Picture 4" descr="https://sun9-32.userapi.com/impg/NfehjbWTX5Gn9AnJDlswzNqMEV-HWRRuupte4g/kELUq8swS8s.jpg?size=780x1040&amp;quality=96&amp;sign=044d518963509366406573d370f15320&amp;type=album"/>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t="24389" b="28021"/>
          <a:stretch/>
        </p:blipFill>
        <p:spPr bwMode="auto">
          <a:xfrm>
            <a:off x="3272321" y="829272"/>
            <a:ext cx="1962542" cy="124531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sun9-59.userapi.com/impg/LC1FksOLJnPV3TY8zjsw3b7TstSzze0-FtYuCA/hrqESsj3AL4.jpg?size=1040x780&amp;quality=96&amp;sign=fcd724be374b81fd96d2c252429c7dbb&amp;type=album"/>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24471" r="52723" b="13238"/>
          <a:stretch/>
        </p:blipFill>
        <p:spPr bwMode="auto">
          <a:xfrm>
            <a:off x="7547340" y="749124"/>
            <a:ext cx="839131" cy="82922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sun9-36.userapi.com/impg/1xVH3SVWXRpK3O_E44N3y4sPf5QJwJpZftUuRg/IvoBZdkKwpQ.jpg?size=1040x780&amp;quality=96&amp;sign=a07e6f25a2064862b3c7fee2183f5862&amp;type=album"/>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t="26773" r="61859" b="31295"/>
          <a:stretch/>
        </p:blipFill>
        <p:spPr bwMode="auto">
          <a:xfrm>
            <a:off x="7710872" y="1683338"/>
            <a:ext cx="840283" cy="69284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sun9-36.userapi.com/impg/1xVH3SVWXRpK3O_E44N3y4sPf5QJwJpZftUuRg/IvoBZdkKwpQ.jpg?size=1040x780&amp;quality=96&amp;sign=a07e6f25a2064862b3c7fee2183f5862&amp;type=album"/>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70449" t="21709" r="2724" b="13436"/>
          <a:stretch/>
        </p:blipFill>
        <p:spPr bwMode="auto">
          <a:xfrm>
            <a:off x="6025361" y="1978622"/>
            <a:ext cx="475347" cy="86186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7" descr="https://sun9-64.userapi.com/c857532/v857532277/13156c/dxb8w7O0X9k.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388505" y="829058"/>
            <a:ext cx="741294" cy="1026407"/>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s://sun9-23.userapi.com/impg/h17eY1w9QeUlwVN_FfvrB8qg-IUEHvX9ngvOZQ/4tir65NVTrg.jpg?size=405x405&amp;quality=96&amp;sign=d5434a204a6c65befe953795ca9e4b5f&amp;type=album"/>
          <p:cNvPicPr>
            <a:picLocks noChangeAspect="1" noChangeArrowheads="1"/>
          </p:cNvPicPr>
          <p:nvPr/>
        </p:nvPicPr>
        <p:blipFill rotWithShape="1">
          <a:blip r:embed="rId11" cstate="print">
            <a:extLst>
              <a:ext uri="{28A0092B-C50C-407E-A947-70E740481C1C}">
                <a14:useLocalDpi xmlns:a14="http://schemas.microsoft.com/office/drawing/2010/main" val="0"/>
              </a:ext>
            </a:extLst>
          </a:blip>
          <a:srcRect l="23837" t="3916" r="24045" b="24168"/>
          <a:stretch/>
        </p:blipFill>
        <p:spPr bwMode="auto">
          <a:xfrm>
            <a:off x="5381262" y="2046179"/>
            <a:ext cx="526678" cy="72675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https://sun9-44.userapi.com/impg/eEnUEILpq07t4N82hdDNO8y1Ko972VlfLBygqg/CEp_hrQamyc.jpg?size=1280x1088&amp;quality=96&amp;sign=edd64ba428db6f5932623a41b74fd3dd&amp;type=album"/>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535483" y="3422776"/>
            <a:ext cx="1056308" cy="897862"/>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https://sun9-58.userapi.com/impg/FQWlovB7ViXshoNLZAB8_tGqaPwkRcim72ytEQ/Fb6usWzlvJM.jpg?size=1280x1209&amp;quality=96&amp;sign=ff0dad8398ed38144a83d6db96892370&amp;type=album"/>
          <p:cNvPicPr>
            <a:picLocks noChangeAspect="1" noChangeArrowheads="1"/>
          </p:cNvPicPr>
          <p:nvPr/>
        </p:nvPicPr>
        <p:blipFill rotWithShape="1">
          <a:blip r:embed="rId13" cstate="print">
            <a:extLst>
              <a:ext uri="{28A0092B-C50C-407E-A947-70E740481C1C}">
                <a14:useLocalDpi xmlns:a14="http://schemas.microsoft.com/office/drawing/2010/main" val="0"/>
              </a:ext>
            </a:extLst>
          </a:blip>
          <a:srcRect l="8808" r="-1" b="10781"/>
          <a:stretch/>
        </p:blipFill>
        <p:spPr bwMode="auto">
          <a:xfrm>
            <a:off x="7504490" y="2492896"/>
            <a:ext cx="925981" cy="8139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460375" y="1566241"/>
            <a:ext cx="4687689" cy="2462213"/>
          </a:xfrm>
          <a:prstGeom prst="rect">
            <a:avLst/>
          </a:prstGeom>
          <a:noFill/>
        </p:spPr>
        <p:txBody>
          <a:bodyPr wrap="square" rtlCol="0">
            <a:spAutoFit/>
          </a:bodyPr>
          <a:lstStyle/>
          <a:p>
            <a:r>
              <a:rPr lang="ru-RU" sz="1400" u="sng" dirty="0" smtClean="0">
                <a:solidFill>
                  <a:srgbClr val="C00000"/>
                </a:solidFill>
                <a:latin typeface="Calibri" panose="020F0502020204030204" pitchFamily="34" charset="0"/>
              </a:rPr>
              <a:t>Руководители исследовательских </a:t>
            </a:r>
          </a:p>
          <a:p>
            <a:r>
              <a:rPr lang="ru-RU" sz="1400" u="sng" dirty="0">
                <a:solidFill>
                  <a:srgbClr val="C00000"/>
                </a:solidFill>
                <a:latin typeface="Calibri" panose="020F0502020204030204" pitchFamily="34" charset="0"/>
              </a:rPr>
              <a:t>р</a:t>
            </a:r>
            <a:r>
              <a:rPr lang="ru-RU" sz="1400" u="sng" dirty="0" smtClean="0">
                <a:solidFill>
                  <a:srgbClr val="C00000"/>
                </a:solidFill>
                <a:latin typeface="Calibri" panose="020F0502020204030204" pitchFamily="34" charset="0"/>
              </a:rPr>
              <a:t>абот:</a:t>
            </a:r>
          </a:p>
          <a:p>
            <a:r>
              <a:rPr lang="ru-RU" sz="1400" dirty="0">
                <a:latin typeface="Calibri" panose="020F0502020204030204" pitchFamily="34" charset="0"/>
              </a:rPr>
              <a:t> </a:t>
            </a:r>
            <a:r>
              <a:rPr lang="ru-RU" sz="1400" b="1" dirty="0" smtClean="0">
                <a:latin typeface="Calibri" panose="020F0502020204030204" pitchFamily="34" charset="0"/>
              </a:rPr>
              <a:t>Решетникова Татьяна Александровна, </a:t>
            </a:r>
          </a:p>
          <a:p>
            <a:r>
              <a:rPr lang="ru-RU" sz="1400" b="1" dirty="0" smtClean="0">
                <a:latin typeface="Calibri" panose="020F0502020204030204" pitchFamily="34" charset="0"/>
              </a:rPr>
              <a:t>Шурупова Наталья Юрьевна, Матузова Людмила Михайловна</a:t>
            </a:r>
          </a:p>
          <a:p>
            <a:endParaRPr lang="ru-RU" sz="1400" dirty="0">
              <a:latin typeface="Calibri" panose="020F0502020204030204" pitchFamily="34" charset="0"/>
            </a:endParaRPr>
          </a:p>
          <a:p>
            <a:r>
              <a:rPr lang="ru-RU" sz="1400" u="sng" dirty="0" smtClean="0">
                <a:solidFill>
                  <a:srgbClr val="C00000"/>
                </a:solidFill>
                <a:latin typeface="Calibri" panose="020F0502020204030204" pitchFamily="34" charset="0"/>
              </a:rPr>
              <a:t>Обучающиеся, занимающиеся исследовательской работой в данном направлении</a:t>
            </a:r>
            <a:r>
              <a:rPr lang="ru-RU" sz="1400" u="sng" dirty="0" smtClean="0">
                <a:latin typeface="Calibri" panose="020F0502020204030204" pitchFamily="34" charset="0"/>
              </a:rPr>
              <a:t>: </a:t>
            </a:r>
            <a:r>
              <a:rPr lang="ru-RU" sz="1400" b="1" dirty="0" smtClean="0">
                <a:latin typeface="Calibri" panose="020F0502020204030204" pitchFamily="34" charset="0"/>
              </a:rPr>
              <a:t>Матузова  Мария, Степанова Ксения, Гольнева Татьяна, Клевакин Артём, Клевакин Сергей, Лопаёва Валерия, Полякова Яна, Турко Максим, Мозжерина Алёна, </a:t>
            </a:r>
            <a:r>
              <a:rPr lang="ru-RU" sz="1400" b="1" dirty="0" err="1" smtClean="0">
                <a:latin typeface="Calibri" panose="020F0502020204030204" pitchFamily="34" charset="0"/>
              </a:rPr>
              <a:t>Колбасов</a:t>
            </a:r>
            <a:r>
              <a:rPr lang="ru-RU" sz="1400" b="1" dirty="0" smtClean="0">
                <a:latin typeface="Calibri" panose="020F0502020204030204" pitchFamily="34" charset="0"/>
              </a:rPr>
              <a:t> Савелий</a:t>
            </a:r>
            <a:endParaRPr lang="ru-RU" sz="1400" b="1" dirty="0">
              <a:latin typeface="Calibri" panose="020F0502020204030204" pitchFamily="34" charset="0"/>
            </a:endParaRPr>
          </a:p>
        </p:txBody>
      </p:sp>
      <p:sp>
        <p:nvSpPr>
          <p:cNvPr id="7" name="Прямоугольник 6"/>
          <p:cNvSpPr/>
          <p:nvPr/>
        </p:nvSpPr>
        <p:spPr>
          <a:xfrm>
            <a:off x="2699791" y="4149080"/>
            <a:ext cx="4536505" cy="1384995"/>
          </a:xfrm>
          <a:prstGeom prst="rect">
            <a:avLst/>
          </a:prstGeom>
        </p:spPr>
        <p:txBody>
          <a:bodyPr wrap="square">
            <a:spAutoFit/>
          </a:bodyPr>
          <a:lstStyle/>
          <a:p>
            <a:r>
              <a:rPr lang="ru-RU" sz="1400" b="1" dirty="0" smtClean="0">
                <a:solidFill>
                  <a:srgbClr val="C00000"/>
                </a:solidFill>
                <a:latin typeface="Calibri" panose="020F0502020204030204" pitchFamily="34" charset="0"/>
              </a:rPr>
              <a:t>Исследовательскому </a:t>
            </a:r>
            <a:r>
              <a:rPr lang="ru-RU" sz="1400" b="1" dirty="0">
                <a:solidFill>
                  <a:srgbClr val="C00000"/>
                </a:solidFill>
                <a:latin typeface="Calibri" panose="020F0502020204030204" pitchFamily="34" charset="0"/>
              </a:rPr>
              <a:t>движению в школе – 20 </a:t>
            </a:r>
            <a:r>
              <a:rPr lang="ru-RU" sz="1400" b="1" dirty="0" smtClean="0">
                <a:solidFill>
                  <a:srgbClr val="C00000"/>
                </a:solidFill>
                <a:latin typeface="Calibri" panose="020F0502020204030204" pitchFamily="34" charset="0"/>
              </a:rPr>
              <a:t>лет. </a:t>
            </a:r>
            <a:r>
              <a:rPr lang="ru-RU" sz="1400" b="1" dirty="0">
                <a:solidFill>
                  <a:srgbClr val="C00000"/>
                </a:solidFill>
                <a:latin typeface="Calibri" panose="020F0502020204030204" pitchFamily="34" charset="0"/>
              </a:rPr>
              <a:t>За эти годы обучающимися и их руководителями подготовлено 47 исследований. </a:t>
            </a:r>
            <a:r>
              <a:rPr lang="ru-RU" sz="1400" b="1" dirty="0" smtClean="0">
                <a:solidFill>
                  <a:srgbClr val="C00000"/>
                </a:solidFill>
                <a:latin typeface="Calibri" panose="020F0502020204030204" pitchFamily="34" charset="0"/>
              </a:rPr>
              <a:t>Из них большая часть по краеведению: истории родного края, жизненном  и трудовом  пути земляков, о ветеранах Великой Отечественной войны, о детях- сиротах ВО войны…</a:t>
            </a:r>
            <a:endParaRPr lang="ru-RU" sz="1400" b="1" dirty="0">
              <a:solidFill>
                <a:srgbClr val="C00000"/>
              </a:solidFill>
              <a:latin typeface="Calibri" panose="020F0502020204030204" pitchFamily="34" charset="0"/>
            </a:endParaRPr>
          </a:p>
        </p:txBody>
      </p:sp>
      <p:pic>
        <p:nvPicPr>
          <p:cNvPr id="3076" name="Picture 4" descr="https://sun9-50.userapi.com/impg/DAklx86XNAljn4xHmgSvA5PuQnDoWoS08wOIag/9DJEcZEAUQk.jpg?size=810x1080&amp;quality=96&amp;sign=b8b54ed4b07993da4ae05c946aa8c5a1&amp;type=album"/>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44966" y="4055785"/>
            <a:ext cx="1656183" cy="1571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3872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491880" y="836712"/>
            <a:ext cx="5040560" cy="4832092"/>
          </a:xfrm>
          <a:prstGeom prst="rect">
            <a:avLst/>
          </a:prstGeom>
        </p:spPr>
        <p:txBody>
          <a:bodyPr wrap="square">
            <a:spAutoFit/>
          </a:bodyPr>
          <a:lstStyle/>
          <a:p>
            <a:r>
              <a:rPr lang="ru-RU" sz="1400" dirty="0" smtClean="0">
                <a:latin typeface="Calibri" panose="020F0502020204030204" pitchFamily="34" charset="0"/>
              </a:rPr>
              <a:t>Тематика и формы мероприятий разнообразные: </a:t>
            </a:r>
            <a:r>
              <a:rPr lang="ru-RU" sz="1400" dirty="0">
                <a:latin typeface="Calibri" panose="020F0502020204030204" pitchFamily="34" charset="0"/>
              </a:rPr>
              <a:t>реконструкция событий</a:t>
            </a:r>
            <a:r>
              <a:rPr lang="ru-RU" sz="1400" dirty="0" smtClean="0">
                <a:latin typeface="Calibri" panose="020F0502020204030204" pitchFamily="34" charset="0"/>
              </a:rPr>
              <a:t>, история одной фотографии, КВН , классные часы, исследования… В 2019 </a:t>
            </a:r>
            <a:r>
              <a:rPr lang="ru-RU" sz="1400" dirty="0">
                <a:latin typeface="Calibri" panose="020F0502020204030204" pitchFamily="34" charset="0"/>
              </a:rPr>
              <a:t>году </a:t>
            </a:r>
            <a:r>
              <a:rPr lang="ru-RU" sz="1400" dirty="0" smtClean="0">
                <a:latin typeface="Calibri" panose="020F0502020204030204" pitchFamily="34" charset="0"/>
              </a:rPr>
              <a:t> одно из музейных мероприятий  имело краеведческое направление «О </a:t>
            </a:r>
            <a:r>
              <a:rPr lang="ru-RU" sz="1400" dirty="0">
                <a:latin typeface="Calibri" panose="020F0502020204030204" pitchFamily="34" charset="0"/>
              </a:rPr>
              <a:t>милой родине пою</a:t>
            </a:r>
            <a:r>
              <a:rPr lang="ru-RU" sz="1400" dirty="0" smtClean="0">
                <a:latin typeface="Calibri" panose="020F0502020204030204" pitchFamily="34" charset="0"/>
              </a:rPr>
              <a:t>!», в 2020 году посвящено тайнам семейных музеев «Семейные истории мои, твои, наши», в 2021 году отметили 20- летие исследовательской деятельности в школе.</a:t>
            </a:r>
            <a:endParaRPr lang="ru-RU" sz="1400" dirty="0">
              <a:latin typeface="Calibri" panose="020F0502020204030204" pitchFamily="34" charset="0"/>
            </a:endParaRPr>
          </a:p>
          <a:p>
            <a:r>
              <a:rPr lang="ru-RU" sz="1400" dirty="0">
                <a:latin typeface="Calibri" panose="020F0502020204030204" pitchFamily="34" charset="0"/>
              </a:rPr>
              <a:t>На протяжении </a:t>
            </a:r>
            <a:r>
              <a:rPr lang="ru-RU" sz="1400" dirty="0" smtClean="0">
                <a:latin typeface="Calibri" panose="020F0502020204030204" pitchFamily="34" charset="0"/>
              </a:rPr>
              <a:t>этих </a:t>
            </a:r>
            <a:r>
              <a:rPr lang="ru-RU" sz="1400" dirty="0">
                <a:latin typeface="Calibri" panose="020F0502020204030204" pitchFamily="34" charset="0"/>
              </a:rPr>
              <a:t>лет в музее зародились </a:t>
            </a:r>
            <a:r>
              <a:rPr lang="ru-RU" sz="1400" dirty="0" smtClean="0">
                <a:latin typeface="Calibri" panose="020F0502020204030204" pitchFamily="34" charset="0"/>
              </a:rPr>
              <a:t> </a:t>
            </a:r>
            <a:r>
              <a:rPr lang="ru-RU" sz="1400" dirty="0">
                <a:latin typeface="Calibri" panose="020F0502020204030204" pitchFamily="34" charset="0"/>
              </a:rPr>
              <a:t>традиции: Книга Почёта «Социальная Звезда», День памяти «Пока горит свеча», классные часы в </a:t>
            </a:r>
            <a:r>
              <a:rPr lang="ru-RU" sz="1400" dirty="0" smtClean="0">
                <a:latin typeface="Calibri" panose="020F0502020204030204" pitchFamily="34" charset="0"/>
              </a:rPr>
              <a:t>музее, встречи с ветеранами . Проект музея «Народный герой- мой сельский учитель»</a:t>
            </a:r>
            <a:r>
              <a:rPr lang="en-US" sz="1400" dirty="0" smtClean="0">
                <a:latin typeface="Calibri" panose="020F0502020204030204" pitchFamily="34" charset="0"/>
              </a:rPr>
              <a:t> 2019 </a:t>
            </a:r>
            <a:r>
              <a:rPr lang="ru-RU" sz="1400" dirty="0" smtClean="0">
                <a:latin typeface="Calibri" panose="020F0502020204030204" pitchFamily="34" charset="0"/>
              </a:rPr>
              <a:t>года позволил собрать обширный материал об учителях первого учительского состава. Музей </a:t>
            </a:r>
            <a:r>
              <a:rPr lang="ru-RU" sz="1400" dirty="0">
                <a:latin typeface="Calibri" panose="020F0502020204030204" pitchFamily="34" charset="0"/>
              </a:rPr>
              <a:t>дорожит зародившимся сотрудничеством с ветеранами педагогического труда, членами совета </a:t>
            </a:r>
            <a:r>
              <a:rPr lang="ru-RU" sz="1400" dirty="0" smtClean="0">
                <a:latin typeface="Calibri" panose="020F0502020204030204" pitchFamily="34" charset="0"/>
              </a:rPr>
              <a:t>ветеранов (пенсионеров) поселения, </a:t>
            </a:r>
            <a:r>
              <a:rPr lang="ru-RU" sz="1400" dirty="0">
                <a:latin typeface="Calibri" panose="020F0502020204030204" pitchFamily="34" charset="0"/>
              </a:rPr>
              <a:t>сельской  библиотекой и сельским музеем</a:t>
            </a:r>
            <a:r>
              <a:rPr lang="ru-RU" sz="1400" dirty="0" smtClean="0">
                <a:latin typeface="Calibri" panose="020F0502020204030204" pitchFamily="34" charset="0"/>
              </a:rPr>
              <a:t>. Встречи организуются как камерные, так и открытые.</a:t>
            </a:r>
          </a:p>
          <a:p>
            <a:r>
              <a:rPr lang="ru-RU" sz="1400" dirty="0" smtClean="0">
                <a:latin typeface="Calibri" panose="020F0502020204030204" pitchFamily="34" charset="0"/>
              </a:rPr>
              <a:t>В 2016 году на здании школы открыта мемориальная доска первому директору школы Плетову Ю.А.</a:t>
            </a:r>
          </a:p>
          <a:p>
            <a:r>
              <a:rPr lang="ru-RU" sz="1400" dirty="0" smtClean="0">
                <a:latin typeface="Calibri" panose="020F0502020204030204" pitchFamily="34" charset="0"/>
              </a:rPr>
              <a:t>На основе музейных экспонатов и документов обучающиеся участвуют в конкурсах, НОУ «Поиск».</a:t>
            </a:r>
            <a:r>
              <a:rPr lang="ru-RU" sz="1400" dirty="0">
                <a:latin typeface="Calibri" panose="020F0502020204030204" pitchFamily="34" charset="0"/>
              </a:rPr>
              <a:t> </a:t>
            </a:r>
            <a:r>
              <a:rPr lang="ru-RU" sz="1400" dirty="0" smtClean="0">
                <a:latin typeface="Calibri" panose="020F0502020204030204" pitchFamily="34" charset="0"/>
              </a:rPr>
              <a:t>Работы пополняют фонд музея.</a:t>
            </a:r>
          </a:p>
          <a:p>
            <a:endParaRPr lang="ru-RU" sz="1400" dirty="0"/>
          </a:p>
        </p:txBody>
      </p:sp>
      <p:pic>
        <p:nvPicPr>
          <p:cNvPr id="4" name="Рисунок 3"/>
          <p:cNvPicPr>
            <a:picLocks noChangeAspect="1"/>
          </p:cNvPicPr>
          <p:nvPr/>
        </p:nvPicPr>
        <p:blipFill rotWithShape="1">
          <a:blip r:embed="rId2" cstate="print">
            <a:extLst>
              <a:ext uri="{28A0092B-C50C-407E-A947-70E740481C1C}">
                <a14:useLocalDpi xmlns:a14="http://schemas.microsoft.com/office/drawing/2010/main" val="0"/>
              </a:ext>
            </a:extLst>
          </a:blip>
          <a:srcRect r="18731"/>
          <a:stretch/>
        </p:blipFill>
        <p:spPr>
          <a:xfrm>
            <a:off x="656043" y="2182945"/>
            <a:ext cx="2187765" cy="1783027"/>
          </a:xfrm>
          <a:prstGeom prst="rect">
            <a:avLst/>
          </a:prstGeom>
        </p:spPr>
      </p:pic>
      <p:pic>
        <p:nvPicPr>
          <p:cNvPr id="9" name="Рисунок 8" descr="IMG_5547.JPG"/>
          <p:cNvPicPr/>
          <p:nvPr/>
        </p:nvPicPr>
        <p:blipFill>
          <a:blip r:embed="rId3" cstate="print"/>
          <a:stretch>
            <a:fillRect/>
          </a:stretch>
        </p:blipFill>
        <p:spPr>
          <a:xfrm>
            <a:off x="655016" y="836712"/>
            <a:ext cx="2188792" cy="1301843"/>
          </a:xfrm>
          <a:prstGeom prst="rect">
            <a:avLst/>
          </a:prstGeom>
        </p:spPr>
      </p:pic>
      <p:pic>
        <p:nvPicPr>
          <p:cNvPr id="10" name="Picture 8" descr="https://sun9-55.userapi.com/c206616/v206616720/6fe51/WNkzsJ3QeJ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3540" y="4115878"/>
            <a:ext cx="1971741" cy="221820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788024" y="0"/>
            <a:ext cx="2272997" cy="369332"/>
          </a:xfrm>
          <a:prstGeom prst="rect">
            <a:avLst/>
          </a:prstGeom>
          <a:noFill/>
        </p:spPr>
        <p:txBody>
          <a:bodyPr wrap="square" rtlCol="0">
            <a:spAutoFit/>
          </a:bodyPr>
          <a:lstStyle/>
          <a:p>
            <a:r>
              <a:rPr lang="ru-RU" b="1" dirty="0" smtClean="0">
                <a:solidFill>
                  <a:srgbClr val="C00000"/>
                </a:solidFill>
              </a:rPr>
              <a:t>Традиции музея</a:t>
            </a:r>
            <a:endParaRPr lang="ru-RU" b="1" dirty="0">
              <a:solidFill>
                <a:srgbClr val="C00000"/>
              </a:solidFill>
            </a:endParaRPr>
          </a:p>
        </p:txBody>
      </p:sp>
    </p:spTree>
    <p:extLst>
      <p:ext uri="{BB962C8B-B14F-4D97-AF65-F5344CB8AC3E}">
        <p14:creationId xmlns:p14="http://schemas.microsoft.com/office/powerpoint/2010/main" val="3278139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cstate="print">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rcRect r="20540"/>
          <a:stretch/>
        </p:blipFill>
        <p:spPr>
          <a:xfrm>
            <a:off x="491163" y="2780928"/>
            <a:ext cx="1316586" cy="932023"/>
          </a:xfrm>
          <a:prstGeom prst="rect">
            <a:avLst/>
          </a:prstGeom>
          <a:ln w="12700">
            <a:solidFill>
              <a:schemeClr val="tx1"/>
            </a:solidFill>
          </a:ln>
        </p:spPr>
      </p:pic>
      <p:pic>
        <p:nvPicPr>
          <p:cNvPr id="5" name="Рисунок 4"/>
          <p:cNvPicPr>
            <a:picLocks noChangeAspect="1"/>
          </p:cNvPicPr>
          <p:nvPr/>
        </p:nvPicPr>
        <p:blipFill rotWithShape="1">
          <a:blip r:embed="rId4" cstate="print">
            <a:extLst>
              <a:ext uri="{28A0092B-C50C-407E-A947-70E740481C1C}">
                <a14:useLocalDpi xmlns:a14="http://schemas.microsoft.com/office/drawing/2010/main" val="0"/>
              </a:ext>
            </a:extLst>
          </a:blip>
          <a:srcRect t="24973"/>
          <a:stretch/>
        </p:blipFill>
        <p:spPr>
          <a:xfrm>
            <a:off x="4551784" y="4293096"/>
            <a:ext cx="3601922" cy="1520097"/>
          </a:xfrm>
          <a:prstGeom prst="rect">
            <a:avLst/>
          </a:prstGeom>
          <a:ln w="19050">
            <a:solidFill>
              <a:schemeClr val="tx1"/>
            </a:solidFill>
          </a:ln>
        </p:spPr>
      </p:pic>
      <p:pic>
        <p:nvPicPr>
          <p:cNvPr id="8" name="Рисунок 7"/>
          <p:cNvPicPr>
            <a:picLocks noChangeAspect="1"/>
          </p:cNvPicPr>
          <p:nvPr/>
        </p:nvPicPr>
        <p:blipFill rotWithShape="1">
          <a:blip r:embed="rId5" cstate="print">
            <a:extLst>
              <a:ext uri="{28A0092B-C50C-407E-A947-70E740481C1C}">
                <a14:useLocalDpi xmlns:a14="http://schemas.microsoft.com/office/drawing/2010/main" val="0"/>
              </a:ext>
            </a:extLst>
          </a:blip>
          <a:srcRect l="4167" t="22698" b="8573"/>
          <a:stretch/>
        </p:blipFill>
        <p:spPr>
          <a:xfrm>
            <a:off x="755576" y="4232413"/>
            <a:ext cx="3051676" cy="1641461"/>
          </a:xfrm>
          <a:prstGeom prst="rect">
            <a:avLst/>
          </a:prstGeom>
        </p:spPr>
      </p:pic>
      <p:sp>
        <p:nvSpPr>
          <p:cNvPr id="7" name="TextBox 6"/>
          <p:cNvSpPr txBox="1"/>
          <p:nvPr/>
        </p:nvSpPr>
        <p:spPr>
          <a:xfrm>
            <a:off x="2281414" y="836712"/>
            <a:ext cx="5962994" cy="3046988"/>
          </a:xfrm>
          <a:prstGeom prst="rect">
            <a:avLst/>
          </a:prstGeom>
          <a:noFill/>
        </p:spPr>
        <p:txBody>
          <a:bodyPr wrap="square" rtlCol="0">
            <a:spAutoFit/>
          </a:bodyPr>
          <a:lstStyle/>
          <a:p>
            <a:r>
              <a:rPr lang="ru-RU" sz="1200" b="1" dirty="0" smtClean="0">
                <a:solidFill>
                  <a:srgbClr val="C00000"/>
                </a:solidFill>
              </a:rPr>
              <a:t>Жизнь </a:t>
            </a:r>
            <a:r>
              <a:rPr lang="ru-RU" sz="1200" b="1" dirty="0">
                <a:solidFill>
                  <a:srgbClr val="C00000"/>
                </a:solidFill>
              </a:rPr>
              <a:t>подтверждает, что нельзя вдохновить человека на подвиг, не преклонившись перед подвигом, уже совершённым. Мы не вправе предать забвению то, что было нашей славой и по праву обязано перейти в память и дела последующих поколений</a:t>
            </a:r>
            <a:r>
              <a:rPr lang="ru-RU" sz="1200" b="1" dirty="0" smtClean="0">
                <a:solidFill>
                  <a:srgbClr val="C00000"/>
                </a:solidFill>
              </a:rPr>
              <a:t>.</a:t>
            </a:r>
          </a:p>
          <a:p>
            <a:endParaRPr lang="ru-RU" sz="1200" b="1" dirty="0">
              <a:solidFill>
                <a:srgbClr val="C00000"/>
              </a:solidFill>
            </a:endParaRPr>
          </a:p>
          <a:p>
            <a:endParaRPr lang="ru-RU" sz="1200" b="1" dirty="0" smtClean="0">
              <a:solidFill>
                <a:srgbClr val="C00000"/>
              </a:solidFill>
            </a:endParaRPr>
          </a:p>
          <a:p>
            <a:r>
              <a:rPr lang="ru-RU" sz="1200" b="1" dirty="0" smtClean="0">
                <a:solidFill>
                  <a:srgbClr val="C00000"/>
                </a:solidFill>
              </a:rPr>
              <a:t>  </a:t>
            </a:r>
            <a:r>
              <a:rPr lang="ru-RU" sz="1200" b="1" dirty="0" smtClean="0"/>
              <a:t>В </a:t>
            </a:r>
            <a:r>
              <a:rPr lang="ru-RU" sz="1200" b="1" dirty="0"/>
              <a:t>наши деревни с войны вернулись не более 175 человек, ушедшие на фронт в разные </a:t>
            </a:r>
            <a:r>
              <a:rPr lang="ru-RU" sz="1200" b="1" dirty="0" smtClean="0"/>
              <a:t>годы ( каждый третий погиб).  </a:t>
            </a:r>
            <a:r>
              <a:rPr lang="ru-RU" sz="1200" b="1" dirty="0"/>
              <a:t>С</a:t>
            </a:r>
            <a:r>
              <a:rPr lang="ru-RU" sz="1200" b="1" dirty="0" smtClean="0"/>
              <a:t>егодня </a:t>
            </a:r>
            <a:r>
              <a:rPr lang="ru-RU" sz="1200" b="1" dirty="0"/>
              <a:t>живых свидетелей военного безумия нет вообще. Тем важнее сохранить память о своих родных, рассказать о них. </a:t>
            </a:r>
            <a:br>
              <a:rPr lang="ru-RU" sz="1200" b="1" dirty="0"/>
            </a:br>
            <a:r>
              <a:rPr lang="ru-RU" sz="1200" b="1" dirty="0"/>
              <a:t>В нашем школьном </a:t>
            </a:r>
            <a:r>
              <a:rPr lang="ru-RU" sz="1200" b="1" dirty="0" smtClean="0"/>
              <a:t>музее </a:t>
            </a:r>
            <a:r>
              <a:rPr lang="ru-RU" sz="1200" b="1" dirty="0"/>
              <a:t>собирается архив о </a:t>
            </a:r>
            <a:r>
              <a:rPr lang="ru-RU" sz="1200" b="1" dirty="0" smtClean="0"/>
              <a:t>фронтовиках, воспоминания о них.</a:t>
            </a:r>
            <a:endParaRPr lang="ru-RU" sz="1200" b="1" dirty="0"/>
          </a:p>
          <a:p>
            <a:r>
              <a:rPr lang="ru-RU" sz="1200" b="1" dirty="0" smtClean="0"/>
              <a:t>Из </a:t>
            </a:r>
            <a:r>
              <a:rPr lang="ru-RU" sz="1200" b="1" dirty="0"/>
              <a:t>года в год растёт число проводимых в музее </a:t>
            </a:r>
            <a:r>
              <a:rPr lang="ru-RU" sz="1200" b="1" dirty="0" smtClean="0"/>
              <a:t>мероприятий. Мы надеемся, </a:t>
            </a:r>
            <a:r>
              <a:rPr lang="ru-RU" sz="1200" b="1" dirty="0"/>
              <a:t>музей </a:t>
            </a:r>
            <a:r>
              <a:rPr lang="ru-RU" sz="1200" b="1" dirty="0" smtClean="0"/>
              <a:t>станет центром идейно-нравственного, патриотического </a:t>
            </a:r>
            <a:r>
              <a:rPr lang="ru-RU" sz="1200" b="1" dirty="0"/>
              <a:t>воспитания школы и </a:t>
            </a:r>
            <a:r>
              <a:rPr lang="ru-RU" sz="1200" b="1" dirty="0" smtClean="0"/>
              <a:t>села.</a:t>
            </a:r>
            <a:endParaRPr lang="ru-RU" sz="1200" b="1" dirty="0"/>
          </a:p>
          <a:p>
            <a:endParaRPr lang="ru-RU" sz="1200" b="1" dirty="0"/>
          </a:p>
        </p:txBody>
      </p:sp>
      <p:pic>
        <p:nvPicPr>
          <p:cNvPr id="14" name="Рисунок 13"/>
          <p:cNvPicPr>
            <a:picLocks noChangeAspect="1"/>
          </p:cNvPicPr>
          <p:nvPr/>
        </p:nvPicPr>
        <p:blipFill rotWithShape="1">
          <a:blip r:embed="rId6" cstate="print">
            <a:extLst>
              <a:ext uri="{BEBA8EAE-BF5A-486C-A8C5-ECC9F3942E4B}">
                <a14:imgProps xmlns:a14="http://schemas.microsoft.com/office/drawing/2010/main">
                  <a14:imgLayer r:embed="rId7">
                    <a14:imgEffect>
                      <a14:saturation sat="300000"/>
                    </a14:imgEffect>
                  </a14:imgLayer>
                </a14:imgProps>
              </a:ext>
              <a:ext uri="{28A0092B-C50C-407E-A947-70E740481C1C}">
                <a14:useLocalDpi xmlns:a14="http://schemas.microsoft.com/office/drawing/2010/main" val="0"/>
              </a:ext>
            </a:extLst>
          </a:blip>
          <a:srcRect r="12954"/>
          <a:stretch/>
        </p:blipFill>
        <p:spPr>
          <a:xfrm>
            <a:off x="539198" y="1688605"/>
            <a:ext cx="1268551" cy="819748"/>
          </a:xfrm>
          <a:prstGeom prst="rect">
            <a:avLst/>
          </a:prstGeom>
          <a:ln w="9525">
            <a:solidFill>
              <a:schemeClr val="tx1"/>
            </a:solidFill>
          </a:ln>
        </p:spPr>
      </p:pic>
      <p:sp>
        <p:nvSpPr>
          <p:cNvPr id="11" name="TextBox 10"/>
          <p:cNvSpPr txBox="1"/>
          <p:nvPr/>
        </p:nvSpPr>
        <p:spPr>
          <a:xfrm>
            <a:off x="4716016" y="0"/>
            <a:ext cx="3215691" cy="369332"/>
          </a:xfrm>
          <a:prstGeom prst="rect">
            <a:avLst/>
          </a:prstGeom>
          <a:noFill/>
        </p:spPr>
        <p:txBody>
          <a:bodyPr wrap="square" rtlCol="0">
            <a:spAutoFit/>
          </a:bodyPr>
          <a:lstStyle/>
          <a:p>
            <a:r>
              <a:rPr lang="ru-RU" b="1" dirty="0" smtClean="0">
                <a:solidFill>
                  <a:srgbClr val="C00000"/>
                </a:solidFill>
              </a:rPr>
              <a:t>В Сибири не было войны</a:t>
            </a:r>
            <a:endParaRPr lang="ru-RU" b="1" dirty="0">
              <a:solidFill>
                <a:srgbClr val="C00000"/>
              </a:solidFill>
            </a:endParaRPr>
          </a:p>
        </p:txBody>
      </p:sp>
    </p:spTree>
    <p:extLst>
      <p:ext uri="{BB962C8B-B14F-4D97-AF65-F5344CB8AC3E}">
        <p14:creationId xmlns:p14="http://schemas.microsoft.com/office/powerpoint/2010/main" val="39599265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1600" y="620688"/>
            <a:ext cx="7488832" cy="3323987"/>
          </a:xfrm>
          <a:prstGeom prst="rect">
            <a:avLst/>
          </a:prstGeom>
        </p:spPr>
        <p:txBody>
          <a:bodyPr wrap="square">
            <a:spAutoFit/>
          </a:bodyPr>
          <a:lstStyle/>
          <a:p>
            <a:r>
              <a:rPr lang="ru-RU" sz="1400" b="1" dirty="0" smtClean="0">
                <a:solidFill>
                  <a:srgbClr val="C00000"/>
                </a:solidFill>
                <a:latin typeface="Calibri" panose="020F0502020204030204" pitchFamily="34" charset="0"/>
              </a:rPr>
              <a:t>Мы </a:t>
            </a:r>
            <a:r>
              <a:rPr lang="ru-RU" sz="1400" b="1" dirty="0">
                <a:solidFill>
                  <a:srgbClr val="C00000"/>
                </a:solidFill>
                <a:latin typeface="Calibri" panose="020F0502020204030204" pitchFamily="34" charset="0"/>
              </a:rPr>
              <a:t>не вправе предать забвению то, что было нашей славой и по праву обязано перейти в память и дела последующих поколений</a:t>
            </a:r>
            <a:r>
              <a:rPr lang="ru-RU" sz="1400" b="1" dirty="0" smtClean="0">
                <a:solidFill>
                  <a:srgbClr val="C00000"/>
                </a:solidFill>
                <a:latin typeface="Calibri" panose="020F0502020204030204" pitchFamily="34" charset="0"/>
              </a:rPr>
              <a:t>.</a:t>
            </a:r>
          </a:p>
          <a:p>
            <a:endParaRPr lang="ru-RU" sz="1400" b="1" dirty="0"/>
          </a:p>
          <a:p>
            <a:r>
              <a:rPr lang="ru-RU" sz="1400" b="1" dirty="0" smtClean="0">
                <a:latin typeface="Calibri" panose="020F0502020204030204" pitchFamily="34" charset="0"/>
              </a:rPr>
              <a:t>Наша </a:t>
            </a:r>
            <a:r>
              <a:rPr lang="ru-RU" sz="1400" b="1" dirty="0">
                <a:latin typeface="Calibri" panose="020F0502020204030204" pitchFamily="34" charset="0"/>
              </a:rPr>
              <a:t>Малиновка затерялась в бескрайних сибирских просторах , поэтому </a:t>
            </a:r>
            <a:r>
              <a:rPr lang="ru-RU" sz="1400" b="1" dirty="0" smtClean="0">
                <a:latin typeface="Calibri" panose="020F0502020204030204" pitchFamily="34" charset="0"/>
              </a:rPr>
              <a:t>дети военной поры </a:t>
            </a:r>
            <a:r>
              <a:rPr lang="ru-RU" sz="1400" b="1" dirty="0">
                <a:latin typeface="Calibri" panose="020F0502020204030204" pitchFamily="34" charset="0"/>
              </a:rPr>
              <a:t>не слышали свиста </a:t>
            </a:r>
            <a:r>
              <a:rPr lang="ru-RU" sz="1400" b="1" dirty="0" smtClean="0">
                <a:latin typeface="Calibri" panose="020F0502020204030204" pitchFamily="34" charset="0"/>
              </a:rPr>
              <a:t>пуль. Но </a:t>
            </a:r>
            <a:r>
              <a:rPr lang="ru-RU" sz="1400" b="1" dirty="0">
                <a:latin typeface="Calibri" panose="020F0502020204030204" pitchFamily="34" charset="0"/>
              </a:rPr>
              <a:t>им было страшно за своих отцов и старших братьев, которые воевали с </a:t>
            </a:r>
            <a:r>
              <a:rPr lang="ru-RU" sz="1400" b="1" dirty="0" smtClean="0">
                <a:latin typeface="Calibri" panose="020F0502020204030204" pitchFamily="34" charset="0"/>
              </a:rPr>
              <a:t>фашистами. Чтобы помочь своим матерям, они выходили вместе с ними в поле, помогали на скотном дворе. Голодно, холодно было… но они выдержали</a:t>
            </a:r>
          </a:p>
          <a:p>
            <a:r>
              <a:rPr lang="ru-RU" sz="1400" b="1" dirty="0" smtClean="0">
                <a:latin typeface="Calibri" panose="020F0502020204030204" pitchFamily="34" charset="0"/>
              </a:rPr>
              <a:t>В  деревни нашего поселения </a:t>
            </a:r>
            <a:r>
              <a:rPr lang="ru-RU" sz="1400" b="1" dirty="0">
                <a:latin typeface="Calibri" panose="020F0502020204030204" pitchFamily="34" charset="0"/>
              </a:rPr>
              <a:t>с войны вернулись не более 175 человек, с</a:t>
            </a:r>
            <a:r>
              <a:rPr lang="ru-RU" sz="1400" b="1" dirty="0" smtClean="0">
                <a:latin typeface="Calibri" panose="020F0502020204030204" pitchFamily="34" charset="0"/>
              </a:rPr>
              <a:t>егодня </a:t>
            </a:r>
            <a:r>
              <a:rPr lang="ru-RU" sz="1400" b="1" dirty="0">
                <a:latin typeface="Calibri" panose="020F0502020204030204" pitchFamily="34" charset="0"/>
              </a:rPr>
              <a:t>живых свидетелей военного безумия нет вообще</a:t>
            </a:r>
            <a:r>
              <a:rPr lang="ru-RU" sz="1400" b="1" dirty="0" smtClean="0">
                <a:latin typeface="Calibri" panose="020F0502020204030204" pitchFamily="34" charset="0"/>
              </a:rPr>
              <a:t>. Нет вдов, хранящих память о тяжелом непосильном выживании в тылу. </a:t>
            </a:r>
            <a:r>
              <a:rPr lang="ru-RU" sz="1400" b="1" dirty="0">
                <a:latin typeface="Calibri" panose="020F0502020204030204" pitchFamily="34" charset="0"/>
              </a:rPr>
              <a:t>Тем важнее сохранить память о своих родных, рассказать о них. </a:t>
            </a:r>
            <a:br>
              <a:rPr lang="ru-RU" sz="1400" b="1" dirty="0">
                <a:latin typeface="Calibri" panose="020F0502020204030204" pitchFamily="34" charset="0"/>
              </a:rPr>
            </a:br>
            <a:r>
              <a:rPr lang="ru-RU" sz="1400" b="1" dirty="0">
                <a:solidFill>
                  <a:srgbClr val="C00000"/>
                </a:solidFill>
                <a:latin typeface="Calibri" panose="020F0502020204030204" pitchFamily="34" charset="0"/>
              </a:rPr>
              <a:t>В нашем школьном </a:t>
            </a:r>
            <a:r>
              <a:rPr lang="ru-RU" sz="1400" b="1" dirty="0" smtClean="0">
                <a:solidFill>
                  <a:srgbClr val="C00000"/>
                </a:solidFill>
                <a:latin typeface="Calibri" panose="020F0502020204030204" pitchFamily="34" charset="0"/>
              </a:rPr>
              <a:t> музее собирается </a:t>
            </a:r>
            <a:r>
              <a:rPr lang="ru-RU" sz="1400" b="1" dirty="0">
                <a:solidFill>
                  <a:srgbClr val="C00000"/>
                </a:solidFill>
                <a:latin typeface="Calibri" panose="020F0502020204030204" pitchFamily="34" charset="0"/>
              </a:rPr>
              <a:t>архив о </a:t>
            </a:r>
            <a:r>
              <a:rPr lang="ru-RU" sz="1400" b="1" dirty="0" smtClean="0">
                <a:solidFill>
                  <a:srgbClr val="C00000"/>
                </a:solidFill>
                <a:latin typeface="Calibri" panose="020F0502020204030204" pitchFamily="34" charset="0"/>
              </a:rPr>
              <a:t>фронтовиках, о тружениках тыла. В этом нам помогают дети военной поры. Большое им спасибо.</a:t>
            </a:r>
            <a:endParaRPr lang="ru-RU" sz="1400" b="1" dirty="0">
              <a:solidFill>
                <a:srgbClr val="C00000"/>
              </a:solidFill>
              <a:latin typeface="Calibri" panose="020F0502020204030204" pitchFamily="34" charset="0"/>
            </a:endParaRPr>
          </a:p>
          <a:p>
            <a:r>
              <a:rPr lang="ru-RU" sz="1400" b="1" dirty="0" smtClean="0">
                <a:solidFill>
                  <a:srgbClr val="C00000"/>
                </a:solidFill>
                <a:latin typeface="Calibri" panose="020F0502020204030204" pitchFamily="34" charset="0"/>
              </a:rPr>
              <a:t>Из </a:t>
            </a:r>
            <a:r>
              <a:rPr lang="ru-RU" sz="1400" b="1" dirty="0">
                <a:solidFill>
                  <a:srgbClr val="C00000"/>
                </a:solidFill>
                <a:latin typeface="Calibri" panose="020F0502020204030204" pitchFamily="34" charset="0"/>
              </a:rPr>
              <a:t>года в год растёт число проводимых в музее мероприятий. Мы надеемся, музей станет центром идейно-нравственного, патриотического воспитания </a:t>
            </a:r>
          </a:p>
        </p:txBody>
      </p:sp>
      <p:pic>
        <p:nvPicPr>
          <p:cNvPr id="4" name="Объект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6650" y="4730800"/>
            <a:ext cx="1642274" cy="1231283"/>
          </a:xfrm>
          <a:prstGeom prst="rect">
            <a:avLst/>
          </a:prstGeom>
        </p:spPr>
      </p:pic>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l="16547" t="29210" r="31786" b="22698"/>
          <a:stretch/>
        </p:blipFill>
        <p:spPr>
          <a:xfrm>
            <a:off x="3275856" y="4719320"/>
            <a:ext cx="1735105" cy="1211301"/>
          </a:xfrm>
          <a:prstGeom prst="rect">
            <a:avLst/>
          </a:prstGeom>
          <a:ln w="19050">
            <a:solidFill>
              <a:schemeClr val="tx1"/>
            </a:solidFill>
          </a:ln>
        </p:spPr>
      </p:pic>
      <p:pic>
        <p:nvPicPr>
          <p:cNvPr id="7" name="Picture 7" descr="D:\кузин\IMG_554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2120" y="4719320"/>
            <a:ext cx="2249744" cy="126548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572000" y="0"/>
            <a:ext cx="3744416" cy="646331"/>
          </a:xfrm>
          <a:prstGeom prst="rect">
            <a:avLst/>
          </a:prstGeom>
          <a:noFill/>
        </p:spPr>
        <p:txBody>
          <a:bodyPr wrap="square" rtlCol="0">
            <a:spAutoFit/>
          </a:bodyPr>
          <a:lstStyle/>
          <a:p>
            <a:r>
              <a:rPr lang="ru-RU" b="1" dirty="0" smtClean="0">
                <a:solidFill>
                  <a:srgbClr val="C00000"/>
                </a:solidFill>
                <a:latin typeface="Calibri" panose="020F0502020204030204" pitchFamily="34" charset="0"/>
              </a:rPr>
              <a:t>Старомалиновка огнём войны задета…</a:t>
            </a:r>
            <a:endParaRPr lang="ru-RU" b="1" dirty="0">
              <a:solidFill>
                <a:srgbClr val="C00000"/>
              </a:solidFill>
              <a:latin typeface="Calibri" panose="020F0502020204030204" pitchFamily="34" charset="0"/>
            </a:endParaRPr>
          </a:p>
        </p:txBody>
      </p:sp>
    </p:spTree>
    <p:extLst>
      <p:ext uri="{BB962C8B-B14F-4D97-AF65-F5344CB8AC3E}">
        <p14:creationId xmlns:p14="http://schemas.microsoft.com/office/powerpoint/2010/main" val="32770850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87624" y="764704"/>
            <a:ext cx="6912768" cy="954107"/>
          </a:xfrm>
          <a:prstGeom prst="rect">
            <a:avLst/>
          </a:prstGeom>
        </p:spPr>
        <p:txBody>
          <a:bodyPr wrap="square">
            <a:spAutoFit/>
          </a:bodyPr>
          <a:lstStyle/>
          <a:p>
            <a:r>
              <a:rPr lang="ru-RU" sz="1400" b="1" dirty="0">
                <a:solidFill>
                  <a:srgbClr val="C00000"/>
                </a:solidFill>
                <a:latin typeface="Calibri" panose="020F0502020204030204" pitchFamily="34" charset="0"/>
              </a:rPr>
              <a:t>Обо всех неизвестных солдатах Пусть наша память будет вечна, свята! Слава за Отчизну головы сложившим, Жизнями своими за покой наш заплатившим! Пусть никогда война не повторится, Мир на земле навеки сохранится, Спасибо неизвестным всем солдатам, Мы все в долгу пред ними неоплатном!</a:t>
            </a:r>
          </a:p>
        </p:txBody>
      </p:sp>
      <p:pic>
        <p:nvPicPr>
          <p:cNvPr id="1026" name="Picture 2" descr="https://sun9-47.userapi.com/impg/c857624/v857624959/1b7458/9Wx0oMdW0FY.jpg?size=1280x960&amp;quality=96&amp;sign=3e73b6238a687bdce6f40a4a4219529a&amp;type=albu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2508" r="25081"/>
          <a:stretch/>
        </p:blipFill>
        <p:spPr bwMode="auto">
          <a:xfrm rot="5400000">
            <a:off x="4334905" y="1452264"/>
            <a:ext cx="2163776" cy="30963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sun9-24.userapi.com/impg/c855620/v855620959/20d097/Ju_X1Elez80.jpg?size=1280x960&amp;quality=96&amp;sign=26caa1c8bef185201d190c0cea8af490&amp;type=albu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3205" t="17795" r="35409" b="12125"/>
          <a:stretch/>
        </p:blipFill>
        <p:spPr bwMode="auto">
          <a:xfrm rot="5400000">
            <a:off x="7248302" y="3003424"/>
            <a:ext cx="950568" cy="120723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sun9-25.userapi.com/impg/c857720/v857720995/1bf5ef/3K1FmXwJL6c.jpg?size=1280x960&amp;quality=96&amp;sign=47a07df2de7e74a69a4d5aac78d0e92a&amp;type=album"/>
          <p:cNvPicPr>
            <a:picLocks noChangeAspect="1" noChangeArrowheads="1"/>
          </p:cNvPicPr>
          <p:nvPr/>
        </p:nvPicPr>
        <p:blipFill rotWithShape="1">
          <a:blip r:embed="rId4">
            <a:extLst>
              <a:ext uri="{28A0092B-C50C-407E-A947-70E740481C1C}">
                <a14:useLocalDpi xmlns:a14="http://schemas.microsoft.com/office/drawing/2010/main" val="0"/>
              </a:ext>
            </a:extLst>
          </a:blip>
          <a:srcRect l="34974" t="-965" r="36828" b="940"/>
          <a:stretch/>
        </p:blipFill>
        <p:spPr bwMode="auto">
          <a:xfrm rot="5400000">
            <a:off x="1958219" y="3206149"/>
            <a:ext cx="1656182" cy="440614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sun9-52.userapi.com/impg/0lKHBrjNhYOBq5vIam4UlZKxCvEhpb9wNJ9i1g/T4gZkhr96cA.jpg?size=1280x960&amp;quality=96&amp;sign=9f7ee658f2067fb8c33324e2fab37faf&amp;type=album"/>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5" t="18390" r="14405" b="13401"/>
          <a:stretch/>
        </p:blipFill>
        <p:spPr bwMode="auto">
          <a:xfrm rot="5400000">
            <a:off x="1960910" y="2258499"/>
            <a:ext cx="2243708" cy="134200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989382" y="4102998"/>
            <a:ext cx="3399043" cy="2462213"/>
          </a:xfrm>
          <a:prstGeom prst="rect">
            <a:avLst/>
          </a:prstGeom>
          <a:noFill/>
        </p:spPr>
        <p:txBody>
          <a:bodyPr wrap="square" rtlCol="0">
            <a:spAutoFit/>
          </a:bodyPr>
          <a:lstStyle/>
          <a:p>
            <a:r>
              <a:rPr lang="ru-RU" sz="1400" b="1" i="1" dirty="0" smtClean="0">
                <a:solidFill>
                  <a:srgbClr val="C00000"/>
                </a:solidFill>
                <a:latin typeface="Calibri" panose="020F0502020204030204" pitchFamily="34" charset="0"/>
              </a:rPr>
              <a:t>«…Мой прадед Ячменёв Пётр </a:t>
            </a:r>
          </a:p>
          <a:p>
            <a:r>
              <a:rPr lang="ru-RU" sz="1400" b="1" i="1" dirty="0" smtClean="0">
                <a:solidFill>
                  <a:srgbClr val="C00000"/>
                </a:solidFill>
                <a:latin typeface="Calibri" panose="020F0502020204030204" pitchFamily="34" charset="0"/>
              </a:rPr>
              <a:t>Андреевич погиб в марте 1942 года.</a:t>
            </a:r>
          </a:p>
          <a:p>
            <a:r>
              <a:rPr lang="ru-RU" sz="1400" b="1" i="1" dirty="0" smtClean="0">
                <a:solidFill>
                  <a:srgbClr val="C00000"/>
                </a:solidFill>
                <a:latin typeface="Calibri" panose="020F0502020204030204" pitchFamily="34" charset="0"/>
              </a:rPr>
              <a:t>Похоронен в братской могиле. Место захоронения</a:t>
            </a:r>
          </a:p>
          <a:p>
            <a:r>
              <a:rPr lang="ru-RU" sz="1400" b="1" i="1" dirty="0">
                <a:solidFill>
                  <a:srgbClr val="C00000"/>
                </a:solidFill>
                <a:latin typeface="Calibri" panose="020F0502020204030204" pitchFamily="34" charset="0"/>
              </a:rPr>
              <a:t> </a:t>
            </a:r>
            <a:r>
              <a:rPr lang="ru-RU" sz="1400" b="1" i="1" dirty="0" smtClean="0">
                <a:solidFill>
                  <a:srgbClr val="C00000"/>
                </a:solidFill>
                <a:latin typeface="Calibri" panose="020F0502020204030204" pitchFamily="34" charset="0"/>
              </a:rPr>
              <a:t>сын нашёл лишь в 1977 году, благодаря переписке</a:t>
            </a:r>
          </a:p>
          <a:p>
            <a:r>
              <a:rPr lang="ru-RU" sz="1400" b="1" i="1" dirty="0">
                <a:solidFill>
                  <a:srgbClr val="C00000"/>
                </a:solidFill>
                <a:latin typeface="Calibri" panose="020F0502020204030204" pitchFamily="34" charset="0"/>
              </a:rPr>
              <a:t>с</a:t>
            </a:r>
            <a:r>
              <a:rPr lang="ru-RU" sz="1400" b="1" i="1" dirty="0" smtClean="0">
                <a:solidFill>
                  <a:srgbClr val="C00000"/>
                </a:solidFill>
                <a:latin typeface="Calibri" panose="020F0502020204030204" pitchFamily="34" charset="0"/>
              </a:rPr>
              <a:t> военкоматами, работе с архивными документами….»</a:t>
            </a:r>
          </a:p>
          <a:p>
            <a:r>
              <a:rPr lang="ru-RU" sz="1400" dirty="0">
                <a:latin typeface="Calibri" panose="020F0502020204030204" pitchFamily="34" charset="0"/>
              </a:rPr>
              <a:t> </a:t>
            </a:r>
            <a:r>
              <a:rPr lang="ru-RU" sz="1400" dirty="0" smtClean="0">
                <a:latin typeface="Calibri" panose="020F0502020204030204" pitchFamily="34" charset="0"/>
              </a:rPr>
              <a:t>  </a:t>
            </a:r>
            <a:r>
              <a:rPr lang="ru-RU" sz="1200" dirty="0" smtClean="0">
                <a:latin typeface="Calibri" panose="020F0502020204030204" pitchFamily="34" charset="0"/>
              </a:rPr>
              <a:t>Исследовательская работа Матузовой Марии «Мой прадед- герой Великой Отечественной войны»</a:t>
            </a:r>
            <a:endParaRPr lang="ru-RU" sz="1200" dirty="0">
              <a:latin typeface="Calibri" panose="020F0502020204030204" pitchFamily="34" charset="0"/>
            </a:endParaRPr>
          </a:p>
        </p:txBody>
      </p:sp>
      <p:sp>
        <p:nvSpPr>
          <p:cNvPr id="4" name="TextBox 3"/>
          <p:cNvSpPr txBox="1"/>
          <p:nvPr/>
        </p:nvSpPr>
        <p:spPr>
          <a:xfrm>
            <a:off x="4644008" y="0"/>
            <a:ext cx="3744416" cy="646331"/>
          </a:xfrm>
          <a:prstGeom prst="rect">
            <a:avLst/>
          </a:prstGeom>
          <a:noFill/>
        </p:spPr>
        <p:txBody>
          <a:bodyPr wrap="square" rtlCol="0">
            <a:spAutoFit/>
          </a:bodyPr>
          <a:lstStyle/>
          <a:p>
            <a:r>
              <a:rPr lang="ru-RU" b="1" dirty="0" smtClean="0">
                <a:solidFill>
                  <a:srgbClr val="C00000"/>
                </a:solidFill>
                <a:latin typeface="Calibri" panose="020F0502020204030204" pitchFamily="34" charset="0"/>
              </a:rPr>
              <a:t>Слава </a:t>
            </a:r>
          </a:p>
          <a:p>
            <a:r>
              <a:rPr lang="ru-RU" b="1" dirty="0" smtClean="0">
                <a:solidFill>
                  <a:srgbClr val="C00000"/>
                </a:solidFill>
                <a:latin typeface="Calibri" panose="020F0502020204030204" pitchFamily="34" charset="0"/>
              </a:rPr>
              <a:t>за Отчизну головы сложившим!</a:t>
            </a:r>
            <a:endParaRPr lang="ru-RU" b="1" dirty="0">
              <a:solidFill>
                <a:srgbClr val="C00000"/>
              </a:solidFill>
              <a:latin typeface="Calibri" panose="020F0502020204030204" pitchFamily="34" charset="0"/>
            </a:endParaRPr>
          </a:p>
        </p:txBody>
      </p:sp>
      <p:sp>
        <p:nvSpPr>
          <p:cNvPr id="5" name="TextBox 4"/>
          <p:cNvSpPr txBox="1"/>
          <p:nvPr/>
        </p:nvSpPr>
        <p:spPr>
          <a:xfrm>
            <a:off x="2411758" y="4082324"/>
            <a:ext cx="1512169" cy="426796"/>
          </a:xfrm>
          <a:prstGeom prst="rect">
            <a:avLst/>
          </a:prstGeom>
          <a:noFill/>
        </p:spPr>
        <p:txBody>
          <a:bodyPr wrap="square" rtlCol="0">
            <a:spAutoFit/>
          </a:bodyPr>
          <a:lstStyle/>
          <a:p>
            <a:r>
              <a:rPr lang="ru-RU" sz="1100" b="1" dirty="0" smtClean="0">
                <a:latin typeface="Calibri" panose="020F0502020204030204" pitchFamily="34" charset="0"/>
              </a:rPr>
              <a:t>   фото сделано перед боем март 1942г.</a:t>
            </a:r>
            <a:endParaRPr lang="ru-RU" sz="1100" b="1" dirty="0">
              <a:latin typeface="Calibri" panose="020F0502020204030204" pitchFamily="34" charset="0"/>
            </a:endParaRPr>
          </a:p>
        </p:txBody>
      </p:sp>
      <p:pic>
        <p:nvPicPr>
          <p:cNvPr id="1036" name="Picture 12" descr="https://sun9-58.userapi.com/impg/P7s72FyBUzBbrKlg8FsMGe3K9zNCl6cyfqVylA/ahIiCk-GJmU.jpg?size=780x1040&amp;quality=96&amp;sign=fe7317421d911275770e1a2ac200ba1a&amp;type=album"/>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9678" y="1747494"/>
            <a:ext cx="1752522" cy="2336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3775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788024" y="751344"/>
            <a:ext cx="3312368" cy="4401205"/>
          </a:xfrm>
          <a:prstGeom prst="rect">
            <a:avLst/>
          </a:prstGeom>
        </p:spPr>
        <p:txBody>
          <a:bodyPr wrap="square">
            <a:spAutoFit/>
          </a:bodyPr>
          <a:lstStyle/>
          <a:p>
            <a:r>
              <a:rPr lang="ru-RU" sz="1400" b="1" dirty="0">
                <a:latin typeface="Calibri" panose="020F0502020204030204" pitchFamily="34" charset="0"/>
              </a:rPr>
              <a:t>В. Высоцкий </a:t>
            </a:r>
            <a:r>
              <a:rPr lang="ru-RU" sz="1400" b="1" dirty="0" smtClean="0">
                <a:latin typeface="Calibri" panose="020F0502020204030204" pitchFamily="34" charset="0"/>
              </a:rPr>
              <a:t> </a:t>
            </a:r>
            <a:r>
              <a:rPr lang="ru-RU" sz="1400" b="1" dirty="0">
                <a:latin typeface="Calibri" panose="020F0502020204030204" pitchFamily="34" charset="0"/>
              </a:rPr>
              <a:t>Братские </a:t>
            </a:r>
            <a:r>
              <a:rPr lang="ru-RU" sz="1400" b="1" dirty="0" smtClean="0">
                <a:latin typeface="Calibri" panose="020F0502020204030204" pitchFamily="34" charset="0"/>
              </a:rPr>
              <a:t>могилы</a:t>
            </a:r>
          </a:p>
          <a:p>
            <a:r>
              <a:rPr lang="ru-RU" sz="1400" dirty="0">
                <a:latin typeface="Calibri" panose="020F0502020204030204" pitchFamily="34" charset="0"/>
              </a:rPr>
              <a:t>  На братских могилах не ставят крестов</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И вдовы на них не рыдают</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К ним кто-то приносит букетик </a:t>
            </a:r>
            <a:r>
              <a:rPr lang="ru-RU" sz="1400" dirty="0" smtClean="0">
                <a:latin typeface="Calibri" panose="020F0502020204030204" pitchFamily="34" charset="0"/>
              </a:rPr>
              <a:t>цветов</a:t>
            </a:r>
          </a:p>
          <a:p>
            <a:r>
              <a:rPr lang="ru-RU" sz="1400" dirty="0" smtClean="0">
                <a:latin typeface="Calibri" panose="020F0502020204030204" pitchFamily="34" charset="0"/>
              </a:rPr>
              <a:t> </a:t>
            </a:r>
            <a:r>
              <a:rPr lang="ru-RU" sz="1400" dirty="0">
                <a:latin typeface="Calibri" panose="020F0502020204030204" pitchFamily="34" charset="0"/>
              </a:rPr>
              <a:t>И Вечный огонь зажигает</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Здесь раньше вставала земля на дыбы</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А нынче гранитные плиты</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Здесь нет ни одной персональной судьбы – </a:t>
            </a:r>
            <a:endParaRPr lang="ru-RU" sz="1400" dirty="0" smtClean="0">
              <a:latin typeface="Calibri" panose="020F0502020204030204" pitchFamily="34" charset="0"/>
            </a:endParaRPr>
          </a:p>
          <a:p>
            <a:r>
              <a:rPr lang="ru-RU" sz="1400" dirty="0" smtClean="0">
                <a:latin typeface="Calibri" panose="020F0502020204030204" pitchFamily="34" charset="0"/>
              </a:rPr>
              <a:t>Все </a:t>
            </a:r>
            <a:r>
              <a:rPr lang="ru-RU" sz="1400" dirty="0">
                <a:latin typeface="Calibri" panose="020F0502020204030204" pitchFamily="34" charset="0"/>
              </a:rPr>
              <a:t>судьбы в единую слиты</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А в Вечном огне видишь вспыхнувший танк, </a:t>
            </a:r>
            <a:endParaRPr lang="ru-RU" sz="1400" dirty="0" smtClean="0">
              <a:latin typeface="Calibri" panose="020F0502020204030204" pitchFamily="34" charset="0"/>
            </a:endParaRPr>
          </a:p>
          <a:p>
            <a:r>
              <a:rPr lang="ru-RU" sz="1400" dirty="0" smtClean="0">
                <a:latin typeface="Calibri" panose="020F0502020204030204" pitchFamily="34" charset="0"/>
              </a:rPr>
              <a:t>Горящие </a:t>
            </a:r>
            <a:r>
              <a:rPr lang="ru-RU" sz="1400" dirty="0">
                <a:latin typeface="Calibri" panose="020F0502020204030204" pitchFamily="34" charset="0"/>
              </a:rPr>
              <a:t>русские хаты</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Горящий Смоленск и горящий рейхстаг</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Горящее сердце солдата</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У братских могил нет заплаканных вдов </a:t>
            </a:r>
            <a:endParaRPr lang="ru-RU" sz="1400" dirty="0" smtClean="0">
              <a:latin typeface="Calibri" panose="020F0502020204030204" pitchFamily="34" charset="0"/>
            </a:endParaRPr>
          </a:p>
          <a:p>
            <a:r>
              <a:rPr lang="ru-RU" sz="1400" dirty="0" smtClean="0">
                <a:latin typeface="Calibri" panose="020F0502020204030204" pitchFamily="34" charset="0"/>
              </a:rPr>
              <a:t>Сюда </a:t>
            </a:r>
            <a:r>
              <a:rPr lang="ru-RU" sz="1400" dirty="0">
                <a:latin typeface="Calibri" panose="020F0502020204030204" pitchFamily="34" charset="0"/>
              </a:rPr>
              <a:t>ходят люди </a:t>
            </a:r>
            <a:r>
              <a:rPr lang="ru-RU" sz="1400" dirty="0" smtClean="0">
                <a:latin typeface="Calibri" panose="020F0502020204030204" pitchFamily="34" charset="0"/>
              </a:rPr>
              <a:t>покрепче.</a:t>
            </a:r>
          </a:p>
          <a:p>
            <a:r>
              <a:rPr lang="ru-RU" sz="1400" dirty="0" smtClean="0">
                <a:latin typeface="Calibri" panose="020F0502020204030204" pitchFamily="34" charset="0"/>
              </a:rPr>
              <a:t> </a:t>
            </a:r>
            <a:r>
              <a:rPr lang="ru-RU" sz="1400" dirty="0">
                <a:latin typeface="Calibri" panose="020F0502020204030204" pitchFamily="34" charset="0"/>
              </a:rPr>
              <a:t>На братских могилах не ставят крестов</a:t>
            </a:r>
            <a:r>
              <a:rPr lang="ru-RU" sz="1400" dirty="0" smtClean="0">
                <a:latin typeface="Calibri" panose="020F0502020204030204" pitchFamily="34" charset="0"/>
              </a:rPr>
              <a:t>,</a:t>
            </a:r>
          </a:p>
          <a:p>
            <a:r>
              <a:rPr lang="ru-RU" sz="1400" dirty="0" smtClean="0">
                <a:latin typeface="Calibri" panose="020F0502020204030204" pitchFamily="34" charset="0"/>
              </a:rPr>
              <a:t> </a:t>
            </a:r>
            <a:r>
              <a:rPr lang="ru-RU" sz="1400" dirty="0">
                <a:latin typeface="Calibri" panose="020F0502020204030204" pitchFamily="34" charset="0"/>
              </a:rPr>
              <a:t>Но разве от этого легче?</a:t>
            </a:r>
            <a:br>
              <a:rPr lang="ru-RU" sz="1400" dirty="0">
                <a:latin typeface="Calibri" panose="020F0502020204030204" pitchFamily="34" charset="0"/>
              </a:rPr>
            </a:br>
            <a:endParaRPr lang="ru-RU" sz="1400" dirty="0">
              <a:latin typeface="Calibri" panose="020F0502020204030204" pitchFamily="34" charset="0"/>
            </a:endParaRPr>
          </a:p>
        </p:txBody>
      </p:sp>
      <p:pic>
        <p:nvPicPr>
          <p:cNvPr id="2050" name="Picture 2" descr="https://sun9-25.userapi.com/impg/c858120/v858120959/1b904f/JqrFmfwwGY0.jpg?size=1280x960&amp;quality=96&amp;sign=659c996b7e1ae119ef0c411992e7b791&amp;type=album"/>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889" r="22366"/>
          <a:stretch/>
        </p:blipFill>
        <p:spPr bwMode="auto">
          <a:xfrm rot="5400000">
            <a:off x="911503" y="2656469"/>
            <a:ext cx="3458217" cy="371876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un9-63.userapi.com/impg/di-A9t0RxQewclSjSPKOEIaeZHxue-kXtxUX-Q/H2WvpU2oB2Q.jpg?size=961x1080&amp;quality=96&amp;sign=0b6752c029675c6bf7a57b3261e25619&amp;type=albu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4744" y="476672"/>
            <a:ext cx="1944216" cy="218496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s://sun9-30.userapi.com/impg/TgYsDM9oLBMmLzUD-6NEEJ6gVMQavOxaHKvFvg/_tAIVBDf7Ow.jpg?size=1039x1080&amp;quality=96&amp;sign=3f51d51871c34113fde32895c6f9cfe9&amp;type=albu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24826"/>
          <a:stretch/>
        </p:blipFill>
        <p:spPr bwMode="auto">
          <a:xfrm>
            <a:off x="2888943" y="1392102"/>
            <a:ext cx="1611051" cy="125888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788024" y="0"/>
            <a:ext cx="4893393" cy="584775"/>
          </a:xfrm>
          <a:prstGeom prst="rect">
            <a:avLst/>
          </a:prstGeom>
          <a:noFill/>
        </p:spPr>
        <p:txBody>
          <a:bodyPr wrap="square" rtlCol="0">
            <a:spAutoFit/>
          </a:bodyPr>
          <a:lstStyle/>
          <a:p>
            <a:r>
              <a:rPr lang="ru-RU" sz="1600" b="1" dirty="0" smtClean="0">
                <a:solidFill>
                  <a:srgbClr val="C00000"/>
                </a:solidFill>
                <a:latin typeface="Calibri" panose="020F0502020204030204" pitchFamily="34" charset="0"/>
              </a:rPr>
              <a:t>Вечный огонь объединяет сердца </a:t>
            </a:r>
          </a:p>
          <a:p>
            <a:r>
              <a:rPr lang="ru-RU" sz="1600" b="1" dirty="0" smtClean="0">
                <a:solidFill>
                  <a:srgbClr val="C00000"/>
                </a:solidFill>
                <a:latin typeface="Calibri" panose="020F0502020204030204" pitchFamily="34" charset="0"/>
              </a:rPr>
              <a:t>и сокращает расстояния</a:t>
            </a:r>
            <a:endParaRPr lang="ru-RU" sz="1600" b="1" dirty="0">
              <a:solidFill>
                <a:srgbClr val="C00000"/>
              </a:solidFill>
              <a:latin typeface="Calibri" panose="020F0502020204030204" pitchFamily="34" charset="0"/>
            </a:endParaRPr>
          </a:p>
        </p:txBody>
      </p:sp>
    </p:spTree>
    <p:extLst>
      <p:ext uri="{BB962C8B-B14F-4D97-AF65-F5344CB8AC3E}">
        <p14:creationId xmlns:p14="http://schemas.microsoft.com/office/powerpoint/2010/main" val="24428198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85204" y="692696"/>
            <a:ext cx="4659204" cy="4154984"/>
          </a:xfrm>
          <a:prstGeom prst="rect">
            <a:avLst/>
          </a:prstGeom>
        </p:spPr>
        <p:txBody>
          <a:bodyPr wrap="square">
            <a:spAutoFit/>
          </a:bodyPr>
          <a:lstStyle/>
          <a:p>
            <a:r>
              <a:rPr lang="ru-RU" sz="1200" b="1" dirty="0">
                <a:solidFill>
                  <a:srgbClr val="C00000"/>
                </a:solidFill>
                <a:latin typeface="Calibri" panose="020F0502020204030204" pitchFamily="34" charset="0"/>
              </a:rPr>
              <a:t>Краеведение</a:t>
            </a:r>
            <a:r>
              <a:rPr lang="ru-RU" sz="1200" b="1" dirty="0">
                <a:latin typeface="Calibri" panose="020F0502020204030204" pitchFamily="34" charset="0"/>
              </a:rPr>
              <a:t>-одно из направлений работы музея </a:t>
            </a:r>
            <a:r>
              <a:rPr lang="ru-RU" sz="1200" b="1" dirty="0" smtClean="0">
                <a:latin typeface="Calibri" panose="020F0502020204030204" pitchFamily="34" charset="0"/>
              </a:rPr>
              <a:t>. Особое внимание в </a:t>
            </a:r>
            <a:r>
              <a:rPr lang="ru-RU" sz="1200" b="1" dirty="0">
                <a:latin typeface="Calibri" panose="020F0502020204030204" pitchFamily="34" charset="0"/>
              </a:rPr>
              <a:t>фонде </a:t>
            </a:r>
            <a:r>
              <a:rPr lang="ru-RU" sz="1200" b="1" dirty="0" smtClean="0">
                <a:latin typeface="Calibri" panose="020F0502020204030204" pitchFamily="34" charset="0"/>
              </a:rPr>
              <a:t>уделяется документам, посвящённым Великой Отечественной  </a:t>
            </a:r>
            <a:r>
              <a:rPr lang="ru-RU" sz="1200" b="1" dirty="0">
                <a:latin typeface="Calibri" panose="020F0502020204030204" pitchFamily="34" charset="0"/>
              </a:rPr>
              <a:t>войне </a:t>
            </a:r>
            <a:r>
              <a:rPr lang="ru-RU" sz="1200" b="1" dirty="0" smtClean="0">
                <a:latin typeface="Calibri" panose="020F0502020204030204" pitchFamily="34" charset="0"/>
              </a:rPr>
              <a:t>1941-1945гг: научно-практические </a:t>
            </a:r>
            <a:r>
              <a:rPr lang="ru-RU" sz="1200" b="1" dirty="0">
                <a:latin typeface="Calibri" panose="020F0502020204030204" pitchFamily="34" charset="0"/>
              </a:rPr>
              <a:t>работы «Мой прадед Ячменев П.А.- участник войны», </a:t>
            </a:r>
            <a:r>
              <a:rPr lang="ru-RU" sz="1200" b="1" dirty="0" smtClean="0">
                <a:latin typeface="Calibri" panose="020F0502020204030204" pitchFamily="34" charset="0"/>
              </a:rPr>
              <a:t>«Мы жизнью избалованы не были- сыны и дочери погибших на войне», </a:t>
            </a:r>
            <a:r>
              <a:rPr lang="ru-RU" sz="1200" b="1" dirty="0">
                <a:latin typeface="Calibri" panose="020F0502020204030204" pitchFamily="34" charset="0"/>
              </a:rPr>
              <a:t>«Моя родословная» ; рукописный альманах «В кругу семьи», в котором обучающиеся рассказывают о </a:t>
            </a:r>
            <a:r>
              <a:rPr lang="ru-RU" sz="1200" b="1" dirty="0" smtClean="0">
                <a:latin typeface="Calibri" panose="020F0502020204030204" pitchFamily="34" charset="0"/>
              </a:rPr>
              <a:t>традициях,  исторических </a:t>
            </a:r>
            <a:r>
              <a:rPr lang="ru-RU" sz="1200" b="1" dirty="0">
                <a:latin typeface="Calibri" panose="020F0502020204030204" pitchFamily="34" charset="0"/>
              </a:rPr>
              <a:t>событиях семьи, легенды ,предания, пишут сочинения о подвигах дедов и прадедов; экспозиция «Служу Отечеству» ( о выпускниках- участниках локальных войн) ; альбом  «Никто не забыт</a:t>
            </a:r>
            <a:r>
              <a:rPr lang="ru-RU" sz="1200" b="1" dirty="0" smtClean="0">
                <a:latin typeface="Calibri" panose="020F0502020204030204" pitchFamily="34" charset="0"/>
              </a:rPr>
              <a:t>»   ( </a:t>
            </a:r>
            <a:r>
              <a:rPr lang="ru-RU" sz="1200" b="1" dirty="0">
                <a:latin typeface="Calibri" panose="020F0502020204030204" pitchFamily="34" charset="0"/>
              </a:rPr>
              <a:t>о ветеранах войны</a:t>
            </a:r>
            <a:r>
              <a:rPr lang="ru-RU" sz="1200" b="1" dirty="0" smtClean="0">
                <a:latin typeface="Calibri" panose="020F0502020204030204" pitchFamily="34" charset="0"/>
              </a:rPr>
              <a:t>); ксерокопии </a:t>
            </a:r>
            <a:r>
              <a:rPr lang="ru-RU" sz="1200" b="1" dirty="0">
                <a:latin typeface="Calibri" panose="020F0502020204030204" pitchFamily="34" charset="0"/>
              </a:rPr>
              <a:t>документов времен </a:t>
            </a:r>
            <a:r>
              <a:rPr lang="ru-RU" sz="1200" b="1" dirty="0" smtClean="0">
                <a:latin typeface="Calibri" panose="020F0502020204030204" pitchFamily="34" charset="0"/>
              </a:rPr>
              <a:t>войны : похоронки </a:t>
            </a:r>
            <a:r>
              <a:rPr lang="ru-RU" sz="1200" b="1" dirty="0">
                <a:latin typeface="Calibri" panose="020F0502020204030204" pitchFamily="34" charset="0"/>
              </a:rPr>
              <a:t>, </a:t>
            </a:r>
            <a:r>
              <a:rPr lang="ru-RU" sz="1200" b="1" dirty="0" smtClean="0">
                <a:latin typeface="Calibri" panose="020F0502020204030204" pitchFamily="34" charset="0"/>
              </a:rPr>
              <a:t>фотографии</a:t>
            </a:r>
            <a:r>
              <a:rPr lang="ru-RU" sz="1200" b="1" dirty="0">
                <a:latin typeface="Calibri" panose="020F0502020204030204" pitchFamily="34" charset="0"/>
              </a:rPr>
              <a:t> </a:t>
            </a:r>
            <a:r>
              <a:rPr lang="ru-RU" sz="1200" b="1" dirty="0" smtClean="0">
                <a:latin typeface="Calibri" panose="020F0502020204030204" pitchFamily="34" charset="0"/>
              </a:rPr>
              <a:t>.</a:t>
            </a:r>
          </a:p>
          <a:p>
            <a:r>
              <a:rPr lang="ru-RU" sz="1200" b="1" dirty="0" smtClean="0">
                <a:latin typeface="Calibri" panose="020F0502020204030204" pitchFamily="34" charset="0"/>
              </a:rPr>
              <a:t>На сегодняшний день в музее насчитывается 60 документов, отвечающей теме «Моя малая родина в годы Великой Отечественной войны». Предпочтение отдаётся оформлению  информационных альбомов , папок, компьютерных презентаций. Каждый документ можно  непосредственно использовать при проведении классных часов, встреч, бесед. Используемый в работе документ  пополняется новыми страницами, так как в ходе работы открываются новые подробности, факты. В фонде нет подлинных  документов, в виду того, что в селе имеется сельский краеведческий  музей, где возможно хранение подлинников.</a:t>
            </a:r>
            <a:endParaRPr lang="ru-RU" sz="1200" b="1" dirty="0">
              <a:latin typeface="Calibri" panose="020F0502020204030204" pitchFamily="34" charset="0"/>
            </a:endParaRP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1560" y="561659"/>
            <a:ext cx="1197609" cy="1471088"/>
          </a:xfrm>
          <a:prstGeom prst="rect">
            <a:avLst/>
          </a:prstGeom>
        </p:spPr>
      </p:pic>
      <p:pic>
        <p:nvPicPr>
          <p:cNvPr id="1026" name="Picture 2" descr="https://sun9-32.userapi.com/impg/AG_feCR14E8gkvHKhXPCG57LS8kk9CzemNOJjw/bjNvbyZykYo.jpg?size=780x1040&amp;quality=96&amp;sign=b7642631c4db5dad79f7ececa43f70f4&amp;type=album"/>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1453" b="43258"/>
          <a:stretch/>
        </p:blipFill>
        <p:spPr bwMode="auto">
          <a:xfrm>
            <a:off x="575792" y="2157412"/>
            <a:ext cx="1201802" cy="10268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626481" y="-18628"/>
            <a:ext cx="3960440" cy="646331"/>
          </a:xfrm>
          <a:prstGeom prst="rect">
            <a:avLst/>
          </a:prstGeom>
          <a:noFill/>
        </p:spPr>
        <p:txBody>
          <a:bodyPr wrap="square" rtlCol="0">
            <a:spAutoFit/>
          </a:bodyPr>
          <a:lstStyle/>
          <a:p>
            <a:r>
              <a:rPr lang="ru-RU" b="1" dirty="0" smtClean="0">
                <a:solidFill>
                  <a:srgbClr val="C00000"/>
                </a:solidFill>
              </a:rPr>
              <a:t>Мы  память бережно </a:t>
            </a:r>
          </a:p>
          <a:p>
            <a:r>
              <a:rPr lang="ru-RU" b="1" dirty="0">
                <a:solidFill>
                  <a:srgbClr val="C00000"/>
                </a:solidFill>
              </a:rPr>
              <a:t> </a:t>
            </a:r>
            <a:r>
              <a:rPr lang="ru-RU" b="1" dirty="0" smtClean="0">
                <a:solidFill>
                  <a:srgbClr val="C00000"/>
                </a:solidFill>
              </a:rPr>
              <a:t>                                  храним…</a:t>
            </a:r>
            <a:endParaRPr lang="ru-RU" b="1" dirty="0">
              <a:solidFill>
                <a:srgbClr val="C00000"/>
              </a:solidFill>
            </a:endParaRPr>
          </a:p>
        </p:txBody>
      </p:sp>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4367" y="3374875"/>
            <a:ext cx="2980836" cy="1077145"/>
          </a:xfrm>
          <a:prstGeom prst="rect">
            <a:avLst/>
          </a:prstGeom>
        </p:spPr>
      </p:pic>
      <p:pic>
        <p:nvPicPr>
          <p:cNvPr id="9" name="Объект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5254" y="3501008"/>
            <a:ext cx="445954" cy="594144"/>
          </a:xfrm>
          <a:prstGeom prst="rect">
            <a:avLst/>
          </a:prstGeom>
          <a:ln w="9525">
            <a:solidFill>
              <a:schemeClr val="tx1"/>
            </a:solidFill>
          </a:ln>
        </p:spPr>
      </p:pic>
      <p:pic>
        <p:nvPicPr>
          <p:cNvPr id="10"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1798202" y="3610510"/>
            <a:ext cx="723062" cy="504057"/>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Рисунок 10"/>
          <p:cNvPicPr>
            <a:picLocks noChangeAspect="1"/>
          </p:cNvPicPr>
          <p:nvPr/>
        </p:nvPicPr>
        <p:blipFill rotWithShape="1">
          <a:blip r:embed="rId7" cstate="print">
            <a:extLst>
              <a:ext uri="{28A0092B-C50C-407E-A947-70E740481C1C}">
                <a14:useLocalDpi xmlns:a14="http://schemas.microsoft.com/office/drawing/2010/main" val="0"/>
              </a:ext>
            </a:extLst>
          </a:blip>
          <a:srcRect l="15635" t="7301" r="17407" b="13759"/>
          <a:stretch/>
        </p:blipFill>
        <p:spPr>
          <a:xfrm>
            <a:off x="3097108" y="3776620"/>
            <a:ext cx="376575" cy="591953"/>
          </a:xfrm>
          <a:prstGeom prst="rect">
            <a:avLst/>
          </a:prstGeom>
          <a:ln w="9525">
            <a:solidFill>
              <a:schemeClr val="tx1"/>
            </a:solidFill>
          </a:ln>
        </p:spPr>
      </p:pic>
      <p:sp>
        <p:nvSpPr>
          <p:cNvPr id="5" name="Прямоугольник 4"/>
          <p:cNvSpPr/>
          <p:nvPr/>
        </p:nvSpPr>
        <p:spPr>
          <a:xfrm>
            <a:off x="575792" y="5013176"/>
            <a:ext cx="7812632" cy="938719"/>
          </a:xfrm>
          <a:prstGeom prst="rect">
            <a:avLst/>
          </a:prstGeom>
        </p:spPr>
        <p:txBody>
          <a:bodyPr wrap="square">
            <a:spAutoFit/>
          </a:bodyPr>
          <a:lstStyle/>
          <a:p>
            <a:r>
              <a:rPr lang="ru-RU" sz="1100" b="1" dirty="0">
                <a:solidFill>
                  <a:srgbClr val="C00000"/>
                </a:solidFill>
              </a:rPr>
              <a:t>Каждый человек хранит в памяти моменты своей жизни, которые кажутся ему самыми важными. С этими воспоминаниями всегда связаны открытия в самом себе или в других людях , они являются индикатором «что такое хорошо и что такое плохо». И только война живет в душе каждого, пережившего ее, они никогда не смогут забыть ее. А самое главное, не забудут родных, не вернувшихся домой (пусть даже размытый , едва уловимый облик их )</a:t>
            </a:r>
          </a:p>
        </p:txBody>
      </p:sp>
      <p:pic>
        <p:nvPicPr>
          <p:cNvPr id="13" name="Рисунок 12"/>
          <p:cNvPicPr>
            <a:picLocks noChangeAspect="1"/>
          </p:cNvPicPr>
          <p:nvPr/>
        </p:nvPicPr>
        <p:blipFill rotWithShape="1">
          <a:blip r:embed="rId8" cstate="print">
            <a:extLst>
              <a:ext uri="{28A0092B-C50C-407E-A947-70E740481C1C}">
                <a14:useLocalDpi xmlns:a14="http://schemas.microsoft.com/office/drawing/2010/main" val="0"/>
              </a:ext>
            </a:extLst>
          </a:blip>
          <a:srcRect t="3967" b="8731"/>
          <a:stretch/>
        </p:blipFill>
        <p:spPr>
          <a:xfrm>
            <a:off x="1907704" y="1556792"/>
            <a:ext cx="1565979" cy="487366"/>
          </a:xfrm>
          <a:prstGeom prst="rect">
            <a:avLst/>
          </a:prstGeom>
          <a:ln w="9525">
            <a:solidFill>
              <a:schemeClr val="tx1"/>
            </a:solidFill>
          </a:ln>
        </p:spPr>
      </p:pic>
      <p:pic>
        <p:nvPicPr>
          <p:cNvPr id="17" name="Рисунок 16"/>
          <p:cNvPicPr>
            <a:picLocks noChangeAspect="1"/>
          </p:cNvPicPr>
          <p:nvPr/>
        </p:nvPicPr>
        <p:blipFill rotWithShape="1">
          <a:blip r:embed="rId9" cstate="print">
            <a:extLst>
              <a:ext uri="{28A0092B-C50C-407E-A947-70E740481C1C}">
                <a14:useLocalDpi xmlns:a14="http://schemas.microsoft.com/office/drawing/2010/main" val="0"/>
              </a:ext>
            </a:extLst>
          </a:blip>
          <a:srcRect r="1369"/>
          <a:stretch/>
        </p:blipFill>
        <p:spPr>
          <a:xfrm>
            <a:off x="1904710" y="2157412"/>
            <a:ext cx="1568973" cy="1064161"/>
          </a:xfrm>
          <a:prstGeom prst="rect">
            <a:avLst/>
          </a:prstGeom>
          <a:ln w="9525">
            <a:solidFill>
              <a:schemeClr val="tx1"/>
            </a:solidFill>
          </a:ln>
        </p:spPr>
      </p:pic>
    </p:spTree>
    <p:extLst>
      <p:ext uri="{BB962C8B-B14F-4D97-AF65-F5344CB8AC3E}">
        <p14:creationId xmlns:p14="http://schemas.microsoft.com/office/powerpoint/2010/main" val="21629664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260648"/>
            <a:ext cx="8280920" cy="1261884"/>
          </a:xfrm>
          <a:prstGeom prst="rect">
            <a:avLst/>
          </a:prstGeom>
        </p:spPr>
        <p:txBody>
          <a:bodyPr wrap="square">
            <a:spAutoFit/>
          </a:bodyPr>
          <a:lstStyle/>
          <a:p>
            <a:r>
              <a:rPr lang="ru-RU" b="1" dirty="0"/>
              <a:t> </a:t>
            </a:r>
            <a:r>
              <a:rPr lang="ru-RU" b="1" dirty="0" smtClean="0"/>
              <a:t>                         </a:t>
            </a:r>
          </a:p>
          <a:p>
            <a:r>
              <a:rPr lang="ru-RU" sz="1400" b="1" dirty="0">
                <a:latin typeface="Calibri" panose="020F0502020204030204" pitchFamily="34" charset="0"/>
              </a:rPr>
              <a:t> </a:t>
            </a:r>
            <a:r>
              <a:rPr lang="ru-RU" sz="1400" b="1" dirty="0" smtClean="0">
                <a:latin typeface="Calibri" panose="020F0502020204030204" pitchFamily="34" charset="0"/>
              </a:rPr>
              <a:t>                   исследовательскую   работу </a:t>
            </a:r>
            <a:r>
              <a:rPr lang="ru-RU" sz="1400" b="1" dirty="0">
                <a:latin typeface="Calibri" panose="020F0502020204030204" pitchFamily="34" charset="0"/>
              </a:rPr>
              <a:t>«Мы жизнью избалованы не были, сыны и дочери погибших на войне</a:t>
            </a:r>
            <a:r>
              <a:rPr lang="ru-RU" sz="1400" b="1" dirty="0" smtClean="0">
                <a:latin typeface="Calibri" panose="020F0502020204030204" pitchFamily="34" charset="0"/>
              </a:rPr>
              <a:t>» выполнила Степанова Ксения</a:t>
            </a:r>
            <a:endParaRPr lang="ru-RU" sz="1400" b="1" dirty="0">
              <a:latin typeface="Calibri" panose="020F0502020204030204" pitchFamily="34" charset="0"/>
            </a:endParaRPr>
          </a:p>
          <a:p>
            <a:endParaRPr lang="ru-RU" b="1" dirty="0"/>
          </a:p>
          <a:p>
            <a:r>
              <a:rPr lang="ru-RU" sz="1200" b="1" dirty="0" smtClean="0"/>
              <a:t>                                        Из воспоминаний Кравченко Марии Петровны, труженика тыла, сироты войны:</a:t>
            </a:r>
            <a:endParaRPr lang="ru-RU" sz="1200" dirty="0"/>
          </a:p>
        </p:txBody>
      </p:sp>
      <p:sp>
        <p:nvSpPr>
          <p:cNvPr id="3" name="Прямоугольник 2"/>
          <p:cNvSpPr/>
          <p:nvPr/>
        </p:nvSpPr>
        <p:spPr>
          <a:xfrm>
            <a:off x="2555776" y="1522532"/>
            <a:ext cx="5832648" cy="5309146"/>
          </a:xfrm>
          <a:prstGeom prst="rect">
            <a:avLst/>
          </a:prstGeom>
        </p:spPr>
        <p:txBody>
          <a:bodyPr wrap="square">
            <a:spAutoFit/>
          </a:bodyPr>
          <a:lstStyle/>
          <a:p>
            <a:r>
              <a:rPr lang="ru-RU" sz="1400" i="1" dirty="0" smtClean="0">
                <a:latin typeface="Calibri" panose="020F0502020204030204" pitchFamily="34" charset="0"/>
              </a:rPr>
              <a:t>«Повсюду </a:t>
            </a:r>
            <a:r>
              <a:rPr lang="ru-RU" sz="1400" i="1" dirty="0">
                <a:latin typeface="Calibri" panose="020F0502020204030204" pitchFamily="34" charset="0"/>
              </a:rPr>
              <a:t>слышался  плач : плакали матери, жены , дети.</a:t>
            </a:r>
          </a:p>
          <a:p>
            <a:r>
              <a:rPr lang="ru-RU" sz="1400" i="1" dirty="0">
                <a:latin typeface="Calibri" panose="020F0502020204030204" pitchFamily="34" charset="0"/>
              </a:rPr>
              <a:t>  </a:t>
            </a:r>
            <a:r>
              <a:rPr lang="ru-RU" sz="1400" i="1" dirty="0" smtClean="0">
                <a:latin typeface="Calibri" panose="020F0502020204030204" pitchFamily="34" charset="0"/>
              </a:rPr>
              <a:t>Простились мы с отцом  и другими мобилизованными дома, в Малиновке, когда они  </a:t>
            </a:r>
            <a:r>
              <a:rPr lang="ru-RU" sz="1400" i="1" dirty="0">
                <a:latin typeface="Calibri" panose="020F0502020204030204" pitchFamily="34" charset="0"/>
              </a:rPr>
              <a:t>сели на телеги и поехали </a:t>
            </a:r>
            <a:r>
              <a:rPr lang="ru-RU" sz="1400" i="1" dirty="0" smtClean="0">
                <a:latin typeface="Calibri" panose="020F0502020204030204" pitchFamily="34" charset="0"/>
              </a:rPr>
              <a:t>на переправу близ Пустынного, а затем на </a:t>
            </a:r>
            <a:r>
              <a:rPr lang="ru-RU" sz="1400" i="1" dirty="0">
                <a:latin typeface="Calibri" panose="020F0502020204030204" pitchFamily="34" charset="0"/>
              </a:rPr>
              <a:t>призывной пункт в районный военкомат – Большеречье </a:t>
            </a:r>
            <a:r>
              <a:rPr lang="ru-RU" sz="1400" i="1" dirty="0" smtClean="0">
                <a:latin typeface="Calibri" panose="020F0502020204030204" pitchFamily="34" charset="0"/>
              </a:rPr>
              <a:t>. </a:t>
            </a:r>
            <a:r>
              <a:rPr lang="ru-RU" sz="1400" i="1" dirty="0">
                <a:latin typeface="Calibri" panose="020F0502020204030204" pitchFamily="34" charset="0"/>
              </a:rPr>
              <a:t>М</a:t>
            </a:r>
            <a:r>
              <a:rPr lang="ru-RU" sz="1400" i="1" dirty="0" smtClean="0">
                <a:latin typeface="Calibri" panose="020F0502020204030204" pitchFamily="34" charset="0"/>
              </a:rPr>
              <a:t>ы  </a:t>
            </a:r>
            <a:r>
              <a:rPr lang="ru-RU" sz="1400" i="1" dirty="0">
                <a:latin typeface="Calibri" panose="020F0502020204030204" pitchFamily="34" charset="0"/>
              </a:rPr>
              <a:t>стояли на пыльной дороге и махали руками , пока повозки не скрылись из виду. Из Большеречья всех отправили в Омск на пароходе ( «колесник» , тянувший  баржу) , поэтому все жители Малиновки прощались с родными еще раз , собравшись на высоком  </a:t>
            </a:r>
            <a:r>
              <a:rPr lang="ru-RU" sz="1400" i="1" dirty="0" smtClean="0">
                <a:latin typeface="Calibri" panose="020F0502020204030204" pitchFamily="34" charset="0"/>
              </a:rPr>
              <a:t>яру.  </a:t>
            </a:r>
            <a:r>
              <a:rPr lang="ru-RU" sz="1400" i="1" dirty="0">
                <a:latin typeface="Calibri" panose="020F0502020204030204" pitchFamily="34" charset="0"/>
              </a:rPr>
              <a:t>Эти расставания запомнились на всю жизнь , потому что </a:t>
            </a:r>
            <a:r>
              <a:rPr lang="ru-RU" sz="1400" i="1" dirty="0" smtClean="0">
                <a:latin typeface="Calibri" panose="020F0502020204030204" pitchFamily="34" charset="0"/>
              </a:rPr>
              <a:t>отца</a:t>
            </a:r>
            <a:r>
              <a:rPr lang="ru-RU" sz="1400" b="1" i="1" dirty="0" smtClean="0">
                <a:latin typeface="Calibri" panose="020F0502020204030204" pitchFamily="34" charset="0"/>
              </a:rPr>
              <a:t>- </a:t>
            </a:r>
            <a:r>
              <a:rPr lang="ru-RU" sz="1400" i="1" dirty="0" smtClean="0">
                <a:latin typeface="Calibri" panose="020F0502020204030204" pitchFamily="34" charset="0"/>
              </a:rPr>
              <a:t>Ячменева </a:t>
            </a:r>
            <a:r>
              <a:rPr lang="ru-RU" sz="1400" i="1" dirty="0">
                <a:latin typeface="Calibri" panose="020F0502020204030204" pitchFamily="34" charset="0"/>
              </a:rPr>
              <a:t>Петра Андреевича </a:t>
            </a:r>
            <a:r>
              <a:rPr lang="ru-RU" sz="1400" i="1" dirty="0" smtClean="0">
                <a:latin typeface="Calibri" panose="020F0502020204030204" pitchFamily="34" charset="0"/>
              </a:rPr>
              <a:t>мы  </a:t>
            </a:r>
            <a:r>
              <a:rPr lang="ru-RU" sz="1400" i="1" dirty="0">
                <a:latin typeface="Calibri" panose="020F0502020204030204" pitchFamily="34" charset="0"/>
              </a:rPr>
              <a:t>больше не увидели…</a:t>
            </a:r>
          </a:p>
          <a:p>
            <a:r>
              <a:rPr lang="ru-RU" sz="1400" i="1" dirty="0" smtClean="0">
                <a:latin typeface="Calibri" panose="020F0502020204030204" pitchFamily="34" charset="0"/>
              </a:rPr>
              <a:t>Похоронка </a:t>
            </a:r>
            <a:r>
              <a:rPr lang="ru-RU" sz="1400" i="1" dirty="0">
                <a:latin typeface="Calibri" panose="020F0502020204030204" pitchFamily="34" charset="0"/>
              </a:rPr>
              <a:t>пришла в марте  1942 года, известившая о том ,что отец пал смертью храбрых в январе 1942 года , защищая Москву , верный долгу и присяге… Много лет спустя  ( в 70-е годы ) брат Леонид,1941 года  рождения,  разыскал и установил адрес , где похоронен </a:t>
            </a:r>
            <a:r>
              <a:rPr lang="ru-RU" sz="1400" i="1" dirty="0" smtClean="0">
                <a:latin typeface="Calibri" panose="020F0502020204030204" pitchFamily="34" charset="0"/>
              </a:rPr>
              <a:t>наш отец».</a:t>
            </a:r>
          </a:p>
          <a:p>
            <a:r>
              <a:rPr lang="ru-RU" sz="1600" b="1" i="1" dirty="0"/>
              <a:t> </a:t>
            </a:r>
            <a:r>
              <a:rPr lang="ru-RU" sz="1600" b="1" i="1" dirty="0" smtClean="0"/>
              <a:t>     </a:t>
            </a:r>
            <a:r>
              <a:rPr lang="ru-RU" sz="1100" b="1" i="1" dirty="0" smtClean="0"/>
              <a:t>Я благодарна своей маме, что она сохранила и пронесла добрую память об отце, нашем дедушке. На основе её рассказов, воспоминаний в музее  имеются документы</a:t>
            </a:r>
          </a:p>
          <a:p>
            <a:r>
              <a:rPr lang="ru-RU" sz="1100" b="1" dirty="0" smtClean="0">
                <a:solidFill>
                  <a:srgbClr val="C00000"/>
                </a:solidFill>
              </a:rPr>
              <a:t>«Мой прадед- участник ВО войны</a:t>
            </a:r>
            <a:r>
              <a:rPr lang="ru-RU" sz="1100" b="1" i="1" dirty="0" smtClean="0">
                <a:solidFill>
                  <a:srgbClr val="C00000"/>
                </a:solidFill>
              </a:rPr>
              <a:t>» (</a:t>
            </a:r>
            <a:r>
              <a:rPr lang="ru-RU" sz="1100" b="1" i="1" dirty="0" smtClean="0"/>
              <a:t>работа Матузовой Марии</a:t>
            </a:r>
            <a:r>
              <a:rPr lang="ru-RU" sz="1100" b="1" i="1" dirty="0" smtClean="0">
                <a:solidFill>
                  <a:srgbClr val="C00000"/>
                </a:solidFill>
              </a:rPr>
              <a:t>), сочинения о Кравченко Михаиле Петровиче</a:t>
            </a:r>
            <a:r>
              <a:rPr lang="ru-RU" sz="1100" b="1" i="1" dirty="0">
                <a:solidFill>
                  <a:srgbClr val="C00000"/>
                </a:solidFill>
              </a:rPr>
              <a:t> </a:t>
            </a:r>
            <a:r>
              <a:rPr lang="ru-RU" sz="1100" b="1" i="1" dirty="0" smtClean="0">
                <a:solidFill>
                  <a:srgbClr val="C00000"/>
                </a:solidFill>
              </a:rPr>
              <a:t>,который </a:t>
            </a:r>
            <a:r>
              <a:rPr lang="ru-RU" sz="1100" b="1" i="1" dirty="0">
                <a:solidFill>
                  <a:srgbClr val="C00000"/>
                </a:solidFill>
              </a:rPr>
              <a:t>всю войну был в оккупации</a:t>
            </a:r>
            <a:r>
              <a:rPr lang="ru-RU" sz="1100" b="1" i="1" dirty="0" smtClean="0">
                <a:solidFill>
                  <a:srgbClr val="C00000"/>
                </a:solidFill>
              </a:rPr>
              <a:t> (</a:t>
            </a:r>
            <a:r>
              <a:rPr lang="ru-RU" sz="1100" b="1" i="1" dirty="0" smtClean="0"/>
              <a:t>работа внука Кравченко Александра).</a:t>
            </a:r>
            <a:r>
              <a:rPr lang="ru-RU" sz="1100" b="1" i="1" dirty="0" smtClean="0">
                <a:solidFill>
                  <a:srgbClr val="C00000"/>
                </a:solidFill>
              </a:rPr>
              <a:t> В память о маме с </a:t>
            </a:r>
            <a:r>
              <a:rPr lang="ru-RU" sz="1100" b="1" i="1" dirty="0" smtClean="0"/>
              <a:t>ученицей Лопаёвой Лерой </a:t>
            </a:r>
            <a:r>
              <a:rPr lang="ru-RU" sz="1100" b="1" i="1" dirty="0" smtClean="0">
                <a:solidFill>
                  <a:srgbClr val="C00000"/>
                </a:solidFill>
              </a:rPr>
              <a:t>написана работа НОУ  « </a:t>
            </a:r>
            <a:r>
              <a:rPr lang="ru-RU" sz="1100" b="1" dirty="0">
                <a:solidFill>
                  <a:srgbClr val="C00000"/>
                </a:solidFill>
              </a:rPr>
              <a:t>Неразрывная связь истории и </a:t>
            </a:r>
            <a:r>
              <a:rPr lang="ru-RU" sz="1100" b="1" dirty="0" smtClean="0">
                <a:solidFill>
                  <a:srgbClr val="C00000"/>
                </a:solidFill>
              </a:rPr>
              <a:t>судеб», </a:t>
            </a:r>
            <a:r>
              <a:rPr lang="ru-RU" sz="1100" b="1" dirty="0" smtClean="0"/>
              <a:t>а со Степановой Ксенией – </a:t>
            </a:r>
            <a:r>
              <a:rPr lang="ru-RU" sz="1100" b="1" dirty="0" smtClean="0">
                <a:solidFill>
                  <a:srgbClr val="C00000"/>
                </a:solidFill>
              </a:rPr>
              <a:t>«Мы жизнью избалованы не были, сыны и дочери погибших на войне»              </a:t>
            </a:r>
            <a:r>
              <a:rPr lang="ru-RU" sz="1100" b="1" i="1" dirty="0" smtClean="0">
                <a:latin typeface="Calibri" panose="020F0502020204030204" pitchFamily="34" charset="0"/>
              </a:rPr>
              <a:t>  (руководитель музея Матузова Л.М.)</a:t>
            </a:r>
            <a:endParaRPr lang="ru-RU" sz="1100" b="1" i="1" dirty="0">
              <a:latin typeface="Calibri" panose="020F0502020204030204" pitchFamily="34" charset="0"/>
            </a:endParaRPr>
          </a:p>
          <a:p>
            <a:r>
              <a:rPr lang="ru-RU" sz="1400" b="1" i="1" dirty="0" smtClean="0"/>
              <a:t>    </a:t>
            </a:r>
            <a:endParaRPr lang="ru-RU" sz="1400" b="1" i="1" dirty="0"/>
          </a:p>
        </p:txBody>
      </p:sp>
      <p:sp>
        <p:nvSpPr>
          <p:cNvPr id="4" name="TextBox 3"/>
          <p:cNvSpPr txBox="1"/>
          <p:nvPr/>
        </p:nvSpPr>
        <p:spPr>
          <a:xfrm>
            <a:off x="4860032" y="0"/>
            <a:ext cx="2808312" cy="369332"/>
          </a:xfrm>
          <a:prstGeom prst="rect">
            <a:avLst/>
          </a:prstGeom>
          <a:noFill/>
        </p:spPr>
        <p:txBody>
          <a:bodyPr wrap="square" rtlCol="0">
            <a:spAutoFit/>
          </a:bodyPr>
          <a:lstStyle/>
          <a:p>
            <a:r>
              <a:rPr lang="ru-RU" b="1" dirty="0" smtClean="0">
                <a:solidFill>
                  <a:srgbClr val="C00000"/>
                </a:solidFill>
              </a:rPr>
              <a:t>Боль взывает…</a:t>
            </a:r>
            <a:endParaRPr lang="ru-RU" b="1" dirty="0">
              <a:solidFill>
                <a:srgbClr val="C00000"/>
              </a:solidFill>
            </a:endParaRPr>
          </a:p>
        </p:txBody>
      </p:sp>
      <p:pic>
        <p:nvPicPr>
          <p:cNvPr id="6" name="Рисунок 5"/>
          <p:cNvPicPr>
            <a:picLocks noChangeAspect="1"/>
          </p:cNvPicPr>
          <p:nvPr/>
        </p:nvPicPr>
        <p:blipFill rotWithShape="1">
          <a:blip r:embed="rId2" cstate="print">
            <a:extLst>
              <a:ext uri="{28A0092B-C50C-407E-A947-70E740481C1C}">
                <a14:useLocalDpi xmlns:a14="http://schemas.microsoft.com/office/drawing/2010/main" val="0"/>
              </a:ext>
            </a:extLst>
          </a:blip>
          <a:srcRect l="4048" t="9051" r="14223" b="5185"/>
          <a:stretch/>
        </p:blipFill>
        <p:spPr>
          <a:xfrm>
            <a:off x="611560" y="1571213"/>
            <a:ext cx="1800200" cy="1416801"/>
          </a:xfrm>
          <a:prstGeom prst="rect">
            <a:avLst/>
          </a:prstGeom>
          <a:ln w="9525">
            <a:solidFill>
              <a:schemeClr val="tx1"/>
            </a:solidFill>
          </a:ln>
        </p:spPr>
      </p:pic>
      <p:pic>
        <p:nvPicPr>
          <p:cNvPr id="7" name="Рисунок 6"/>
          <p:cNvPicPr>
            <a:picLocks noChangeAspect="1"/>
          </p:cNvPicPr>
          <p:nvPr/>
        </p:nvPicPr>
        <p:blipFill rotWithShape="1">
          <a:blip r:embed="rId3" cstate="print">
            <a:extLst>
              <a:ext uri="{28A0092B-C50C-407E-A947-70E740481C1C}">
                <a14:useLocalDpi xmlns:a14="http://schemas.microsoft.com/office/drawing/2010/main" val="0"/>
              </a:ext>
            </a:extLst>
          </a:blip>
          <a:srcRect l="15635" t="7301" r="17407" b="13759"/>
          <a:stretch/>
        </p:blipFill>
        <p:spPr>
          <a:xfrm>
            <a:off x="1039473" y="3212977"/>
            <a:ext cx="1160535" cy="1824290"/>
          </a:xfrm>
          <a:prstGeom prst="rect">
            <a:avLst/>
          </a:prstGeom>
          <a:ln w="9525">
            <a:solidFill>
              <a:schemeClr val="tx1"/>
            </a:solidFill>
          </a:ln>
        </p:spPr>
      </p:pic>
    </p:spTree>
    <p:extLst>
      <p:ext uri="{BB962C8B-B14F-4D97-AF65-F5344CB8AC3E}">
        <p14:creationId xmlns:p14="http://schemas.microsoft.com/office/powerpoint/2010/main" val="165618840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03848" y="1124744"/>
            <a:ext cx="5112568" cy="2954655"/>
          </a:xfrm>
          <a:prstGeom prst="rect">
            <a:avLst/>
          </a:prstGeom>
        </p:spPr>
        <p:txBody>
          <a:bodyPr wrap="square">
            <a:spAutoFit/>
          </a:bodyPr>
          <a:lstStyle/>
          <a:p>
            <a:r>
              <a:rPr lang="ru-RU" sz="1400" b="1" dirty="0" smtClean="0">
                <a:solidFill>
                  <a:srgbClr val="C00000"/>
                </a:solidFill>
                <a:latin typeface="Calibri" panose="020F0502020204030204" pitchFamily="34" charset="0"/>
              </a:rPr>
              <a:t>Без </a:t>
            </a:r>
            <a:r>
              <a:rPr lang="ru-RU" sz="1400" b="1" dirty="0">
                <a:solidFill>
                  <a:srgbClr val="C00000"/>
                </a:solidFill>
                <a:latin typeface="Calibri" panose="020F0502020204030204" pitchFamily="34" charset="0"/>
              </a:rPr>
              <a:t>патриотизма невозможно воспитать достойного человека-гражданина, выработать у него устойчивый иммунитет к негативным влияниям</a:t>
            </a:r>
            <a:r>
              <a:rPr lang="ru-RU" sz="1400" b="1" dirty="0" smtClean="0">
                <a:solidFill>
                  <a:srgbClr val="C00000"/>
                </a:solidFill>
                <a:latin typeface="Calibri" panose="020F0502020204030204" pitchFamily="34" charset="0"/>
              </a:rPr>
              <a:t>.</a:t>
            </a:r>
          </a:p>
          <a:p>
            <a:r>
              <a:rPr lang="ru-RU" sz="1400" b="1" dirty="0" smtClean="0">
                <a:solidFill>
                  <a:srgbClr val="C00000"/>
                </a:solidFill>
                <a:latin typeface="Calibri" panose="020F0502020204030204" pitchFamily="34" charset="0"/>
              </a:rPr>
              <a:t> </a:t>
            </a:r>
            <a:r>
              <a:rPr lang="ru-RU" sz="1400" b="1" dirty="0">
                <a:latin typeface="Calibri" panose="020F0502020204030204" pitchFamily="34" charset="0"/>
              </a:rPr>
              <a:t>Цикл мероприятий, бесед, встреч ориентирован в конечном итоге  на формирование у детей гражданственности, чувства любви и гордости за свою Родину .</a:t>
            </a:r>
          </a:p>
          <a:p>
            <a:r>
              <a:rPr lang="ru-RU" sz="1400" b="1" dirty="0">
                <a:latin typeface="Calibri" panose="020F0502020204030204" pitchFamily="34" charset="0"/>
              </a:rPr>
              <a:t>  Традиционными стали  мероприятия ко Дню Победы 9 </a:t>
            </a:r>
            <a:r>
              <a:rPr lang="ru-RU" sz="1400" b="1" dirty="0" smtClean="0">
                <a:latin typeface="Calibri" panose="020F0502020204030204" pitchFamily="34" charset="0"/>
              </a:rPr>
              <a:t>Мая: </a:t>
            </a:r>
            <a:r>
              <a:rPr lang="ru-RU" sz="1400" b="1" dirty="0">
                <a:latin typeface="Calibri" panose="020F0502020204030204" pitchFamily="34" charset="0"/>
              </a:rPr>
              <a:t>конкурс чтецов «Спасибо деду за Победу!», «15 февраля- день вывода войск из Афганистана», участие педагогов и обучающихся в шествии «Бессмертного полка» , встречи с </a:t>
            </a:r>
            <a:r>
              <a:rPr lang="ru-RU" sz="1400" b="1" dirty="0" smtClean="0">
                <a:latin typeface="Calibri" panose="020F0502020204030204" pitchFamily="34" charset="0"/>
              </a:rPr>
              <a:t>ветеранами, участие в работе НОУ, подготовка и проведение концерта…</a:t>
            </a:r>
            <a:endParaRPr lang="ru-RU" sz="1400" b="1" dirty="0">
              <a:latin typeface="Calibri" panose="020F0502020204030204" pitchFamily="34" charset="0"/>
            </a:endParaRPr>
          </a:p>
          <a:p>
            <a:endParaRPr lang="ru-RU" dirty="0"/>
          </a:p>
        </p:txBody>
      </p:sp>
      <p:pic>
        <p:nvPicPr>
          <p:cNvPr id="3" name="Picture 2" descr="E:\рабочий стол декабрь 2019\9 мая 2019\i (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5345"/>
          <a:stretch/>
        </p:blipFill>
        <p:spPr bwMode="auto">
          <a:xfrm>
            <a:off x="612026" y="1360946"/>
            <a:ext cx="1272375" cy="145230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E:\рабочий стол декабрь 2019\9 мая 2019\i (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72200" y="4425054"/>
            <a:ext cx="2086376" cy="1547395"/>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pic>
        <p:nvPicPr>
          <p:cNvPr id="5" name="Picture 3" descr="E:\рабочий стол декабрь 2019\9 мая 2019\i (4).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84" t="9779" r="4825" b="29118"/>
          <a:stretch/>
        </p:blipFill>
        <p:spPr bwMode="auto">
          <a:xfrm>
            <a:off x="755576" y="4681221"/>
            <a:ext cx="2946065" cy="1411360"/>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rotWithShape="1">
          <a:blip r:embed="rId5">
            <a:extLst>
              <a:ext uri="{28A0092B-C50C-407E-A947-70E740481C1C}">
                <a14:useLocalDpi xmlns:a14="http://schemas.microsoft.com/office/drawing/2010/main" val="0"/>
              </a:ext>
            </a:extLst>
          </a:blip>
          <a:srcRect l="8271" t="6817" r="63209" b="62866"/>
          <a:stretch/>
        </p:blipFill>
        <p:spPr>
          <a:xfrm>
            <a:off x="612027" y="470084"/>
            <a:ext cx="1489788" cy="890862"/>
          </a:xfrm>
          <a:prstGeom prst="rect">
            <a:avLst/>
          </a:prstGeom>
          <a:ln w="12700">
            <a:solidFill>
              <a:schemeClr val="tx1"/>
            </a:solidFill>
          </a:ln>
        </p:spPr>
      </p:pic>
      <p:sp>
        <p:nvSpPr>
          <p:cNvPr id="8" name="TextBox 7"/>
          <p:cNvSpPr txBox="1"/>
          <p:nvPr/>
        </p:nvSpPr>
        <p:spPr>
          <a:xfrm>
            <a:off x="4560304" y="0"/>
            <a:ext cx="3612097" cy="646331"/>
          </a:xfrm>
          <a:prstGeom prst="rect">
            <a:avLst/>
          </a:prstGeom>
          <a:noFill/>
        </p:spPr>
        <p:txBody>
          <a:bodyPr wrap="square" rtlCol="0">
            <a:spAutoFit/>
          </a:bodyPr>
          <a:lstStyle/>
          <a:p>
            <a:r>
              <a:rPr lang="ru-RU" b="1" dirty="0" smtClean="0">
                <a:solidFill>
                  <a:srgbClr val="C00000"/>
                </a:solidFill>
              </a:rPr>
              <a:t>Никто не забыт, ничто не</a:t>
            </a:r>
          </a:p>
          <a:p>
            <a:r>
              <a:rPr lang="ru-RU" b="1" dirty="0">
                <a:solidFill>
                  <a:srgbClr val="C00000"/>
                </a:solidFill>
              </a:rPr>
              <a:t> </a:t>
            </a:r>
            <a:r>
              <a:rPr lang="ru-RU" b="1" dirty="0" smtClean="0">
                <a:solidFill>
                  <a:srgbClr val="C00000"/>
                </a:solidFill>
              </a:rPr>
              <a:t>                                    забыто!!!</a:t>
            </a:r>
            <a:endParaRPr lang="ru-RU" b="1" dirty="0">
              <a:solidFill>
                <a:srgbClr val="C00000"/>
              </a:solidFill>
            </a:endParaRPr>
          </a:p>
        </p:txBody>
      </p:sp>
      <p:pic>
        <p:nvPicPr>
          <p:cNvPr id="9" name="Рисунок 8" descr="https://sun9-75.userapi.com/impg/QyQeZ1Ky1KVilmKJZ89hgzOhBIVemNFnWXAn1Q/liBYccCwAFI.jpg?size=1040x780&amp;quality=96&amp;sign=7ff6d4d32f7f5232eee3707e88fc5eb5&amp;type=album"/>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23928" y="4645020"/>
            <a:ext cx="2016224" cy="1411360"/>
          </a:xfrm>
          <a:prstGeom prst="rect">
            <a:avLst/>
          </a:prstGeom>
          <a:noFill/>
          <a:ln>
            <a:noFill/>
          </a:ln>
        </p:spPr>
      </p:pic>
      <p:pic>
        <p:nvPicPr>
          <p:cNvPr id="4098" name="Picture 2" descr="https://sun9-68.userapi.com/impg/TVBMRyMydfoFBRPHSSilz0KUX2HP3D5VT0vSlg/QQpe2PdKs2c.jpg?size=780x1040&amp;quality=96&amp;sign=8f821e6438066fb5a551612cee34224c&amp;type=album"/>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985001" y="1596593"/>
            <a:ext cx="930815" cy="124108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sun9-67.userapi.com/impg/XQlYZh4kwDeVa7-wrCyKtRz7op5zDQJ68RrrFQ/Tjc9OjVnwnI.jpg?size=780x1040&amp;quality=96&amp;sign=a5a80e31b8f400ad01e4e87711fb612c&amp;type=album"/>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036333" y="2997503"/>
            <a:ext cx="1002823" cy="133709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s://sun9-66.userapi.com/impg/Hx0AJL-8K9civgLPiAj97Q47BNEH4iO-bAtcqg/pDuz-qZecAw.jpg?size=1040x780&amp;quality=96&amp;sign=d6436ad495154888b62a209947291391&amp;type=album"/>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780" r="20674"/>
          <a:stretch/>
        </p:blipFill>
        <p:spPr bwMode="auto">
          <a:xfrm>
            <a:off x="593414" y="3027756"/>
            <a:ext cx="1364344" cy="1279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47933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59631" y="1052736"/>
            <a:ext cx="5472609" cy="1938992"/>
          </a:xfrm>
          <a:prstGeom prst="rect">
            <a:avLst/>
          </a:prstGeom>
        </p:spPr>
        <p:txBody>
          <a:bodyPr wrap="square">
            <a:spAutoFit/>
          </a:bodyPr>
          <a:lstStyle/>
          <a:p>
            <a:r>
              <a:rPr lang="ru-RU" sz="1200" b="1" dirty="0"/>
              <a:t>Участвуя в поисковой работе, в конкурсах, мероприятиях, ребята узнают историю страны,  </a:t>
            </a:r>
            <a:r>
              <a:rPr lang="ru-RU" sz="1200" b="1" dirty="0" smtClean="0"/>
              <a:t>родной Старомалиновки, её </a:t>
            </a:r>
            <a:r>
              <a:rPr lang="ru-RU" sz="1200" b="1" dirty="0"/>
              <a:t>трудовую и боевую историю, жизнь известных людей, узнают историю улиц, историю родной школы. Расширяется их кругозор, формируются познавательные потребности. Проведение ежегодных традиционных дел и акций развивает умение трудиться, сотрудничать, коллективно решать творческие задачи, желание совершать гражданские поступки, так как дела, в которых они участвуют, несут в себе патриотический смысл, а значит все это - гражданские поступки.</a:t>
            </a:r>
          </a:p>
        </p:txBody>
      </p:sp>
      <p:pic>
        <p:nvPicPr>
          <p:cNvPr id="4" name="Picture 2" descr="E:\рабочий стол декабрь 2019\55\sETCLhkT-ww.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4453480"/>
            <a:ext cx="1288023" cy="17173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descr="https://sun9-64.userapi.com/c857532/v857532277/13156c/dxb8w7O0X9k.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282397" y="4365104"/>
            <a:ext cx="1304145" cy="1805740"/>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l="13600" t="20601" r="31110" b="15555"/>
          <a:stretch/>
        </p:blipFill>
        <p:spPr>
          <a:xfrm>
            <a:off x="4572000" y="4440520"/>
            <a:ext cx="1152128" cy="1773856"/>
          </a:xfrm>
          <a:prstGeom prst="rect">
            <a:avLst/>
          </a:prstGeom>
        </p:spPr>
      </p:pic>
      <p:pic>
        <p:nvPicPr>
          <p:cNvPr id="7" name="Picture 8" descr="https://sun9-51.userapi.com/c855120/v855120294/1b4bd7/NCbGhKK8z_M.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59129" y="4453480"/>
            <a:ext cx="1073486" cy="177002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https://sun9-18.userapi.com/c855024/v855024277/1ae5e8/oCYtdzJeha8.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312163" y="2564903"/>
            <a:ext cx="1251868" cy="16691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s://sun9-45.userapi.com/c856520/v856520277/96932/yR1HqhgPPS4.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08305" y="873489"/>
            <a:ext cx="1008112" cy="134415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https://sun9-13.userapi.com/c854320/v854320277/1b393c/yiGclZvyQ5k.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27584" y="4415834"/>
            <a:ext cx="1973582" cy="1792656"/>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p:cNvSpPr txBox="1"/>
          <p:nvPr/>
        </p:nvSpPr>
        <p:spPr>
          <a:xfrm>
            <a:off x="827583" y="3072734"/>
            <a:ext cx="6454813" cy="1292662"/>
          </a:xfrm>
          <a:prstGeom prst="rect">
            <a:avLst/>
          </a:prstGeom>
          <a:noFill/>
        </p:spPr>
        <p:txBody>
          <a:bodyPr wrap="square" rtlCol="0">
            <a:spAutoFit/>
          </a:bodyPr>
          <a:lstStyle/>
          <a:p>
            <a:r>
              <a:rPr lang="ru-RU" sz="1200" b="1" i="1" dirty="0" smtClean="0">
                <a:solidFill>
                  <a:srgbClr val="C00000"/>
                </a:solidFill>
              </a:rPr>
              <a:t>Плакаты к  конкурсу «Красота божьего мира», «Гимн чести мужеству и славе»</a:t>
            </a:r>
          </a:p>
          <a:p>
            <a:r>
              <a:rPr lang="ru-RU" sz="1200" b="1" i="1" dirty="0" smtClean="0">
                <a:solidFill>
                  <a:srgbClr val="C00000"/>
                </a:solidFill>
              </a:rPr>
              <a:t>Беседы «Пионеры- герои», «Мой прадед- участник ВО войны», слушаем грампластинки «Песни войны».</a:t>
            </a:r>
          </a:p>
          <a:p>
            <a:r>
              <a:rPr lang="ru-RU" sz="1400" b="1" dirty="0" smtClean="0">
                <a:latin typeface="Calibri" panose="020F0502020204030204" pitchFamily="34" charset="0"/>
              </a:rPr>
              <a:t>В музейных  </a:t>
            </a:r>
            <a:r>
              <a:rPr lang="ru-RU" sz="1400" b="1" dirty="0">
                <a:latin typeface="Calibri" panose="020F0502020204030204" pitchFamily="34" charset="0"/>
              </a:rPr>
              <a:t>фондах  сохраняется сценарный блок всех мероприятий, фоторепортажи, интервью со старшим поколением.</a:t>
            </a:r>
          </a:p>
          <a:p>
            <a:endParaRPr lang="ru-RU" sz="1400" b="1" i="1" dirty="0">
              <a:solidFill>
                <a:srgbClr val="C00000"/>
              </a:solidFill>
              <a:latin typeface="Calibri" panose="020F0502020204030204" pitchFamily="34" charset="0"/>
            </a:endParaRPr>
          </a:p>
        </p:txBody>
      </p:sp>
      <p:sp>
        <p:nvSpPr>
          <p:cNvPr id="11" name="TextBox 10"/>
          <p:cNvSpPr txBox="1"/>
          <p:nvPr/>
        </p:nvSpPr>
        <p:spPr>
          <a:xfrm>
            <a:off x="4644008" y="0"/>
            <a:ext cx="3528392" cy="646331"/>
          </a:xfrm>
          <a:prstGeom prst="rect">
            <a:avLst/>
          </a:prstGeom>
          <a:noFill/>
        </p:spPr>
        <p:txBody>
          <a:bodyPr wrap="square" rtlCol="0">
            <a:spAutoFit/>
          </a:bodyPr>
          <a:lstStyle/>
          <a:p>
            <a:r>
              <a:rPr lang="ru-RU" b="1" dirty="0" smtClean="0">
                <a:solidFill>
                  <a:srgbClr val="C00000"/>
                </a:solidFill>
              </a:rPr>
              <a:t>Нам есть о чём</a:t>
            </a:r>
          </a:p>
          <a:p>
            <a:r>
              <a:rPr lang="ru-RU" b="1" dirty="0">
                <a:solidFill>
                  <a:srgbClr val="C00000"/>
                </a:solidFill>
              </a:rPr>
              <a:t> </a:t>
            </a:r>
            <a:r>
              <a:rPr lang="ru-RU" b="1" dirty="0" smtClean="0">
                <a:solidFill>
                  <a:srgbClr val="C00000"/>
                </a:solidFill>
              </a:rPr>
              <a:t>                    рассказать!</a:t>
            </a:r>
            <a:endParaRPr lang="ru-RU" b="1" dirty="0">
              <a:solidFill>
                <a:srgbClr val="C00000"/>
              </a:solidFill>
            </a:endParaRPr>
          </a:p>
        </p:txBody>
      </p:sp>
    </p:spTree>
    <p:extLst>
      <p:ext uri="{BB962C8B-B14F-4D97-AF65-F5344CB8AC3E}">
        <p14:creationId xmlns:p14="http://schemas.microsoft.com/office/powerpoint/2010/main" val="32288486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372313" y="2918137"/>
            <a:ext cx="2020537" cy="1338278"/>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03848" y="4838220"/>
            <a:ext cx="1572738" cy="1179553"/>
          </a:xfrm>
          <a:prstGeom prst="rect">
            <a:avLst/>
          </a:prstGeom>
        </p:spPr>
      </p:pic>
      <p:pic>
        <p:nvPicPr>
          <p:cNvPr id="6" name="Рисунок 5"/>
          <p:cNvPicPr>
            <a:picLocks noChangeAspect="1"/>
          </p:cNvPicPr>
          <p:nvPr/>
        </p:nvPicPr>
        <p:blipFill rotWithShape="1">
          <a:blip r:embed="rId4" cstate="print">
            <a:extLst>
              <a:ext uri="{28A0092B-C50C-407E-A947-70E740481C1C}">
                <a14:useLocalDpi xmlns:a14="http://schemas.microsoft.com/office/drawing/2010/main" val="0"/>
              </a:ext>
            </a:extLst>
          </a:blip>
          <a:srcRect l="45075" t="31800" r="833" b="14443"/>
          <a:stretch/>
        </p:blipFill>
        <p:spPr>
          <a:xfrm>
            <a:off x="2267744" y="2868869"/>
            <a:ext cx="3059630" cy="1710394"/>
          </a:xfrm>
          <a:prstGeom prst="rect">
            <a:avLst/>
          </a:prstGeom>
          <a:ln w="12700">
            <a:solidFill>
              <a:schemeClr val="tx1"/>
            </a:solidFill>
          </a:ln>
        </p:spPr>
      </p:pic>
      <p:pic>
        <p:nvPicPr>
          <p:cNvPr id="7" name="Рисунок 6"/>
          <p:cNvPicPr>
            <a:picLocks noChangeAspect="1"/>
          </p:cNvPicPr>
          <p:nvPr/>
        </p:nvPicPr>
        <p:blipFill rotWithShape="1">
          <a:blip r:embed="rId5" cstate="print">
            <a:extLst>
              <a:ext uri="{28A0092B-C50C-407E-A947-70E740481C1C}">
                <a14:useLocalDpi xmlns:a14="http://schemas.microsoft.com/office/drawing/2010/main" val="0"/>
              </a:ext>
            </a:extLst>
          </a:blip>
          <a:srcRect l="16547" t="29210" r="31786" b="22698"/>
          <a:stretch/>
        </p:blipFill>
        <p:spPr>
          <a:xfrm>
            <a:off x="5907135" y="5007818"/>
            <a:ext cx="2081808" cy="1453340"/>
          </a:xfrm>
          <a:prstGeom prst="rect">
            <a:avLst/>
          </a:prstGeom>
          <a:ln w="19050">
            <a:solidFill>
              <a:schemeClr val="tx1"/>
            </a:solidFill>
          </a:ln>
        </p:spPr>
      </p:pic>
      <p:pic>
        <p:nvPicPr>
          <p:cNvPr id="8" name="Рисунок 7"/>
          <p:cNvPicPr>
            <a:picLocks noChangeAspect="1"/>
          </p:cNvPicPr>
          <p:nvPr/>
        </p:nvPicPr>
        <p:blipFill rotWithShape="1">
          <a:blip r:embed="rId6" cstate="print">
            <a:extLst>
              <a:ext uri="{28A0092B-C50C-407E-A947-70E740481C1C}">
                <a14:useLocalDpi xmlns:a14="http://schemas.microsoft.com/office/drawing/2010/main" val="0"/>
              </a:ext>
            </a:extLst>
          </a:blip>
          <a:srcRect l="3095" t="13650" r="7722" b="19750"/>
          <a:stretch/>
        </p:blipFill>
        <p:spPr>
          <a:xfrm>
            <a:off x="827584" y="4869160"/>
            <a:ext cx="2058357" cy="1152830"/>
          </a:xfrm>
          <a:prstGeom prst="rect">
            <a:avLst/>
          </a:prstGeom>
          <a:ln w="19050">
            <a:solidFill>
              <a:schemeClr val="tx1"/>
            </a:solidFill>
          </a:ln>
        </p:spPr>
      </p:pic>
      <p:pic>
        <p:nvPicPr>
          <p:cNvPr id="9" name="Рисунок 8"/>
          <p:cNvPicPr>
            <a:picLocks noChangeAspect="1"/>
          </p:cNvPicPr>
          <p:nvPr/>
        </p:nvPicPr>
        <p:blipFill rotWithShape="1">
          <a:blip r:embed="rId7" cstate="print">
            <a:extLst>
              <a:ext uri="{28A0092B-C50C-407E-A947-70E740481C1C}">
                <a14:useLocalDpi xmlns:a14="http://schemas.microsoft.com/office/drawing/2010/main" val="0"/>
              </a:ext>
            </a:extLst>
          </a:blip>
          <a:srcRect l="13600" t="20601" r="31110" b="15555"/>
          <a:stretch/>
        </p:blipFill>
        <p:spPr>
          <a:xfrm>
            <a:off x="7448847" y="3330135"/>
            <a:ext cx="823189" cy="1267410"/>
          </a:xfrm>
          <a:prstGeom prst="rect">
            <a:avLst/>
          </a:prstGeom>
        </p:spPr>
      </p:pic>
      <p:sp>
        <p:nvSpPr>
          <p:cNvPr id="2" name="TextBox 1"/>
          <p:cNvSpPr txBox="1"/>
          <p:nvPr/>
        </p:nvSpPr>
        <p:spPr>
          <a:xfrm>
            <a:off x="713442" y="646332"/>
            <a:ext cx="6882894" cy="2031325"/>
          </a:xfrm>
          <a:prstGeom prst="rect">
            <a:avLst/>
          </a:prstGeom>
          <a:noFill/>
        </p:spPr>
        <p:txBody>
          <a:bodyPr wrap="square" rtlCol="0">
            <a:spAutoFit/>
          </a:bodyPr>
          <a:lstStyle/>
          <a:p>
            <a:r>
              <a:rPr lang="ru-RU" sz="1400" b="1" dirty="0" smtClean="0">
                <a:solidFill>
                  <a:srgbClr val="C00000"/>
                </a:solidFill>
                <a:latin typeface="Calibri" panose="020F0502020204030204" pitchFamily="34" charset="0"/>
              </a:rPr>
              <a:t>Без </a:t>
            </a:r>
            <a:r>
              <a:rPr lang="ru-RU" sz="1400" b="1" dirty="0">
                <a:solidFill>
                  <a:srgbClr val="C00000"/>
                </a:solidFill>
                <a:latin typeface="Calibri" panose="020F0502020204030204" pitchFamily="34" charset="0"/>
              </a:rPr>
              <a:t>патриотизма невозможно воспитать достойного человека-гражданина, выработать у него устойчивый иммунитет к негативным </a:t>
            </a:r>
            <a:r>
              <a:rPr lang="ru-RU" sz="1400" b="1" dirty="0" smtClean="0">
                <a:solidFill>
                  <a:srgbClr val="C00000"/>
                </a:solidFill>
                <a:latin typeface="Calibri" panose="020F0502020204030204" pitchFamily="34" charset="0"/>
              </a:rPr>
              <a:t>влияниям.</a:t>
            </a:r>
            <a:r>
              <a:rPr lang="ru-RU" sz="1400" b="1" dirty="0">
                <a:solidFill>
                  <a:srgbClr val="C00000"/>
                </a:solidFill>
                <a:latin typeface="Calibri" panose="020F0502020204030204" pitchFamily="34" charset="0"/>
              </a:rPr>
              <a:t> </a:t>
            </a:r>
            <a:r>
              <a:rPr lang="ru-RU" sz="1400" b="1" dirty="0" smtClean="0">
                <a:solidFill>
                  <a:srgbClr val="C00000"/>
                </a:solidFill>
                <a:latin typeface="Calibri" panose="020F0502020204030204" pitchFamily="34" charset="0"/>
              </a:rPr>
              <a:t>Цикл мероприятий, бесед, встреч ориентирован </a:t>
            </a:r>
            <a:r>
              <a:rPr lang="ru-RU" sz="1400" b="1" dirty="0">
                <a:solidFill>
                  <a:srgbClr val="C00000"/>
                </a:solidFill>
                <a:latin typeface="Calibri" panose="020F0502020204030204" pitchFamily="34" charset="0"/>
              </a:rPr>
              <a:t>в конечном итоге  на формирование у детей гражданственности, чувства любви и гордости за свою Родину </a:t>
            </a:r>
            <a:r>
              <a:rPr lang="ru-RU" sz="1400" b="1" dirty="0" smtClean="0">
                <a:solidFill>
                  <a:srgbClr val="C00000"/>
                </a:solidFill>
                <a:latin typeface="Calibri" panose="020F0502020204030204" pitchFamily="34" charset="0"/>
              </a:rPr>
              <a:t>.</a:t>
            </a:r>
          </a:p>
          <a:p>
            <a:r>
              <a:rPr lang="ru-RU" sz="1400" b="1" dirty="0">
                <a:latin typeface="Calibri" panose="020F0502020204030204" pitchFamily="34" charset="0"/>
              </a:rPr>
              <a:t> </a:t>
            </a:r>
            <a:r>
              <a:rPr lang="ru-RU" sz="1400" b="1" dirty="0" smtClean="0">
                <a:latin typeface="Calibri" panose="020F0502020204030204" pitchFamily="34" charset="0"/>
              </a:rPr>
              <a:t> Традиционными стали  мероприятия ко Дню Победы 9 Мая, конкурс чтецов «Спасибо деду за Победу!», «15 февраля- день вывода войск из Афганистана», участие педагогов и обучающихся в шествии «Бессмертного полка» , встречи с ветеранами.</a:t>
            </a:r>
            <a:endParaRPr lang="ru-RU" sz="1400" b="1" dirty="0">
              <a:latin typeface="Calibri" panose="020F0502020204030204" pitchFamily="34" charset="0"/>
            </a:endParaRPr>
          </a:p>
          <a:p>
            <a:endParaRPr lang="ru-RU" sz="1400" dirty="0">
              <a:latin typeface="Calibri" panose="020F0502020204030204" pitchFamily="34" charset="0"/>
            </a:endParaRPr>
          </a:p>
        </p:txBody>
      </p:sp>
      <p:pic>
        <p:nvPicPr>
          <p:cNvPr id="11" name="Рисунок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12336" y="753589"/>
            <a:ext cx="1353214" cy="1014910"/>
          </a:xfrm>
          <a:prstGeom prst="rect">
            <a:avLst/>
          </a:prstGeom>
        </p:spPr>
      </p:pic>
      <p:sp>
        <p:nvSpPr>
          <p:cNvPr id="12" name="TextBox 11"/>
          <p:cNvSpPr txBox="1"/>
          <p:nvPr/>
        </p:nvSpPr>
        <p:spPr>
          <a:xfrm>
            <a:off x="4644009" y="0"/>
            <a:ext cx="4608060" cy="646331"/>
          </a:xfrm>
          <a:prstGeom prst="rect">
            <a:avLst/>
          </a:prstGeom>
          <a:noFill/>
        </p:spPr>
        <p:txBody>
          <a:bodyPr wrap="square" rtlCol="0">
            <a:spAutoFit/>
          </a:bodyPr>
          <a:lstStyle/>
          <a:p>
            <a:r>
              <a:rPr lang="ru-RU" b="1" dirty="0" smtClean="0">
                <a:solidFill>
                  <a:srgbClr val="C00000"/>
                </a:solidFill>
              </a:rPr>
              <a:t>Никто не забыт,</a:t>
            </a:r>
          </a:p>
          <a:p>
            <a:r>
              <a:rPr lang="ru-RU" b="1" dirty="0">
                <a:solidFill>
                  <a:srgbClr val="C00000"/>
                </a:solidFill>
              </a:rPr>
              <a:t> </a:t>
            </a:r>
            <a:r>
              <a:rPr lang="ru-RU" b="1" dirty="0" smtClean="0">
                <a:solidFill>
                  <a:srgbClr val="C00000"/>
                </a:solidFill>
              </a:rPr>
              <a:t>                ничто не забыто…</a:t>
            </a:r>
            <a:endParaRPr lang="ru-RU" b="1" dirty="0">
              <a:solidFill>
                <a:srgbClr val="C00000"/>
              </a:solidFill>
            </a:endParaRPr>
          </a:p>
        </p:txBody>
      </p:sp>
      <p:pic>
        <p:nvPicPr>
          <p:cNvPr id="13" name="Рисунок 12" descr="https://sun9-68.userapi.com/impg/TVBMRyMydfoFBRPHSSilz0KUX2HP3D5VT0vSlg/QQpe2PdKs2c.jpg?size=780x1040&amp;quality=96&amp;sign=8f821e6438066fb5a551612cee34224c&amp;type=album"/>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16044" y="2868869"/>
            <a:ext cx="1431996" cy="2000291"/>
          </a:xfrm>
          <a:prstGeom prst="rect">
            <a:avLst/>
          </a:prstGeom>
          <a:noFill/>
          <a:ln>
            <a:noFill/>
          </a:ln>
        </p:spPr>
      </p:pic>
    </p:spTree>
    <p:extLst>
      <p:ext uri="{BB962C8B-B14F-4D97-AF65-F5344CB8AC3E}">
        <p14:creationId xmlns:p14="http://schemas.microsoft.com/office/powerpoint/2010/main" val="27562522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descr="https://sun9-70.userapi.com/impg/KED3UPTTtXgAywfOxGcrJVQdpbTe9qdMwUaI6Q/5ZetvMRiwWk.jpg?size=810x1080&amp;quality=96&amp;sign=c2376f49cbf9ee23089fcd7895e6c714&amp;type=album"/>
          <p:cNvPicPr/>
          <p:nvPr/>
        </p:nvPicPr>
        <p:blipFill rotWithShape="1">
          <a:blip r:embed="rId2" cstate="print">
            <a:extLst>
              <a:ext uri="{28A0092B-C50C-407E-A947-70E740481C1C}">
                <a14:useLocalDpi xmlns:a14="http://schemas.microsoft.com/office/drawing/2010/main" val="0"/>
              </a:ext>
            </a:extLst>
          </a:blip>
          <a:srcRect r="-114" b="33714"/>
          <a:stretch/>
        </p:blipFill>
        <p:spPr bwMode="auto">
          <a:xfrm>
            <a:off x="611560" y="404664"/>
            <a:ext cx="2150185" cy="1373331"/>
          </a:xfrm>
          <a:prstGeom prst="rect">
            <a:avLst/>
          </a:prstGeom>
          <a:noFill/>
          <a:ln>
            <a:noFill/>
          </a:ln>
          <a:extLst>
            <a:ext uri="{53640926-AAD7-44D8-BBD7-CCE9431645EC}">
              <a14:shadowObscured xmlns:a14="http://schemas.microsoft.com/office/drawing/2010/main"/>
            </a:ext>
          </a:extLst>
        </p:spPr>
      </p:pic>
      <p:pic>
        <p:nvPicPr>
          <p:cNvPr id="4" name="Рисунок 3" descr="https://i.mycdn.me/i?r=AyH4iRPQ2q0otWIFepML2LxR19Mkyi5SPcz12THeKNZiAw"/>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8943" y="3677605"/>
            <a:ext cx="977074" cy="1015604"/>
          </a:xfrm>
          <a:prstGeom prst="rect">
            <a:avLst/>
          </a:prstGeom>
          <a:noFill/>
          <a:ln>
            <a:noFill/>
          </a:ln>
        </p:spPr>
      </p:pic>
      <p:pic>
        <p:nvPicPr>
          <p:cNvPr id="5" name="Рисунок 4" descr="https://i.mycdn.me/i?r=AyH4iRPQ2q0otWIFepML2LxRzKkjS3-k3_9M49rprLxAw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8902" y="1777995"/>
            <a:ext cx="1143127" cy="773369"/>
          </a:xfrm>
          <a:prstGeom prst="rect">
            <a:avLst/>
          </a:prstGeom>
          <a:noFill/>
          <a:ln>
            <a:noFill/>
          </a:ln>
        </p:spPr>
      </p:pic>
      <p:pic>
        <p:nvPicPr>
          <p:cNvPr id="6" name="Рисунок 5"/>
          <p:cNvPicPr/>
          <p:nvPr/>
        </p:nvPicPr>
        <p:blipFill rotWithShape="1">
          <a:blip r:embed="rId5" cstate="print">
            <a:extLst>
              <a:ext uri="{28A0092B-C50C-407E-A947-70E740481C1C}">
                <a14:useLocalDpi xmlns:a14="http://schemas.microsoft.com/office/drawing/2010/main" val="0"/>
              </a:ext>
            </a:extLst>
          </a:blip>
          <a:srcRect l="6463" t="11251" r="1975" b="23157"/>
          <a:stretch/>
        </p:blipFill>
        <p:spPr bwMode="auto">
          <a:xfrm>
            <a:off x="588081" y="3573394"/>
            <a:ext cx="2399743" cy="1151931"/>
          </a:xfrm>
          <a:prstGeom prst="rect">
            <a:avLst/>
          </a:prstGeom>
          <a:ln w="19050">
            <a:solidFill>
              <a:schemeClr val="tx1"/>
            </a:solidFill>
          </a:ln>
          <a:extLst>
            <a:ext uri="{53640926-AAD7-44D8-BBD7-CCE9431645EC}">
              <a14:shadowObscured xmlns:a14="http://schemas.microsoft.com/office/drawing/2010/main"/>
            </a:ext>
          </a:extLst>
        </p:spPr>
      </p:pic>
      <p:sp>
        <p:nvSpPr>
          <p:cNvPr id="7" name="Прямоугольник 6"/>
          <p:cNvSpPr/>
          <p:nvPr/>
        </p:nvSpPr>
        <p:spPr>
          <a:xfrm>
            <a:off x="611560" y="4797152"/>
            <a:ext cx="7848872" cy="954107"/>
          </a:xfrm>
          <a:prstGeom prst="rect">
            <a:avLst/>
          </a:prstGeom>
        </p:spPr>
        <p:txBody>
          <a:bodyPr wrap="square">
            <a:spAutoFit/>
          </a:bodyPr>
          <a:lstStyle/>
          <a:p>
            <a:r>
              <a:rPr lang="ru-RU" sz="1400" b="1" dirty="0" smtClean="0"/>
              <a:t> </a:t>
            </a:r>
            <a:r>
              <a:rPr lang="ru-RU" sz="1400" b="1" dirty="0">
                <a:latin typeface="Calibri" panose="020F0502020204030204" pitchFamily="34" charset="0"/>
              </a:rPr>
              <a:t>МБОУ «Береговская средняя школа» </a:t>
            </a:r>
            <a:r>
              <a:rPr lang="ru-RU" sz="1400" b="1" dirty="0" smtClean="0">
                <a:latin typeface="Calibri" panose="020F0502020204030204" pitchFamily="34" charset="0"/>
              </a:rPr>
              <a:t>принимает  эстафету </a:t>
            </a:r>
            <a:r>
              <a:rPr lang="ru-RU" sz="1400" b="1" dirty="0">
                <a:latin typeface="Calibri" panose="020F0502020204030204" pitchFamily="34" charset="0"/>
              </a:rPr>
              <a:t>Знамени Победы и Знамени Бессмертного </a:t>
            </a:r>
            <a:r>
              <a:rPr lang="ru-RU" sz="1400" b="1" dirty="0" smtClean="0">
                <a:latin typeface="Calibri" panose="020F0502020204030204" pitchFamily="34" charset="0"/>
              </a:rPr>
              <a:t>полка вот уже три года.  </a:t>
            </a:r>
            <a:r>
              <a:rPr lang="ru-RU" sz="1400" b="1" dirty="0">
                <a:latin typeface="Calibri" panose="020F0502020204030204" pitchFamily="34" charset="0"/>
              </a:rPr>
              <a:t>Знамена </a:t>
            </a:r>
            <a:r>
              <a:rPr lang="ru-RU" sz="1400" b="1" dirty="0" smtClean="0">
                <a:latin typeface="Calibri" panose="020F0502020204030204" pitchFamily="34" charset="0"/>
              </a:rPr>
              <a:t>передают </a:t>
            </a:r>
            <a:r>
              <a:rPr lang="ru-RU" sz="1400" b="1" dirty="0">
                <a:latin typeface="Calibri" panose="020F0502020204030204" pitchFamily="34" charset="0"/>
              </a:rPr>
              <a:t>в </a:t>
            </a:r>
            <a:r>
              <a:rPr lang="ru-RU" sz="1400" b="1" dirty="0" smtClean="0">
                <a:latin typeface="Calibri" panose="020F0502020204030204" pitchFamily="34" charset="0"/>
              </a:rPr>
              <a:t> </a:t>
            </a:r>
            <a:r>
              <a:rPr lang="ru-RU" sz="1400" b="1" dirty="0">
                <a:latin typeface="Calibri" panose="020F0502020204030204" pitchFamily="34" charset="0"/>
              </a:rPr>
              <a:t>школу обучающиеся Покровской школы. </a:t>
            </a:r>
            <a:r>
              <a:rPr lang="ru-RU" sz="1400" b="1" dirty="0" smtClean="0">
                <a:latin typeface="Calibri" panose="020F0502020204030204" pitchFamily="34" charset="0"/>
              </a:rPr>
              <a:t>Знаменные группы встречают обучающиеся школы, </a:t>
            </a:r>
            <a:r>
              <a:rPr lang="ru-RU" sz="1400" b="1" dirty="0">
                <a:latin typeface="Calibri" panose="020F0502020204030204" pitchFamily="34" charset="0"/>
              </a:rPr>
              <a:t>ветераны  и жители села </a:t>
            </a:r>
            <a:r>
              <a:rPr lang="ru-RU" sz="1400" b="1" dirty="0" smtClean="0">
                <a:latin typeface="Calibri" panose="020F0502020204030204" pitchFamily="34" charset="0"/>
              </a:rPr>
              <a:t>Старомалиновка. Традиционно проходят праздничные мероприятия, звучит песня «КАТЮША»</a:t>
            </a:r>
            <a:endParaRPr lang="ru-RU" sz="1400" b="1" dirty="0">
              <a:latin typeface="Calibri" panose="020F0502020204030204" pitchFamily="34" charset="0"/>
            </a:endParaRPr>
          </a:p>
        </p:txBody>
      </p:sp>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1560" y="1881966"/>
            <a:ext cx="2150185" cy="1612639"/>
          </a:xfrm>
          <a:prstGeom prst="rect">
            <a:avLst/>
          </a:prstGeom>
        </p:spPr>
      </p:pic>
      <p:pic>
        <p:nvPicPr>
          <p:cNvPr id="9" name="Рисунок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414429" y="2660083"/>
            <a:ext cx="1143127" cy="857345"/>
          </a:xfrm>
          <a:prstGeom prst="rect">
            <a:avLst/>
          </a:prstGeom>
        </p:spPr>
      </p:pic>
      <p:pic>
        <p:nvPicPr>
          <p:cNvPr id="10" name="Picture 2" descr="https://sun9-52.userapi.com/impg/c857420/v857420717/1f1aa2/qz9SdTVj-s0.jpg?size=1280x960&amp;quality=96&amp;sign=ad7bcfc34c37fdca37d636d6f465a34b&amp;type=album"/>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557556" y="730204"/>
            <a:ext cx="1966772" cy="1475079"/>
          </a:xfrm>
          <a:prstGeom prst="rect">
            <a:avLst/>
          </a:prstGeom>
          <a:noFill/>
          <a:extLst>
            <a:ext uri="{909E8E84-426E-40DD-AFC4-6F175D3DCCD1}">
              <a14:hiddenFill xmlns:a14="http://schemas.microsoft.com/office/drawing/2010/main">
                <a:solidFill>
                  <a:srgbClr val="FFFFFF"/>
                </a:solidFill>
              </a14:hiddenFill>
            </a:ext>
          </a:extLst>
        </p:spPr>
      </p:pic>
      <p:pic>
        <p:nvPicPr>
          <p:cNvPr id="11" name="Рисунок 10"/>
          <p:cNvPicPr>
            <a:picLocks noChangeAspect="1"/>
          </p:cNvPicPr>
          <p:nvPr/>
        </p:nvPicPr>
        <p:blipFill rotWithShape="1">
          <a:blip r:embed="rId9" cstate="print">
            <a:extLst>
              <a:ext uri="{28A0092B-C50C-407E-A947-70E740481C1C}">
                <a14:useLocalDpi xmlns:a14="http://schemas.microsoft.com/office/drawing/2010/main" val="0"/>
              </a:ext>
            </a:extLst>
          </a:blip>
          <a:srcRect l="15968" t="29841" r="23330" b="22913"/>
          <a:stretch/>
        </p:blipFill>
        <p:spPr>
          <a:xfrm>
            <a:off x="6300190" y="3615962"/>
            <a:ext cx="2061035" cy="1203122"/>
          </a:xfrm>
          <a:prstGeom prst="rect">
            <a:avLst/>
          </a:prstGeom>
        </p:spPr>
      </p:pic>
      <p:pic>
        <p:nvPicPr>
          <p:cNvPr id="13" name="Рисунок 12"/>
          <p:cNvPicPr>
            <a:picLocks noChangeAspect="1"/>
          </p:cNvPicPr>
          <p:nvPr/>
        </p:nvPicPr>
        <p:blipFill rotWithShape="1">
          <a:blip r:embed="rId10" cstate="print">
            <a:extLst>
              <a:ext uri="{28A0092B-C50C-407E-A947-70E740481C1C}">
                <a14:useLocalDpi xmlns:a14="http://schemas.microsoft.com/office/drawing/2010/main" val="0"/>
              </a:ext>
            </a:extLst>
          </a:blip>
          <a:srcRect l="9286" b="22064"/>
          <a:stretch/>
        </p:blipFill>
        <p:spPr>
          <a:xfrm>
            <a:off x="5868144" y="2409313"/>
            <a:ext cx="1731036" cy="1115405"/>
          </a:xfrm>
          <a:prstGeom prst="rect">
            <a:avLst/>
          </a:prstGeom>
        </p:spPr>
      </p:pic>
      <p:sp>
        <p:nvSpPr>
          <p:cNvPr id="14" name="TextBox 13"/>
          <p:cNvSpPr txBox="1"/>
          <p:nvPr/>
        </p:nvSpPr>
        <p:spPr>
          <a:xfrm>
            <a:off x="4860032" y="0"/>
            <a:ext cx="2880320" cy="646331"/>
          </a:xfrm>
          <a:prstGeom prst="rect">
            <a:avLst/>
          </a:prstGeom>
          <a:noFill/>
        </p:spPr>
        <p:txBody>
          <a:bodyPr wrap="square" rtlCol="0">
            <a:spAutoFit/>
          </a:bodyPr>
          <a:lstStyle/>
          <a:p>
            <a:r>
              <a:rPr lang="ru-RU" b="1" dirty="0" smtClean="0">
                <a:solidFill>
                  <a:srgbClr val="C00000"/>
                </a:solidFill>
                <a:latin typeface="Calibri" panose="020F0502020204030204" pitchFamily="34" charset="0"/>
              </a:rPr>
              <a:t>Вахту памяти несём</a:t>
            </a:r>
          </a:p>
          <a:p>
            <a:r>
              <a:rPr lang="ru-RU" b="1" dirty="0">
                <a:solidFill>
                  <a:srgbClr val="C00000"/>
                </a:solidFill>
                <a:latin typeface="Calibri" panose="020F0502020204030204" pitchFamily="34" charset="0"/>
              </a:rPr>
              <a:t> </a:t>
            </a:r>
            <a:r>
              <a:rPr lang="ru-RU" b="1" dirty="0" smtClean="0">
                <a:solidFill>
                  <a:srgbClr val="C00000"/>
                </a:solidFill>
                <a:latin typeface="Calibri" panose="020F0502020204030204" pitchFamily="34" charset="0"/>
              </a:rPr>
              <a:t>                              достойно</a:t>
            </a:r>
            <a:endParaRPr lang="ru-RU" b="1" dirty="0">
              <a:solidFill>
                <a:srgbClr val="C00000"/>
              </a:solidFill>
              <a:latin typeface="Calibri" panose="020F0502020204030204" pitchFamily="34" charset="0"/>
            </a:endParaRPr>
          </a:p>
        </p:txBody>
      </p:sp>
      <p:sp>
        <p:nvSpPr>
          <p:cNvPr id="15" name="TextBox 14"/>
          <p:cNvSpPr txBox="1"/>
          <p:nvPr/>
        </p:nvSpPr>
        <p:spPr>
          <a:xfrm>
            <a:off x="2987824" y="730204"/>
            <a:ext cx="2376264" cy="646331"/>
          </a:xfrm>
          <a:prstGeom prst="rect">
            <a:avLst/>
          </a:prstGeom>
          <a:noFill/>
        </p:spPr>
        <p:txBody>
          <a:bodyPr wrap="square" rtlCol="0">
            <a:spAutoFit/>
          </a:bodyPr>
          <a:lstStyle/>
          <a:p>
            <a:r>
              <a:rPr lang="ru-RU" b="1" dirty="0" smtClean="0">
                <a:solidFill>
                  <a:srgbClr val="C00000"/>
                </a:solidFill>
                <a:latin typeface="Calibri" panose="020F0502020204030204" pitchFamily="34" charset="0"/>
              </a:rPr>
              <a:t>9 Мая-</a:t>
            </a:r>
          </a:p>
          <a:p>
            <a:r>
              <a:rPr lang="ru-RU" b="1" dirty="0" smtClean="0">
                <a:solidFill>
                  <a:srgbClr val="C00000"/>
                </a:solidFill>
                <a:latin typeface="Calibri" panose="020F0502020204030204" pitchFamily="34" charset="0"/>
              </a:rPr>
              <a:t> народный праздник</a:t>
            </a:r>
            <a:endParaRPr lang="ru-RU" b="1" dirty="0">
              <a:solidFill>
                <a:srgbClr val="C00000"/>
              </a:solidFill>
              <a:latin typeface="Calibri" panose="020F0502020204030204" pitchFamily="34" charset="0"/>
            </a:endParaRPr>
          </a:p>
        </p:txBody>
      </p:sp>
    </p:spTree>
    <p:extLst>
      <p:ext uri="{BB962C8B-B14F-4D97-AF65-F5344CB8AC3E}">
        <p14:creationId xmlns:p14="http://schemas.microsoft.com/office/powerpoint/2010/main" val="27409079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98026" y="5167638"/>
            <a:ext cx="684651" cy="912868"/>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576" y="565267"/>
            <a:ext cx="1332300" cy="1700808"/>
          </a:xfrm>
          <a:prstGeom prst="rect">
            <a:avLst/>
          </a:prstGeom>
        </p:spPr>
      </p:pic>
      <p:pic>
        <p:nvPicPr>
          <p:cNvPr id="4" name="Рисунок 3"/>
          <p:cNvPicPr>
            <a:picLocks noChangeAspect="1"/>
          </p:cNvPicPr>
          <p:nvPr/>
        </p:nvPicPr>
        <p:blipFill rotWithShape="1">
          <a:blip r:embed="rId4" cstate="print">
            <a:extLst>
              <a:ext uri="{28A0092B-C50C-407E-A947-70E740481C1C}">
                <a14:useLocalDpi xmlns:a14="http://schemas.microsoft.com/office/drawing/2010/main" val="0"/>
              </a:ext>
            </a:extLst>
          </a:blip>
          <a:srcRect l="16466" t="13786" r="46375" b="50000"/>
          <a:stretch/>
        </p:blipFill>
        <p:spPr>
          <a:xfrm>
            <a:off x="5186283" y="5237577"/>
            <a:ext cx="540740" cy="867586"/>
          </a:xfrm>
          <a:prstGeom prst="rect">
            <a:avLst/>
          </a:prstGeom>
        </p:spPr>
      </p:pic>
      <p:sp>
        <p:nvSpPr>
          <p:cNvPr id="7" name="TextBox 6"/>
          <p:cNvSpPr txBox="1"/>
          <p:nvPr/>
        </p:nvSpPr>
        <p:spPr>
          <a:xfrm>
            <a:off x="2555776" y="565267"/>
            <a:ext cx="5184576" cy="892552"/>
          </a:xfrm>
          <a:prstGeom prst="rect">
            <a:avLst/>
          </a:prstGeom>
          <a:noFill/>
        </p:spPr>
        <p:txBody>
          <a:bodyPr wrap="square" rtlCol="0">
            <a:spAutoFit/>
          </a:bodyPr>
          <a:lstStyle/>
          <a:p>
            <a:endParaRPr lang="ru-RU" sz="2000" b="1" dirty="0">
              <a:solidFill>
                <a:srgbClr val="C00000"/>
              </a:solidFill>
              <a:latin typeface="Calibri" panose="020F0502020204030204" pitchFamily="34" charset="0"/>
            </a:endParaRPr>
          </a:p>
          <a:p>
            <a:r>
              <a:rPr lang="ru-RU" sz="2000" b="1" dirty="0" smtClean="0">
                <a:solidFill>
                  <a:srgbClr val="C00000"/>
                </a:solidFill>
                <a:latin typeface="Calibri" panose="020F0502020204030204" pitchFamily="34" charset="0"/>
              </a:rPr>
              <a:t> 9 мая Бессмертный полк</a:t>
            </a:r>
          </a:p>
          <a:p>
            <a:r>
              <a:rPr lang="ru-RU" sz="1200" b="1" i="1" dirty="0" smtClean="0">
                <a:solidFill>
                  <a:srgbClr val="C00000"/>
                </a:solidFill>
              </a:rPr>
              <a:t>(меры предосторожности  были приняты)</a:t>
            </a:r>
            <a:endParaRPr lang="ru-RU" sz="1200" b="1" i="1" dirty="0">
              <a:solidFill>
                <a:srgbClr val="C00000"/>
              </a:solidFill>
            </a:endParaRPr>
          </a:p>
        </p:txBody>
      </p:sp>
      <p:pic>
        <p:nvPicPr>
          <p:cNvPr id="8" name="Picture 2" descr="C:\Users\Администратор\Desktop\мы 9 мая\bLaMImnQhL8.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9431" t="22744" r="66162" b="34034"/>
          <a:stretch/>
        </p:blipFill>
        <p:spPr bwMode="auto">
          <a:xfrm>
            <a:off x="5789907" y="4877104"/>
            <a:ext cx="384725" cy="86563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C:\Users\Администратор\Desktop\мы 9 мая\bLaMImnQhL8.jpg"/>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44953" t="27393" r="39731" b="37420"/>
          <a:stretch/>
        </p:blipFill>
        <p:spPr bwMode="auto">
          <a:xfrm>
            <a:off x="4639763" y="4909187"/>
            <a:ext cx="508301" cy="87584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C:\Users\Администратор\Desktop\мы 9 мая\bLaMImnQhL8.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4469" t="25663" r="28773" b="35094"/>
          <a:stretch/>
        </p:blipFill>
        <p:spPr bwMode="auto">
          <a:xfrm>
            <a:off x="8114766" y="4885773"/>
            <a:ext cx="505150" cy="887172"/>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C:\Users\Администратор\Desktop\мы 9 мая\bLaMImnQhL8.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1938" t="19780" r="11844" b="30500"/>
          <a:stretch/>
        </p:blipFill>
        <p:spPr bwMode="auto">
          <a:xfrm>
            <a:off x="6800787" y="4909187"/>
            <a:ext cx="407692" cy="93740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C:\Users\Администратор\Desktop\мы 9 мая\bLaMImnQhL8.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744685" y="2907810"/>
            <a:ext cx="2427715" cy="1820786"/>
          </a:xfrm>
          <a:prstGeom prst="rect">
            <a:avLst/>
          </a:prstGeom>
          <a:noFill/>
          <a:extLst>
            <a:ext uri="{909E8E84-426E-40DD-AFC4-6F175D3DCCD1}">
              <a14:hiddenFill xmlns:a14="http://schemas.microsoft.com/office/drawing/2010/main">
                <a:solidFill>
                  <a:srgbClr val="FFFFFF"/>
                </a:solidFill>
              </a14:hiddenFill>
            </a:ext>
          </a:extLst>
        </p:spPr>
      </p:pic>
      <p:pic>
        <p:nvPicPr>
          <p:cNvPr id="13" name="Рисунок 12"/>
          <p:cNvPicPr>
            <a:picLocks noChangeAspect="1"/>
          </p:cNvPicPr>
          <p:nvPr/>
        </p:nvPicPr>
        <p:blipFill rotWithShape="1">
          <a:blip r:embed="rId10" cstate="print">
            <a:extLst>
              <a:ext uri="{28A0092B-C50C-407E-A947-70E740481C1C}">
                <a14:useLocalDpi xmlns:a14="http://schemas.microsoft.com/office/drawing/2010/main" val="0"/>
              </a:ext>
            </a:extLst>
          </a:blip>
          <a:srcRect l="46269" t="10043" r="17518" b="48648"/>
          <a:stretch/>
        </p:blipFill>
        <p:spPr>
          <a:xfrm>
            <a:off x="6231645" y="5229201"/>
            <a:ext cx="569142" cy="865630"/>
          </a:xfrm>
          <a:prstGeom prst="rect">
            <a:avLst/>
          </a:prstGeom>
        </p:spPr>
      </p:pic>
      <p:pic>
        <p:nvPicPr>
          <p:cNvPr id="15" name="Рисунок 1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29592" y="751208"/>
            <a:ext cx="1419622" cy="1892829"/>
          </a:xfrm>
          <a:prstGeom prst="rect">
            <a:avLst/>
          </a:prstGeom>
        </p:spPr>
      </p:pic>
      <p:pic>
        <p:nvPicPr>
          <p:cNvPr id="16" name="Рисунок 15"/>
          <p:cNvPicPr>
            <a:picLocks noChangeAspect="1"/>
          </p:cNvPicPr>
          <p:nvPr/>
        </p:nvPicPr>
        <p:blipFill rotWithShape="1">
          <a:blip r:embed="rId12" cstate="print">
            <a:extLst>
              <a:ext uri="{28A0092B-C50C-407E-A947-70E740481C1C}">
                <a14:useLocalDpi xmlns:a14="http://schemas.microsoft.com/office/drawing/2010/main" val="0"/>
              </a:ext>
            </a:extLst>
          </a:blip>
          <a:srcRect l="55799" t="22647" r="29529" b="42175"/>
          <a:stretch/>
        </p:blipFill>
        <p:spPr>
          <a:xfrm>
            <a:off x="629351" y="4456361"/>
            <a:ext cx="528250" cy="844738"/>
          </a:xfrm>
          <a:prstGeom prst="rect">
            <a:avLst/>
          </a:prstGeom>
        </p:spPr>
      </p:pic>
      <p:pic>
        <p:nvPicPr>
          <p:cNvPr id="18" name="Рисунок 17"/>
          <p:cNvPicPr>
            <a:picLocks noChangeAspect="1"/>
          </p:cNvPicPr>
          <p:nvPr/>
        </p:nvPicPr>
        <p:blipFill rotWithShape="1">
          <a:blip r:embed="rId13" cstate="print">
            <a:extLst>
              <a:ext uri="{28A0092B-C50C-407E-A947-70E740481C1C}">
                <a14:useLocalDpi xmlns:a14="http://schemas.microsoft.com/office/drawing/2010/main" val="0"/>
              </a:ext>
            </a:extLst>
          </a:blip>
          <a:srcRect l="38501" t="33078" r="38362" b="25294"/>
          <a:stretch/>
        </p:blipFill>
        <p:spPr>
          <a:xfrm>
            <a:off x="2323912" y="4530841"/>
            <a:ext cx="564475" cy="677333"/>
          </a:xfrm>
          <a:prstGeom prst="rect">
            <a:avLst/>
          </a:prstGeom>
        </p:spPr>
      </p:pic>
      <p:pic>
        <p:nvPicPr>
          <p:cNvPr id="19" name="Рисунок 18"/>
          <p:cNvPicPr>
            <a:picLocks noChangeAspect="1"/>
          </p:cNvPicPr>
          <p:nvPr/>
        </p:nvPicPr>
        <p:blipFill rotWithShape="1">
          <a:blip r:embed="rId14" cstate="print">
            <a:extLst>
              <a:ext uri="{28A0092B-C50C-407E-A947-70E740481C1C}">
                <a14:useLocalDpi xmlns:a14="http://schemas.microsoft.com/office/drawing/2010/main" val="0"/>
              </a:ext>
            </a:extLst>
          </a:blip>
          <a:srcRect l="5710" t="12808" r="67663" b="36135"/>
          <a:stretch/>
        </p:blipFill>
        <p:spPr>
          <a:xfrm>
            <a:off x="1217112" y="4896857"/>
            <a:ext cx="1010241" cy="1291979"/>
          </a:xfrm>
          <a:prstGeom prst="rect">
            <a:avLst/>
          </a:prstGeom>
        </p:spPr>
      </p:pic>
      <p:pic>
        <p:nvPicPr>
          <p:cNvPr id="20" name="Рисунок 19"/>
          <p:cNvPicPr>
            <a:picLocks noChangeAspect="1"/>
          </p:cNvPicPr>
          <p:nvPr/>
        </p:nvPicPr>
        <p:blipFill rotWithShape="1">
          <a:blip r:embed="rId15" cstate="print">
            <a:extLst>
              <a:ext uri="{28A0092B-C50C-407E-A947-70E740481C1C}">
                <a14:useLocalDpi xmlns:a14="http://schemas.microsoft.com/office/drawing/2010/main" val="0"/>
              </a:ext>
            </a:extLst>
          </a:blip>
          <a:srcRect l="14669" t="33576" r="58493" b="32278"/>
          <a:stretch/>
        </p:blipFill>
        <p:spPr>
          <a:xfrm>
            <a:off x="2888387" y="4878730"/>
            <a:ext cx="1565276" cy="1328234"/>
          </a:xfrm>
          <a:prstGeom prst="rect">
            <a:avLst/>
          </a:prstGeom>
        </p:spPr>
      </p:pic>
      <p:pic>
        <p:nvPicPr>
          <p:cNvPr id="21" name="Рисунок 20"/>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16712" y="2452647"/>
            <a:ext cx="2856108" cy="1904875"/>
          </a:xfrm>
          <a:prstGeom prst="rect">
            <a:avLst/>
          </a:prstGeom>
        </p:spPr>
      </p:pic>
      <p:pic>
        <p:nvPicPr>
          <p:cNvPr id="22" name="Рисунок 21"/>
          <p:cNvPicPr>
            <a:picLocks noChangeAspect="1"/>
          </p:cNvPicPr>
          <p:nvPr/>
        </p:nvPicPr>
        <p:blipFill rotWithShape="1">
          <a:blip r:embed="rId17" cstate="print">
            <a:extLst>
              <a:ext uri="{28A0092B-C50C-407E-A947-70E740481C1C}">
                <a14:useLocalDpi xmlns:a14="http://schemas.microsoft.com/office/drawing/2010/main" val="0"/>
              </a:ext>
            </a:extLst>
          </a:blip>
          <a:srcRect t="16296" r="2222" b="12714"/>
          <a:stretch/>
        </p:blipFill>
        <p:spPr>
          <a:xfrm>
            <a:off x="3894393" y="1697623"/>
            <a:ext cx="2087876" cy="1136903"/>
          </a:xfrm>
          <a:prstGeom prst="rect">
            <a:avLst/>
          </a:prstGeom>
        </p:spPr>
      </p:pic>
      <p:pic>
        <p:nvPicPr>
          <p:cNvPr id="25" name="Рисунок 24"/>
          <p:cNvPicPr>
            <a:picLocks noChangeAspect="1"/>
          </p:cNvPicPr>
          <p:nvPr/>
        </p:nvPicPr>
        <p:blipFill>
          <a:blip r:embed="rId18" cstate="print">
            <a:extLst>
              <a:ext uri="{28A0092B-C50C-407E-A947-70E740481C1C}">
                <a14:useLocalDpi xmlns:a14="http://schemas.microsoft.com/office/drawing/2010/main" val="0"/>
              </a:ext>
            </a:extLst>
          </a:blip>
          <a:stretch>
            <a:fillRect/>
          </a:stretch>
        </p:blipFill>
        <p:spPr>
          <a:xfrm>
            <a:off x="3737221" y="2929512"/>
            <a:ext cx="1719432" cy="1456315"/>
          </a:xfrm>
          <a:prstGeom prst="rect">
            <a:avLst/>
          </a:prstGeom>
          <a:ln>
            <a:noFill/>
          </a:ln>
          <a:effectLst>
            <a:softEdge rad="112500"/>
          </a:effectLst>
        </p:spPr>
      </p:pic>
      <p:sp>
        <p:nvSpPr>
          <p:cNvPr id="5" name="TextBox 4"/>
          <p:cNvSpPr txBox="1"/>
          <p:nvPr/>
        </p:nvSpPr>
        <p:spPr>
          <a:xfrm>
            <a:off x="4841663" y="238478"/>
            <a:ext cx="2567819" cy="400110"/>
          </a:xfrm>
          <a:prstGeom prst="rect">
            <a:avLst/>
          </a:prstGeom>
          <a:noFill/>
        </p:spPr>
        <p:txBody>
          <a:bodyPr wrap="none" rtlCol="0">
            <a:spAutoFit/>
          </a:bodyPr>
          <a:lstStyle/>
          <a:p>
            <a:r>
              <a:rPr lang="ru-RU" sz="2000" b="1" dirty="0" smtClean="0">
                <a:solidFill>
                  <a:srgbClr val="C00000"/>
                </a:solidFill>
                <a:latin typeface="Calibri" panose="020F0502020204030204" pitchFamily="34" charset="0"/>
              </a:rPr>
              <a:t>Мы не смогли иначе!</a:t>
            </a:r>
            <a:endParaRPr lang="ru-RU" sz="2000" b="1" dirty="0">
              <a:solidFill>
                <a:srgbClr val="C00000"/>
              </a:solidFill>
              <a:latin typeface="Calibri" panose="020F0502020204030204" pitchFamily="34" charset="0"/>
            </a:endParaRPr>
          </a:p>
        </p:txBody>
      </p:sp>
    </p:spTree>
    <p:extLst>
      <p:ext uri="{BB962C8B-B14F-4D97-AF65-F5344CB8AC3E}">
        <p14:creationId xmlns:p14="http://schemas.microsoft.com/office/powerpoint/2010/main" val="7418316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s://sun9-64.userapi.com/impg/49XO7FVcvdEZiqTIZcb_Rd9v7eqRLl3TIU7n6w/YKyZnrGRzBg.jpg?size=810x1080&amp;quality=96&amp;sign=0f5f7540c3bdb41681cb7272e055527e&amp;type=album"/>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2060848"/>
            <a:ext cx="2280548" cy="1964165"/>
          </a:xfrm>
          <a:prstGeom prst="rect">
            <a:avLst/>
          </a:prstGeom>
          <a:noFill/>
          <a:ln>
            <a:noFill/>
          </a:ln>
        </p:spPr>
      </p:pic>
      <p:pic>
        <p:nvPicPr>
          <p:cNvPr id="3" name="Рисунок 2" descr="https://sun9-4.userapi.com/impg/qfasUaYtPGiRJICUw_LphbXMvXF3AnEAtMaL_Q/rwT8y8EH8AQ.jpg?size=963x1080&amp;quality=96&amp;sign=16e7f911a04efaafd0a01952717427e5&amp;type=album"/>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42991" y="2708920"/>
            <a:ext cx="1584176" cy="1593607"/>
          </a:xfrm>
          <a:prstGeom prst="rect">
            <a:avLst/>
          </a:prstGeom>
          <a:noFill/>
          <a:ln>
            <a:noFill/>
          </a:ln>
        </p:spPr>
      </p:pic>
      <p:pic>
        <p:nvPicPr>
          <p:cNvPr id="4" name="Рисунок 3" descr="https://sun9-68.userapi.com/impg/vq9Kk2UluBaKZSlWMUF9dkr6dGAY87cQa9_tpA/kPWqDI-O32Y.jpg?size=805x1080&amp;quality=96&amp;sign=4b2b59b74c8059892ed9b4ad9e853184&amp;type=album"/>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44786" y="4527212"/>
            <a:ext cx="1399222" cy="1653437"/>
          </a:xfrm>
          <a:prstGeom prst="rect">
            <a:avLst/>
          </a:prstGeom>
          <a:noFill/>
          <a:ln>
            <a:noFill/>
          </a:ln>
        </p:spPr>
      </p:pic>
      <p:pic>
        <p:nvPicPr>
          <p:cNvPr id="5" name="Рисунок 4" descr="https://sun9-64.userapi.com/impg/pSsH9iVjlD-O6grSvErFRQWezJBFWD0x6LXBaQ/ZJIS7Pw9k-o.jpg?size=810x1080&amp;quality=96&amp;sign=ef5211f6a2cd66645de06aa6d37cde3e&amp;type=album"/>
          <p:cNvPicPr/>
          <p:nvPr/>
        </p:nvPicPr>
        <p:blipFill rotWithShape="1">
          <a:blip r:embed="rId5" cstate="print">
            <a:extLst>
              <a:ext uri="{28A0092B-C50C-407E-A947-70E740481C1C}">
                <a14:useLocalDpi xmlns:a14="http://schemas.microsoft.com/office/drawing/2010/main" val="0"/>
              </a:ext>
            </a:extLst>
          </a:blip>
          <a:srcRect b="24454"/>
          <a:stretch/>
        </p:blipFill>
        <p:spPr bwMode="auto">
          <a:xfrm>
            <a:off x="683568" y="4149080"/>
            <a:ext cx="2136532" cy="2082233"/>
          </a:xfrm>
          <a:prstGeom prst="rect">
            <a:avLst/>
          </a:prstGeom>
          <a:noFill/>
          <a:ln>
            <a:noFill/>
          </a:ln>
        </p:spPr>
      </p:pic>
      <p:sp>
        <p:nvSpPr>
          <p:cNvPr id="6" name="TextBox 5"/>
          <p:cNvSpPr txBox="1"/>
          <p:nvPr/>
        </p:nvSpPr>
        <p:spPr>
          <a:xfrm>
            <a:off x="4644008" y="-99391"/>
            <a:ext cx="3037993" cy="646331"/>
          </a:xfrm>
          <a:prstGeom prst="rect">
            <a:avLst/>
          </a:prstGeom>
          <a:noFill/>
        </p:spPr>
        <p:txBody>
          <a:bodyPr wrap="square" rtlCol="0">
            <a:spAutoFit/>
          </a:bodyPr>
          <a:lstStyle/>
          <a:p>
            <a:r>
              <a:rPr lang="ru-RU" b="1" dirty="0" smtClean="0">
                <a:solidFill>
                  <a:srgbClr val="C00000"/>
                </a:solidFill>
                <a:latin typeface="Calibri" panose="020F0502020204030204" pitchFamily="34" charset="0"/>
              </a:rPr>
              <a:t>О подвиге героя-земляка</a:t>
            </a:r>
          </a:p>
          <a:p>
            <a:r>
              <a:rPr lang="ru-RU" b="1" dirty="0">
                <a:solidFill>
                  <a:srgbClr val="C00000"/>
                </a:solidFill>
                <a:latin typeface="Calibri" panose="020F0502020204030204" pitchFamily="34" charset="0"/>
              </a:rPr>
              <a:t>з</a:t>
            </a:r>
            <a:r>
              <a:rPr lang="ru-RU" b="1" dirty="0" smtClean="0">
                <a:solidFill>
                  <a:srgbClr val="C00000"/>
                </a:solidFill>
                <a:latin typeface="Calibri" panose="020F0502020204030204" pitchFamily="34" charset="0"/>
              </a:rPr>
              <a:t>наем, помним, гордимся!</a:t>
            </a:r>
            <a:endParaRPr lang="ru-RU" b="1" dirty="0">
              <a:solidFill>
                <a:srgbClr val="C00000"/>
              </a:solidFill>
              <a:latin typeface="Calibri" panose="020F0502020204030204" pitchFamily="34" charset="0"/>
            </a:endParaRPr>
          </a:p>
        </p:txBody>
      </p:sp>
      <p:pic>
        <p:nvPicPr>
          <p:cNvPr id="7" name="Рисунок 6"/>
          <p:cNvPicPr>
            <a:picLocks noChangeAspect="1"/>
          </p:cNvPicPr>
          <p:nvPr/>
        </p:nvPicPr>
        <p:blipFill rotWithShape="1">
          <a:blip r:embed="rId6" cstate="print">
            <a:extLst>
              <a:ext uri="{28A0092B-C50C-407E-A947-70E740481C1C}">
                <a14:useLocalDpi xmlns:a14="http://schemas.microsoft.com/office/drawing/2010/main" val="0"/>
              </a:ext>
            </a:extLst>
          </a:blip>
          <a:srcRect l="18889" t="26508" r="4286" b="37143"/>
          <a:stretch/>
        </p:blipFill>
        <p:spPr>
          <a:xfrm>
            <a:off x="703361" y="404664"/>
            <a:ext cx="1483867" cy="936104"/>
          </a:xfrm>
          <a:prstGeom prst="rect">
            <a:avLst/>
          </a:prstGeom>
          <a:ln>
            <a:noFill/>
          </a:ln>
          <a:effectLst>
            <a:softEdge rad="112500"/>
          </a:effectLst>
        </p:spPr>
      </p:pic>
      <p:sp>
        <p:nvSpPr>
          <p:cNvPr id="8" name="TextBox 7"/>
          <p:cNvSpPr txBox="1"/>
          <p:nvPr/>
        </p:nvSpPr>
        <p:spPr>
          <a:xfrm>
            <a:off x="1445294" y="1052736"/>
            <a:ext cx="5791002" cy="1200329"/>
          </a:xfrm>
          <a:prstGeom prst="rect">
            <a:avLst/>
          </a:prstGeom>
          <a:noFill/>
        </p:spPr>
        <p:txBody>
          <a:bodyPr wrap="square" rtlCol="0">
            <a:spAutoFit/>
          </a:bodyPr>
          <a:lstStyle/>
          <a:p>
            <a:r>
              <a:rPr lang="ru-RU" b="1" dirty="0" smtClean="0">
                <a:solidFill>
                  <a:srgbClr val="C00000"/>
                </a:solidFill>
                <a:latin typeface="Calibri" panose="020F0502020204030204" pitchFamily="34" charset="0"/>
              </a:rPr>
              <a:t>                      Классный </a:t>
            </a:r>
            <a:r>
              <a:rPr lang="ru-RU" b="1" dirty="0">
                <a:solidFill>
                  <a:srgbClr val="C00000"/>
                </a:solidFill>
                <a:latin typeface="Calibri" panose="020F0502020204030204" pitchFamily="34" charset="0"/>
              </a:rPr>
              <a:t>ч</a:t>
            </a:r>
            <a:r>
              <a:rPr lang="ru-RU" b="1" dirty="0" smtClean="0">
                <a:solidFill>
                  <a:srgbClr val="C00000"/>
                </a:solidFill>
                <a:latin typeface="Calibri" panose="020F0502020204030204" pitchFamily="34" charset="0"/>
              </a:rPr>
              <a:t>ас о Петре Ильичёве</a:t>
            </a:r>
          </a:p>
          <a:p>
            <a:endParaRPr lang="ru-RU" b="1" dirty="0">
              <a:solidFill>
                <a:srgbClr val="C00000"/>
              </a:solidFill>
              <a:latin typeface="Calibri" panose="020F0502020204030204" pitchFamily="34" charset="0"/>
            </a:endParaRPr>
          </a:p>
          <a:p>
            <a:r>
              <a:rPr lang="ru-RU" sz="1200" b="1" dirty="0" smtClean="0">
                <a:latin typeface="Calibri" panose="020F0502020204030204" pitchFamily="34" charset="0"/>
              </a:rPr>
              <a:t>Музей исследовал, классный руководитель организовал, обучающиеся подготовили и провели…</a:t>
            </a:r>
          </a:p>
          <a:p>
            <a:endParaRPr lang="ru-RU" sz="1200" b="1" dirty="0">
              <a:latin typeface="Calibri" panose="020F0502020204030204" pitchFamily="34" charset="0"/>
            </a:endParaRPr>
          </a:p>
        </p:txBody>
      </p:sp>
      <p:pic>
        <p:nvPicPr>
          <p:cNvPr id="1026" name="Picture 2" descr="https://sun9-15.userapi.com/impg/2dfwwDgG5Q0gWhxB-dQhxZwFI0UUoTSMADEQtQ/W8jDJtzLtSU.jpg?size=810x1080&amp;quality=96&amp;sign=243c2e42db65f7533b012148f95032c6&amp;type=album"/>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15621" t="20269" r="4520" b="29043"/>
          <a:stretch/>
        </p:blipFill>
        <p:spPr bwMode="auto">
          <a:xfrm>
            <a:off x="5580112" y="4527212"/>
            <a:ext cx="1953749" cy="1653437"/>
          </a:xfrm>
          <a:prstGeom prst="rect">
            <a:avLst/>
          </a:prstGeom>
          <a:noFill/>
          <a:ln w="9525">
            <a:solidFill>
              <a:schemeClr val="tx1"/>
            </a:solidFill>
          </a:ln>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244786" y="2060848"/>
            <a:ext cx="2407334" cy="1600438"/>
          </a:xfrm>
          <a:prstGeom prst="rect">
            <a:avLst/>
          </a:prstGeom>
          <a:noFill/>
        </p:spPr>
        <p:txBody>
          <a:bodyPr wrap="square" rtlCol="0">
            <a:spAutoFit/>
          </a:bodyPr>
          <a:lstStyle/>
          <a:p>
            <a:r>
              <a:rPr lang="ru-RU" sz="1400" b="1" dirty="0" smtClean="0">
                <a:solidFill>
                  <a:srgbClr val="C00000"/>
                </a:solidFill>
                <a:latin typeface="Calibri" panose="020F0502020204030204" pitchFamily="34" charset="0"/>
              </a:rPr>
              <a:t>При подготовке использованы архивы школьного музея, информация  сайт страницы о герое,</a:t>
            </a:r>
          </a:p>
          <a:p>
            <a:r>
              <a:rPr lang="ru-RU" sz="1400" b="1" dirty="0">
                <a:solidFill>
                  <a:srgbClr val="C00000"/>
                </a:solidFill>
                <a:latin typeface="Calibri" panose="020F0502020204030204" pitchFamily="34" charset="0"/>
              </a:rPr>
              <a:t>п</a:t>
            </a:r>
            <a:r>
              <a:rPr lang="ru-RU" sz="1400" b="1" dirty="0" smtClean="0">
                <a:solidFill>
                  <a:srgbClr val="C00000"/>
                </a:solidFill>
                <a:latin typeface="Calibri" panose="020F0502020204030204" pitchFamily="34" charset="0"/>
              </a:rPr>
              <a:t>резентация, музыкальный ряд.</a:t>
            </a:r>
          </a:p>
        </p:txBody>
      </p:sp>
    </p:spTree>
    <p:extLst>
      <p:ext uri="{BB962C8B-B14F-4D97-AF65-F5344CB8AC3E}">
        <p14:creationId xmlns:p14="http://schemas.microsoft.com/office/powerpoint/2010/main" val="10040444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2411760" y="1196752"/>
            <a:ext cx="5832648" cy="5539978"/>
          </a:xfrm>
          <a:prstGeom prst="rect">
            <a:avLst/>
          </a:prstGeom>
        </p:spPr>
        <p:txBody>
          <a:bodyPr wrap="square">
            <a:spAutoFit/>
          </a:bodyPr>
          <a:lstStyle/>
          <a:p>
            <a:r>
              <a:rPr lang="ru-RU" sz="1600" b="1" dirty="0">
                <a:solidFill>
                  <a:srgbClr val="C00000"/>
                </a:solidFill>
              </a:rPr>
              <a:t> </a:t>
            </a:r>
            <a:r>
              <a:rPr lang="ru-RU" sz="1600" b="1" dirty="0">
                <a:solidFill>
                  <a:srgbClr val="C00000"/>
                </a:solidFill>
                <a:latin typeface="Calibri" panose="020F0502020204030204" pitchFamily="34" charset="0"/>
              </a:rPr>
              <a:t>Нет в России семьи такой, где б ни памятен был свой </a:t>
            </a:r>
            <a:r>
              <a:rPr lang="ru-RU" sz="1600" b="1" dirty="0" smtClean="0">
                <a:solidFill>
                  <a:srgbClr val="C00000"/>
                </a:solidFill>
                <a:latin typeface="Calibri" panose="020F0502020204030204" pitchFamily="34" charset="0"/>
              </a:rPr>
              <a:t>герой</a:t>
            </a:r>
            <a:r>
              <a:rPr lang="ru-RU" sz="2000" b="1" dirty="0" smtClean="0">
                <a:solidFill>
                  <a:srgbClr val="C00000"/>
                </a:solidFill>
              </a:rPr>
              <a:t>…</a:t>
            </a:r>
          </a:p>
          <a:p>
            <a:r>
              <a:rPr lang="ru-RU" sz="1400" u="sng" dirty="0" smtClean="0">
                <a:latin typeface="Calibri" panose="020F0502020204030204" pitchFamily="34" charset="0"/>
              </a:rPr>
              <a:t>Клевакин Сергей:</a:t>
            </a:r>
            <a:endParaRPr lang="en-US" sz="1400" u="sng" dirty="0" smtClean="0">
              <a:latin typeface="Calibri" panose="020F0502020204030204" pitchFamily="34" charset="0"/>
            </a:endParaRPr>
          </a:p>
          <a:p>
            <a:r>
              <a:rPr lang="ru-RU" sz="2000" b="1" dirty="0" smtClean="0">
                <a:solidFill>
                  <a:schemeClr val="bg1"/>
                </a:solidFill>
              </a:rPr>
              <a:t>Я» </a:t>
            </a:r>
            <a:r>
              <a:rPr lang="ru-RU" sz="1400" dirty="0" smtClean="0">
                <a:latin typeface="Calibri" panose="020F0502020204030204" pitchFamily="34" charset="0"/>
              </a:rPr>
              <a:t>«На основе  воспоминаний старших членов семьи, архивных документов, других источников я восстановил жизненный путь и военный подвиг  Солдата - моего прадеда </a:t>
            </a:r>
          </a:p>
          <a:p>
            <a:endParaRPr lang="ru-RU" sz="1400" dirty="0">
              <a:latin typeface="Calibri" panose="020F0502020204030204" pitchFamily="34" charset="0"/>
            </a:endParaRPr>
          </a:p>
          <a:p>
            <a:r>
              <a:rPr lang="ru-RU" sz="1400" dirty="0" smtClean="0">
                <a:latin typeface="Calibri" panose="020F0502020204030204" pitchFamily="34" charset="0"/>
              </a:rPr>
              <a:t>Перелистывая семейный альбом, я, как – будто, заново знакомлюсь с родственниками, с историей семьи. Меня всегда  привлекала старая фотография, на которой, как подсказала мне мама, запечатлена молодой  прабабушка с мужем. Молодой красивый мужчина в военной форме – мой прадед. Став постарше, я с гордостью несу его портрет в колонне Бессмертного полка. </a:t>
            </a:r>
          </a:p>
          <a:p>
            <a:r>
              <a:rPr lang="ru-RU" sz="1400" dirty="0" smtClean="0">
                <a:latin typeface="Calibri" panose="020F0502020204030204" pitchFamily="34" charset="0"/>
              </a:rPr>
              <a:t>К этой фотографии я вернулся и  в этом году, в канун Великой Победы. Мне захотелось узнать о прадеде всё. </a:t>
            </a:r>
          </a:p>
          <a:p>
            <a:r>
              <a:rPr lang="ru-RU" sz="1400" dirty="0" smtClean="0">
                <a:latin typeface="Calibri" panose="020F0502020204030204" pitchFamily="34" charset="0"/>
              </a:rPr>
              <a:t>На основе  воспоминаний старших членов семьи, </a:t>
            </a:r>
            <a:r>
              <a:rPr lang="ru-RU" sz="1400" b="1" dirty="0" smtClean="0">
                <a:latin typeface="Calibri" panose="020F0502020204030204" pitchFamily="34" charset="0"/>
              </a:rPr>
              <a:t>архивных документов, </a:t>
            </a:r>
            <a:r>
              <a:rPr lang="ru-RU" sz="1400" dirty="0" smtClean="0">
                <a:latin typeface="Calibri" panose="020F0502020204030204" pitchFamily="34" charset="0"/>
              </a:rPr>
              <a:t> </a:t>
            </a:r>
            <a:r>
              <a:rPr lang="ru-RU" sz="1400" b="1" dirty="0" smtClean="0">
                <a:latin typeface="Calibri" panose="020F0502020204030204" pitchFamily="34" charset="0"/>
              </a:rPr>
              <a:t>источников интернет- сайтов, </a:t>
            </a:r>
            <a:r>
              <a:rPr lang="ru-RU" sz="1400" dirty="0" smtClean="0">
                <a:latin typeface="Calibri" panose="020F0502020204030204" pitchFamily="34" charset="0"/>
              </a:rPr>
              <a:t>я восстановил жизненный путь и военный подвиг  Солдата - моего прадеда </a:t>
            </a:r>
            <a:r>
              <a:rPr lang="ru-RU" sz="1400" b="1" dirty="0" smtClean="0">
                <a:latin typeface="Calibri" panose="020F0502020204030204" pitchFamily="34" charset="0"/>
              </a:rPr>
              <a:t>Цветкова </a:t>
            </a:r>
            <a:r>
              <a:rPr lang="ru-RU" sz="1400" b="1" dirty="0">
                <a:latin typeface="Calibri" panose="020F0502020204030204" pitchFamily="34" charset="0"/>
              </a:rPr>
              <a:t>Николая Борисовича, героя Великой Отечественной </a:t>
            </a:r>
            <a:r>
              <a:rPr lang="ru-RU" sz="1400" b="1" dirty="0" smtClean="0">
                <a:latin typeface="Calibri" panose="020F0502020204030204" pitchFamily="34" charset="0"/>
              </a:rPr>
              <a:t>войны»</a:t>
            </a:r>
          </a:p>
          <a:p>
            <a:endParaRPr lang="ru-RU" sz="1400" b="1" dirty="0">
              <a:latin typeface="Calibri" panose="020F0502020204030204" pitchFamily="34" charset="0"/>
            </a:endParaRPr>
          </a:p>
          <a:p>
            <a:r>
              <a:rPr lang="en-US" sz="1400" b="1" dirty="0" smtClean="0">
                <a:solidFill>
                  <a:srgbClr val="C00000"/>
                </a:solidFill>
                <a:latin typeface="Calibri" panose="020F0502020204030204" pitchFamily="34" charset="0"/>
              </a:rPr>
              <a:t>P.S. </a:t>
            </a:r>
            <a:r>
              <a:rPr lang="ru-RU" sz="1400" b="1" dirty="0">
                <a:solidFill>
                  <a:srgbClr val="C00000"/>
                </a:solidFill>
                <a:latin typeface="Calibri" panose="020F0502020204030204" pitchFamily="34" charset="0"/>
              </a:rPr>
              <a:t>а</a:t>
            </a:r>
            <a:r>
              <a:rPr lang="ru-RU" sz="1400" b="1" dirty="0" smtClean="0">
                <a:solidFill>
                  <a:srgbClr val="C00000"/>
                </a:solidFill>
                <a:latin typeface="Calibri" panose="020F0502020204030204" pitchFamily="34" charset="0"/>
              </a:rPr>
              <a:t>втор исследовательской работы « Мой прадед Цветков Николай Борисович-  герой </a:t>
            </a:r>
            <a:r>
              <a:rPr lang="ru-RU" sz="1400" b="1" dirty="0">
                <a:solidFill>
                  <a:srgbClr val="C00000"/>
                </a:solidFill>
                <a:latin typeface="Calibri" panose="020F0502020204030204" pitchFamily="34" charset="0"/>
              </a:rPr>
              <a:t>Великой Отечественной </a:t>
            </a:r>
            <a:r>
              <a:rPr lang="ru-RU" sz="1400" b="1" dirty="0" smtClean="0">
                <a:solidFill>
                  <a:srgbClr val="C00000"/>
                </a:solidFill>
                <a:latin typeface="Calibri" panose="020F0502020204030204" pitchFamily="34" charset="0"/>
              </a:rPr>
              <a:t>войны» Клевакин Сергей был приглашён в Москву на  очный тур Всероссийского конкурса «НАША ИСТОРИЯ» в 2020, 2021 годах</a:t>
            </a:r>
            <a:endParaRPr lang="ru-RU" sz="1400" b="1" dirty="0">
              <a:solidFill>
                <a:srgbClr val="C00000"/>
              </a:solidFill>
              <a:latin typeface="Calibri" panose="020F0502020204030204" pitchFamily="34" charset="0"/>
            </a:endParaRPr>
          </a:p>
          <a:p>
            <a:endParaRPr lang="ru-RU" sz="1400" b="1" dirty="0">
              <a:latin typeface="Calibri" panose="020F0502020204030204" pitchFamily="34" charset="0"/>
            </a:endParaRPr>
          </a:p>
        </p:txBody>
      </p:sp>
      <p:pic>
        <p:nvPicPr>
          <p:cNvPr id="14" name="Рисунок 13"/>
          <p:cNvPicPr>
            <a:picLocks noChangeAspect="1"/>
          </p:cNvPicPr>
          <p:nvPr/>
        </p:nvPicPr>
        <p:blipFill rotWithShape="1">
          <a:blip r:embed="rId2" cstate="print">
            <a:extLst>
              <a:ext uri="{28A0092B-C50C-407E-A947-70E740481C1C}">
                <a14:useLocalDpi xmlns:a14="http://schemas.microsoft.com/office/drawing/2010/main" val="0"/>
              </a:ext>
            </a:extLst>
          </a:blip>
          <a:srcRect l="19660" t="29526" r="21712" b="30752"/>
          <a:stretch/>
        </p:blipFill>
        <p:spPr>
          <a:xfrm>
            <a:off x="539554" y="4941168"/>
            <a:ext cx="1635940" cy="1494452"/>
          </a:xfrm>
          <a:prstGeom prst="rect">
            <a:avLst/>
          </a:prstGeom>
        </p:spPr>
      </p:pic>
      <p:pic>
        <p:nvPicPr>
          <p:cNvPr id="15" name="Рисунок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5922" y="2616791"/>
            <a:ext cx="1569814" cy="1769020"/>
          </a:xfrm>
          <a:prstGeom prst="rect">
            <a:avLst/>
          </a:prstGeom>
        </p:spPr>
      </p:pic>
      <p:pic>
        <p:nvPicPr>
          <p:cNvPr id="5" name="Picture 18" descr="https://sun9-58.userapi.com/impg/FQWlovB7ViXshoNLZAB8_tGqaPwkRcim72ytEQ/Fb6usWzlvJM.jpg?size=1280x1209&amp;quality=96&amp;sign=ff0dad8398ed38144a83d6db96892370&amp;type=albu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8808" r="-1" b="10781"/>
          <a:stretch/>
        </p:blipFill>
        <p:spPr bwMode="auto">
          <a:xfrm>
            <a:off x="692490" y="569004"/>
            <a:ext cx="1503246" cy="132134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860032" y="188640"/>
            <a:ext cx="2836930" cy="400110"/>
          </a:xfrm>
          <a:prstGeom prst="rect">
            <a:avLst/>
          </a:prstGeom>
          <a:noFill/>
        </p:spPr>
        <p:txBody>
          <a:bodyPr wrap="none" rtlCol="0">
            <a:spAutoFit/>
          </a:bodyPr>
          <a:lstStyle/>
          <a:p>
            <a:r>
              <a:rPr lang="ru-RU" sz="2000" b="1" dirty="0" smtClean="0">
                <a:solidFill>
                  <a:srgbClr val="C00000"/>
                </a:solidFill>
                <a:latin typeface="Calibri" panose="020F0502020204030204" pitchFamily="34" charset="0"/>
              </a:rPr>
              <a:t>С гордостью о прадеде!</a:t>
            </a:r>
            <a:endParaRPr lang="ru-RU" sz="2000" b="1" dirty="0">
              <a:solidFill>
                <a:srgbClr val="C00000"/>
              </a:solidFill>
              <a:latin typeface="Calibri" panose="020F0502020204030204" pitchFamily="34" charset="0"/>
            </a:endParaRPr>
          </a:p>
        </p:txBody>
      </p:sp>
    </p:spTree>
    <p:extLst>
      <p:ext uri="{BB962C8B-B14F-4D97-AF65-F5344CB8AC3E}">
        <p14:creationId xmlns:p14="http://schemas.microsoft.com/office/powerpoint/2010/main" val="181111715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3068960"/>
            <a:ext cx="8064896" cy="2677656"/>
          </a:xfrm>
          <a:prstGeom prst="rect">
            <a:avLst/>
          </a:prstGeom>
        </p:spPr>
        <p:txBody>
          <a:bodyPr wrap="square">
            <a:spAutoFit/>
          </a:bodyPr>
          <a:lstStyle/>
          <a:p>
            <a:r>
              <a:rPr lang="ru-RU" sz="1400" dirty="0" smtClean="0">
                <a:latin typeface="Calibri" panose="020F0502020204030204" pitchFamily="34" charset="0"/>
              </a:rPr>
              <a:t>Клевакин Сергей: «Получив </a:t>
            </a:r>
            <a:r>
              <a:rPr lang="ru-RU" sz="1400" dirty="0">
                <a:latin typeface="Calibri" panose="020F0502020204030204" pitchFamily="34" charset="0"/>
              </a:rPr>
              <a:t>некоторую информацию от родных, мне захотелось самому, что- то узнать о героическом прошлом моего прадеда. На помощь призвал </a:t>
            </a:r>
            <a:r>
              <a:rPr lang="ru-RU" sz="1400" b="1" dirty="0">
                <a:solidFill>
                  <a:srgbClr val="C00000"/>
                </a:solidFill>
                <a:latin typeface="Calibri" panose="020F0502020204030204" pitchFamily="34" charset="0"/>
              </a:rPr>
              <a:t>сайт «Память народа». </a:t>
            </a:r>
            <a:r>
              <a:rPr lang="ru-RU" sz="1400" dirty="0">
                <a:latin typeface="Calibri" panose="020F0502020204030204" pitchFamily="34" charset="0"/>
              </a:rPr>
              <a:t>Оказалось, служил мой прадед сапёром сапёрного взвода 336- </a:t>
            </a:r>
            <a:r>
              <a:rPr lang="ru-RU" sz="1400" dirty="0" err="1">
                <a:latin typeface="Calibri" panose="020F0502020204030204" pitchFamily="34" charset="0"/>
              </a:rPr>
              <a:t>го</a:t>
            </a:r>
            <a:r>
              <a:rPr lang="ru-RU" sz="1400" dirty="0">
                <a:latin typeface="Calibri" panose="020F0502020204030204" pitchFamily="34" charset="0"/>
              </a:rPr>
              <a:t> стрелкового полка пятой стрелковой Орловской Краснознамённой дивизии. В боях с немецкими захватчиками мой прадедушка «показал себя отличным сапёром, сильным и мужественным в бою. За 4-х месячное пребывание в полку отличился своею аккуратностью  и точным выполнением боевых заданий командования. 28 июня 1944 года товарищ Цветков, при наведении переправы через реку Несета, показал образцовую работу- он, не щадя своих сил, после длительного марша, работал не покладая рук до тех пор, пока переправа была положена, и началось продвижение наших войск на другой берег реки». </a:t>
            </a:r>
            <a:r>
              <a:rPr lang="ru-RU" sz="1400" b="1" dirty="0">
                <a:latin typeface="Calibri" panose="020F0502020204030204" pitchFamily="34" charset="0"/>
              </a:rPr>
              <a:t>Это «краткое, конкретное изложение личного  боевого подвига» моего прадеда, описанного  командиром 336 Стрелкового полка подполковником Кузовиным 10 июня 1944 года.</a:t>
            </a:r>
          </a:p>
          <a:p>
            <a:r>
              <a:rPr lang="ru-RU" sz="1400" dirty="0">
                <a:solidFill>
                  <a:srgbClr val="C00000"/>
                </a:solidFill>
                <a:latin typeface="Calibri" panose="020F0502020204030204" pitchFamily="34" charset="0"/>
              </a:rPr>
              <a:t>   За этот подвиг мой прадед был награждён Орденом Красной звезды</a:t>
            </a:r>
            <a:r>
              <a:rPr lang="ru-RU" sz="1400" dirty="0" smtClean="0">
                <a:solidFill>
                  <a:srgbClr val="C00000"/>
                </a:solidFill>
                <a:latin typeface="Calibri" panose="020F0502020204030204" pitchFamily="34" charset="0"/>
              </a:rPr>
              <a:t>.»</a:t>
            </a:r>
            <a:endParaRPr lang="ru-RU" sz="1400" dirty="0">
              <a:solidFill>
                <a:srgbClr val="C00000"/>
              </a:solidFill>
              <a:latin typeface="Calibri" panose="020F0502020204030204" pitchFamily="34" charset="0"/>
            </a:endParaRPr>
          </a:p>
        </p:txBody>
      </p:sp>
      <p:pic>
        <p:nvPicPr>
          <p:cNvPr id="3" name="Picture 3" descr="C:\Users\Администратор\Desktop\сергей о герое\Цветков Н.Б\2019-11-09_12-16-23.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047" t="14161" r="4534" b="42659"/>
          <a:stretch/>
        </p:blipFill>
        <p:spPr bwMode="auto">
          <a:xfrm>
            <a:off x="3203848" y="692696"/>
            <a:ext cx="3956937" cy="1311887"/>
          </a:xfrm>
          <a:prstGeom prst="roundRect">
            <a:avLst>
              <a:gd name="adj" fmla="val 8594"/>
            </a:avLst>
          </a:prstGeom>
          <a:solidFill>
            <a:srgbClr val="FFFFFF">
              <a:shade val="85000"/>
            </a:srgbClr>
          </a:solidFill>
          <a:ln w="9525">
            <a:solidFill>
              <a:schemeClr val="tx1"/>
            </a:solidFill>
          </a:ln>
          <a:effectLst>
            <a:reflection blurRad="12700" stA="38000" endPos="28000" dist="5000" dir="5400000" sy="-100000" algn="bl" rotWithShape="0"/>
          </a:effectLst>
          <a:extLst/>
        </p:spPr>
      </p:pic>
      <p:sp>
        <p:nvSpPr>
          <p:cNvPr id="4" name="TextBox 3"/>
          <p:cNvSpPr txBox="1"/>
          <p:nvPr/>
        </p:nvSpPr>
        <p:spPr>
          <a:xfrm>
            <a:off x="4788024" y="0"/>
            <a:ext cx="2832573" cy="400110"/>
          </a:xfrm>
          <a:prstGeom prst="rect">
            <a:avLst/>
          </a:prstGeom>
          <a:noFill/>
        </p:spPr>
        <p:txBody>
          <a:bodyPr wrap="square" rtlCol="0">
            <a:spAutoFit/>
          </a:bodyPr>
          <a:lstStyle/>
          <a:p>
            <a:r>
              <a:rPr lang="ru-RU" sz="2000" b="1" dirty="0">
                <a:solidFill>
                  <a:srgbClr val="C00000"/>
                </a:solidFill>
                <a:latin typeface="Calibri" panose="020F0502020204030204" pitchFamily="34" charset="0"/>
              </a:rPr>
              <a:t>с</a:t>
            </a:r>
            <a:r>
              <a:rPr lang="ru-RU" sz="2000" b="1" dirty="0" smtClean="0">
                <a:solidFill>
                  <a:srgbClr val="C00000"/>
                </a:solidFill>
                <a:latin typeface="Calibri" panose="020F0502020204030204" pitchFamily="34" charset="0"/>
              </a:rPr>
              <a:t>айт «Память народа»</a:t>
            </a:r>
            <a:endParaRPr lang="ru-RU" sz="2000" b="1" dirty="0">
              <a:solidFill>
                <a:srgbClr val="C00000"/>
              </a:solidFill>
              <a:latin typeface="Calibri" panose="020F0502020204030204" pitchFamily="34" charset="0"/>
            </a:endParaRPr>
          </a:p>
        </p:txBody>
      </p:sp>
      <p:pic>
        <p:nvPicPr>
          <p:cNvPr id="5" name="Picture 2" descr="C:\Users\Администратор\Desktop\сергей о герое\Цветков Н.Б\0000069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8" y="481716"/>
            <a:ext cx="1296144" cy="183775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Users\Администратор\Desktop\сергей о герое\Цветков Н.Б\00000655.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 r="8176" b="91712"/>
          <a:stretch/>
        </p:blipFill>
        <p:spPr bwMode="auto">
          <a:xfrm>
            <a:off x="850455" y="2564904"/>
            <a:ext cx="2834577" cy="40051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C:\Users\Администратор\Desktop\сергей о герое\Цветков Н.Б\00000654.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629" t="511" r="2316" b="73452"/>
          <a:stretch/>
        </p:blipFill>
        <p:spPr bwMode="auto">
          <a:xfrm>
            <a:off x="3851921" y="2275920"/>
            <a:ext cx="2160240" cy="840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88163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83568" y="1196752"/>
            <a:ext cx="6137499" cy="1384995"/>
          </a:xfrm>
          <a:prstGeom prst="rect">
            <a:avLst/>
          </a:prstGeom>
        </p:spPr>
        <p:txBody>
          <a:bodyPr wrap="square">
            <a:spAutoFit/>
          </a:bodyPr>
          <a:lstStyle/>
          <a:p>
            <a:r>
              <a:rPr lang="ru-RU" sz="1400" b="1" dirty="0">
                <a:latin typeface="Calibri" panose="020F0502020204030204" pitchFamily="34" charset="0"/>
              </a:rPr>
              <a:t>На информационных стендах обучающиеся могут познакомиться  с материалами «У войны не женское лицо » , в которых рассказывается о труженицах тыла , наших землячках (в частности о Кравченко Марии Петровне, Рыковой Марии </a:t>
            </a:r>
            <a:r>
              <a:rPr lang="ru-RU" sz="1400" b="1" dirty="0" smtClean="0">
                <a:latin typeface="Calibri" panose="020F0502020204030204" pitchFamily="34" charset="0"/>
              </a:rPr>
              <a:t>Семеновне, Клепининой Анастасии Семёновне). </a:t>
            </a:r>
            <a:r>
              <a:rPr lang="ru-RU" sz="1400" b="1" dirty="0">
                <a:latin typeface="Calibri" panose="020F0502020204030204" pitchFamily="34" charset="0"/>
              </a:rPr>
              <a:t>Отдельная экспозиция рассказывает о детях- героях  Великой Отечественной и о детях-сиротах  военной поры нашего </a:t>
            </a:r>
            <a:r>
              <a:rPr lang="ru-RU" sz="1400" b="1" dirty="0" smtClean="0">
                <a:latin typeface="Calibri" panose="020F0502020204030204" pitchFamily="34" charset="0"/>
              </a:rPr>
              <a:t>поселения.  </a:t>
            </a:r>
            <a:endParaRPr lang="ru-RU" sz="1400" b="1" dirty="0">
              <a:latin typeface="Calibri" panose="020F0502020204030204" pitchFamily="34" charset="0"/>
            </a:endParaRPr>
          </a:p>
        </p:txBody>
      </p:sp>
      <p:pic>
        <p:nvPicPr>
          <p:cNvPr id="6" name="Объект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91880" y="2924944"/>
            <a:ext cx="1626118" cy="1190824"/>
          </a:xfrm>
          <a:prstGeom prst="rect">
            <a:avLst/>
          </a:prstGeom>
        </p:spPr>
      </p:pic>
      <p:pic>
        <p:nvPicPr>
          <p:cNvPr id="7" name="Picture 2" descr="C:\Users\Администратор\Desktop\IMG_4334.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92079" y="2924944"/>
            <a:ext cx="1727549" cy="1133920"/>
          </a:xfrm>
          <a:prstGeom prst="rect">
            <a:avLst/>
          </a:prstGeom>
          <a:noFill/>
          <a:extLst>
            <a:ext uri="{909E8E84-426E-40DD-AFC4-6F175D3DCCD1}">
              <a14:hiddenFill xmlns:a14="http://schemas.microsoft.com/office/drawing/2010/main">
                <a:solidFill>
                  <a:srgbClr val="FFFFFF"/>
                </a:solidFill>
              </a14:hiddenFill>
            </a:ext>
          </a:extLst>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6296" y="854711"/>
            <a:ext cx="1217557" cy="1623409"/>
          </a:xfrm>
          <a:prstGeom prst="rect">
            <a:avLst/>
          </a:prstGeom>
        </p:spPr>
      </p:pic>
      <p:sp>
        <p:nvSpPr>
          <p:cNvPr id="9" name="TextBox 8"/>
          <p:cNvSpPr txBox="1"/>
          <p:nvPr/>
        </p:nvSpPr>
        <p:spPr>
          <a:xfrm>
            <a:off x="1115616" y="548680"/>
            <a:ext cx="7036107" cy="338554"/>
          </a:xfrm>
          <a:prstGeom prst="rect">
            <a:avLst/>
          </a:prstGeom>
          <a:noFill/>
        </p:spPr>
        <p:txBody>
          <a:bodyPr wrap="square" rtlCol="0">
            <a:spAutoFit/>
          </a:bodyPr>
          <a:lstStyle/>
          <a:p>
            <a:r>
              <a:rPr lang="ru-RU" sz="1600" b="1" i="1" dirty="0" smtClean="0">
                <a:solidFill>
                  <a:srgbClr val="C00000"/>
                </a:solidFill>
                <a:latin typeface="Calibri" panose="020F0502020204030204" pitchFamily="34" charset="0"/>
              </a:rPr>
              <a:t>  Тот, кто не услышал, обязательно увидит.</a:t>
            </a:r>
            <a:endParaRPr lang="ru-RU" sz="1600" b="1" i="1" dirty="0">
              <a:solidFill>
                <a:srgbClr val="C00000"/>
              </a:solidFill>
              <a:latin typeface="Calibri" panose="020F0502020204030204" pitchFamily="34" charset="0"/>
            </a:endParaRPr>
          </a:p>
        </p:txBody>
      </p:sp>
      <p:pic>
        <p:nvPicPr>
          <p:cNvPr id="2" name="Рисунок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9975" y="3140968"/>
            <a:ext cx="1887714" cy="2289206"/>
          </a:xfrm>
          <a:prstGeom prst="rect">
            <a:avLst/>
          </a:prstGeom>
          <a:ln w="9525">
            <a:solidFill>
              <a:schemeClr val="tx1"/>
            </a:solidFill>
          </a:ln>
        </p:spPr>
      </p:pic>
      <p:sp>
        <p:nvSpPr>
          <p:cNvPr id="4" name="TextBox 3"/>
          <p:cNvSpPr txBox="1"/>
          <p:nvPr/>
        </p:nvSpPr>
        <p:spPr>
          <a:xfrm>
            <a:off x="3287486" y="4064966"/>
            <a:ext cx="5251648" cy="954107"/>
          </a:xfrm>
          <a:prstGeom prst="rect">
            <a:avLst/>
          </a:prstGeom>
          <a:noFill/>
        </p:spPr>
        <p:txBody>
          <a:bodyPr wrap="square" rtlCol="0">
            <a:spAutoFit/>
          </a:bodyPr>
          <a:lstStyle/>
          <a:p>
            <a:r>
              <a:rPr lang="ru-RU" sz="1400" b="1" dirty="0">
                <a:solidFill>
                  <a:srgbClr val="C00000"/>
                </a:solidFill>
                <a:latin typeface="Calibri" panose="020F0502020204030204" pitchFamily="34" charset="0"/>
              </a:rPr>
              <a:t>П</a:t>
            </a:r>
            <a:r>
              <a:rPr lang="ru-RU" sz="1400" b="1" dirty="0" smtClean="0">
                <a:solidFill>
                  <a:srgbClr val="C00000"/>
                </a:solidFill>
                <a:latin typeface="Calibri" panose="020F0502020204030204" pitchFamily="34" charset="0"/>
              </a:rPr>
              <a:t>оздравления с 88-летием принимала ветеран педагогического труда Клепинина Анастасия Семёновна. В канун Дня Победы ей вручена юбилейная медаль </a:t>
            </a:r>
          </a:p>
          <a:p>
            <a:r>
              <a:rPr lang="ru-RU" sz="1400" b="1" dirty="0" smtClean="0">
                <a:solidFill>
                  <a:srgbClr val="C00000"/>
                </a:solidFill>
                <a:latin typeface="Calibri" panose="020F0502020204030204" pitchFamily="34" charset="0"/>
              </a:rPr>
              <a:t> «75 летие Великой Отечественной войны», как труженику тыла.</a:t>
            </a:r>
            <a:endParaRPr lang="ru-RU" sz="1400" b="1" dirty="0">
              <a:solidFill>
                <a:srgbClr val="C00000"/>
              </a:solidFill>
              <a:latin typeface="Calibri" panose="020F0502020204030204" pitchFamily="34" charset="0"/>
            </a:endParaRPr>
          </a:p>
        </p:txBody>
      </p:sp>
      <p:sp>
        <p:nvSpPr>
          <p:cNvPr id="10" name="TextBox 9"/>
          <p:cNvSpPr txBox="1"/>
          <p:nvPr/>
        </p:nvSpPr>
        <p:spPr>
          <a:xfrm>
            <a:off x="827584" y="5430174"/>
            <a:ext cx="7848873" cy="523220"/>
          </a:xfrm>
          <a:prstGeom prst="rect">
            <a:avLst/>
          </a:prstGeom>
          <a:noFill/>
        </p:spPr>
        <p:txBody>
          <a:bodyPr wrap="square" rtlCol="0">
            <a:spAutoFit/>
          </a:bodyPr>
          <a:lstStyle/>
          <a:p>
            <a:r>
              <a:rPr lang="ru-RU" sz="1400" b="1" dirty="0" smtClean="0">
                <a:latin typeface="Calibri" panose="020F0502020204030204" pitchFamily="34" charset="0"/>
              </a:rPr>
              <a:t>В музее  оформлено портфолио  Анастасии Семёновны:  об её жизненном и педагогическом пути.</a:t>
            </a:r>
          </a:p>
          <a:p>
            <a:r>
              <a:rPr lang="ru-RU" sz="1400" b="1" dirty="0" smtClean="0">
                <a:latin typeface="Calibri" panose="020F0502020204030204" pitchFamily="34" charset="0"/>
              </a:rPr>
              <a:t>Анастасия Семёновна- победитель  музейного  проекта «Народный герой-сельский Учитель»</a:t>
            </a:r>
            <a:endParaRPr lang="ru-RU" sz="1400" b="1" dirty="0">
              <a:latin typeface="Calibri" panose="020F0502020204030204" pitchFamily="34" charset="0"/>
            </a:endParaRPr>
          </a:p>
        </p:txBody>
      </p:sp>
      <p:sp>
        <p:nvSpPr>
          <p:cNvPr id="5" name="TextBox 4"/>
          <p:cNvSpPr txBox="1"/>
          <p:nvPr/>
        </p:nvSpPr>
        <p:spPr>
          <a:xfrm>
            <a:off x="4860032" y="0"/>
            <a:ext cx="3390739" cy="400110"/>
          </a:xfrm>
          <a:prstGeom prst="rect">
            <a:avLst/>
          </a:prstGeom>
          <a:noFill/>
        </p:spPr>
        <p:txBody>
          <a:bodyPr wrap="square" rtlCol="0">
            <a:spAutoFit/>
          </a:bodyPr>
          <a:lstStyle/>
          <a:p>
            <a:r>
              <a:rPr lang="ru-RU" sz="2000" b="1" dirty="0" smtClean="0">
                <a:solidFill>
                  <a:srgbClr val="C00000"/>
                </a:solidFill>
                <a:latin typeface="Calibri" panose="020F0502020204030204" pitchFamily="34" charset="0"/>
              </a:rPr>
              <a:t>У войны не женское лицо…</a:t>
            </a:r>
            <a:endParaRPr lang="ru-RU" sz="2000" b="1" dirty="0">
              <a:solidFill>
                <a:srgbClr val="C00000"/>
              </a:solidFill>
              <a:latin typeface="Calibri" panose="020F0502020204030204" pitchFamily="34" charset="0"/>
            </a:endParaRPr>
          </a:p>
        </p:txBody>
      </p:sp>
    </p:spTree>
    <p:extLst>
      <p:ext uri="{BB962C8B-B14F-4D97-AF65-F5344CB8AC3E}">
        <p14:creationId xmlns:p14="http://schemas.microsoft.com/office/powerpoint/2010/main" val="42065899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835696" y="548680"/>
            <a:ext cx="6696744" cy="4616648"/>
          </a:xfrm>
          <a:prstGeom prst="rect">
            <a:avLst/>
          </a:prstGeom>
        </p:spPr>
        <p:txBody>
          <a:bodyPr wrap="square">
            <a:spAutoFit/>
          </a:bodyPr>
          <a:lstStyle/>
          <a:p>
            <a:endParaRPr lang="ru-RU" sz="1400" i="1" dirty="0" smtClean="0">
              <a:solidFill>
                <a:srgbClr val="C00000"/>
              </a:solidFill>
            </a:endParaRPr>
          </a:p>
          <a:p>
            <a:r>
              <a:rPr lang="ru-RU" sz="1400" i="1" dirty="0" smtClean="0">
                <a:solidFill>
                  <a:srgbClr val="C00000"/>
                </a:solidFill>
              </a:rPr>
              <a:t>«</a:t>
            </a:r>
            <a:r>
              <a:rPr lang="ru-RU" sz="1400" b="1" i="1" dirty="0" smtClean="0">
                <a:solidFill>
                  <a:srgbClr val="C00000"/>
                </a:solidFill>
              </a:rPr>
              <a:t>Мы </a:t>
            </a:r>
            <a:r>
              <a:rPr lang="ru-RU" sz="1400" b="1" i="1" dirty="0">
                <a:solidFill>
                  <a:srgbClr val="C00000"/>
                </a:solidFill>
              </a:rPr>
              <a:t>жизнью избалованы не </a:t>
            </a:r>
            <a:r>
              <a:rPr lang="ru-RU" sz="1400" b="1" i="1" dirty="0" smtClean="0">
                <a:solidFill>
                  <a:srgbClr val="C00000"/>
                </a:solidFill>
              </a:rPr>
              <a:t>были- </a:t>
            </a:r>
            <a:r>
              <a:rPr lang="ru-RU" sz="1400" b="1" i="1" dirty="0">
                <a:solidFill>
                  <a:srgbClr val="C00000"/>
                </a:solidFill>
              </a:rPr>
              <a:t>сыны и дочери</a:t>
            </a:r>
          </a:p>
          <a:p>
            <a:r>
              <a:rPr lang="ru-RU" sz="1400" b="1" i="1" dirty="0">
                <a:solidFill>
                  <a:srgbClr val="C00000"/>
                </a:solidFill>
              </a:rPr>
              <a:t> </a:t>
            </a:r>
            <a:r>
              <a:rPr lang="ru-RU" sz="1400" b="1" i="1" dirty="0" smtClean="0">
                <a:solidFill>
                  <a:srgbClr val="C00000"/>
                </a:solidFill>
              </a:rPr>
              <a:t>                                                                     </a:t>
            </a:r>
            <a:r>
              <a:rPr lang="ru-RU" sz="1400" b="1" i="1" dirty="0">
                <a:solidFill>
                  <a:srgbClr val="C00000"/>
                </a:solidFill>
              </a:rPr>
              <a:t>погибших на </a:t>
            </a:r>
            <a:r>
              <a:rPr lang="ru-RU" sz="1400" b="1" i="1" dirty="0" smtClean="0">
                <a:solidFill>
                  <a:srgbClr val="C00000"/>
                </a:solidFill>
              </a:rPr>
              <a:t>войне…»</a:t>
            </a:r>
            <a:endParaRPr lang="ru-RU" sz="1400" b="1" i="1" dirty="0">
              <a:solidFill>
                <a:srgbClr val="C00000"/>
              </a:solidFill>
            </a:endParaRPr>
          </a:p>
          <a:p>
            <a:r>
              <a:rPr lang="ru-RU" sz="1400" dirty="0" smtClean="0">
                <a:latin typeface="Calibri" panose="020F0502020204030204" pitchFamily="34" charset="0"/>
              </a:rPr>
              <a:t> Коллектив </a:t>
            </a:r>
            <a:r>
              <a:rPr lang="ru-RU" sz="1400" dirty="0">
                <a:latin typeface="Calibri" panose="020F0502020204030204" pitchFamily="34" charset="0"/>
              </a:rPr>
              <a:t>МБОУ «Береговская СШ» </a:t>
            </a:r>
            <a:r>
              <a:rPr lang="ru-RU" sz="1400" dirty="0" smtClean="0">
                <a:latin typeface="Calibri" panose="020F0502020204030204" pitchFamily="34" charset="0"/>
              </a:rPr>
              <a:t> </a:t>
            </a:r>
            <a:r>
              <a:rPr lang="ru-RU" sz="1400" dirty="0">
                <a:latin typeface="Calibri" panose="020F0502020204030204" pitchFamily="34" charset="0"/>
              </a:rPr>
              <a:t>на протяжении восьми лет </a:t>
            </a:r>
            <a:r>
              <a:rPr lang="ru-RU" sz="1400" dirty="0" smtClean="0">
                <a:latin typeface="Calibri" panose="020F0502020204030204" pitchFamily="34" charset="0"/>
              </a:rPr>
              <a:t>дружил </a:t>
            </a:r>
            <a:r>
              <a:rPr lang="ru-RU" sz="1400" dirty="0">
                <a:latin typeface="Calibri" panose="020F0502020204030204" pitchFamily="34" charset="0"/>
              </a:rPr>
              <a:t>с писателем, нашим земляком Кузиным Петром Александровичем.</a:t>
            </a:r>
          </a:p>
          <a:p>
            <a:r>
              <a:rPr lang="ru-RU" sz="1400" dirty="0">
                <a:latin typeface="Calibri" panose="020F0502020204030204" pitchFamily="34" charset="0"/>
              </a:rPr>
              <a:t>Писательская деятельность Кузина П.А. началась, когда ему было далеко за семьдесят. Первую книгу Пётр Александрович посвятил своим землякам. В ней он рассказал об истории создания села, о тружениках тыла, о фронтовиках.</a:t>
            </a:r>
          </a:p>
          <a:p>
            <a:r>
              <a:rPr lang="ru-RU" sz="1400" dirty="0">
                <a:latin typeface="Calibri" panose="020F0502020204030204" pitchFamily="34" charset="0"/>
              </a:rPr>
              <a:t>На всех книгах, подаренных школе, Пётр Александрович поставил свой автограф</a:t>
            </a:r>
            <a:r>
              <a:rPr lang="ru-RU" sz="1400" dirty="0">
                <a:solidFill>
                  <a:srgbClr val="C00000"/>
                </a:solidFill>
                <a:latin typeface="Calibri" panose="020F0502020204030204" pitchFamily="34" charset="0"/>
              </a:rPr>
              <a:t>: </a:t>
            </a:r>
            <a:r>
              <a:rPr lang="ru-RU" sz="1400" b="1" i="1" dirty="0">
                <a:solidFill>
                  <a:srgbClr val="C00000"/>
                </a:solidFill>
                <a:latin typeface="Calibri" panose="020F0502020204030204" pitchFamily="34" charset="0"/>
                <a:cs typeface="BrowalliaUPC" panose="020B0604020202020204" pitchFamily="34" charset="-34"/>
              </a:rPr>
              <a:t>«Посвящаю ветеранам Великой отечественной войны и труженикам тыла деревни Старомалиновка…Они защищали Родину от фашизма, а вам предстоит сделать её процветающей</a:t>
            </a:r>
            <a:r>
              <a:rPr lang="ru-RU" sz="1400" b="1" i="1" dirty="0" smtClean="0">
                <a:solidFill>
                  <a:srgbClr val="C00000"/>
                </a:solidFill>
                <a:latin typeface="Calibri" panose="020F0502020204030204" pitchFamily="34" charset="0"/>
                <a:cs typeface="BrowalliaUPC" panose="020B0604020202020204" pitchFamily="34" charset="-34"/>
              </a:rPr>
              <a:t>!».</a:t>
            </a:r>
            <a:endParaRPr lang="ru-RU" sz="1400" b="1" i="1" dirty="0">
              <a:solidFill>
                <a:srgbClr val="C00000"/>
              </a:solidFill>
              <a:latin typeface="Calibri" panose="020F0502020204030204" pitchFamily="34" charset="0"/>
              <a:cs typeface="BrowalliaUPC" panose="020B0604020202020204" pitchFamily="34" charset="-34"/>
            </a:endParaRPr>
          </a:p>
          <a:p>
            <a:r>
              <a:rPr lang="ru-RU" sz="1400" dirty="0" smtClean="0">
                <a:latin typeface="Calibri" panose="020F0502020204030204" pitchFamily="34" charset="0"/>
              </a:rPr>
              <a:t>Кузин </a:t>
            </a:r>
            <a:r>
              <a:rPr lang="ru-RU" sz="1400" dirty="0">
                <a:latin typeface="Calibri" panose="020F0502020204030204" pitchFamily="34" charset="0"/>
              </a:rPr>
              <a:t>П.А</a:t>
            </a:r>
            <a:r>
              <a:rPr lang="ru-RU" sz="1400" dirty="0" smtClean="0">
                <a:latin typeface="Calibri" panose="020F0502020204030204" pitchFamily="34" charset="0"/>
              </a:rPr>
              <a:t>. был частым гостем </a:t>
            </a:r>
            <a:r>
              <a:rPr lang="ru-RU" sz="1400" dirty="0">
                <a:latin typeface="Calibri" panose="020F0502020204030204" pitchFamily="34" charset="0"/>
              </a:rPr>
              <a:t>нашей школы. На встречу с ним в школу </a:t>
            </a:r>
            <a:r>
              <a:rPr lang="ru-RU" sz="1400" dirty="0" smtClean="0">
                <a:latin typeface="Calibri" panose="020F0502020204030204" pitchFamily="34" charset="0"/>
              </a:rPr>
              <a:t>приходили </a:t>
            </a:r>
            <a:r>
              <a:rPr lang="ru-RU" sz="1400" dirty="0">
                <a:latin typeface="Calibri" panose="020F0502020204030204" pitchFamily="34" charset="0"/>
              </a:rPr>
              <a:t>ветераны труда, труженики тыла</a:t>
            </a:r>
            <a:r>
              <a:rPr lang="ru-RU" sz="1400" dirty="0" smtClean="0">
                <a:latin typeface="Calibri" panose="020F0502020204030204" pitchFamily="34" charset="0"/>
              </a:rPr>
              <a:t>.</a:t>
            </a:r>
          </a:p>
          <a:p>
            <a:r>
              <a:rPr lang="ru-RU" sz="1400" dirty="0" smtClean="0">
                <a:latin typeface="Calibri" panose="020F0502020204030204" pitchFamily="34" charset="0"/>
              </a:rPr>
              <a:t>  К сожалению,  Пётр Александрович не  приедет в школу и на Родину….</a:t>
            </a:r>
          </a:p>
          <a:p>
            <a:r>
              <a:rPr lang="ru-RU" sz="1400" dirty="0" smtClean="0">
                <a:latin typeface="Calibri" panose="020F0502020204030204" pitchFamily="34" charset="0"/>
              </a:rPr>
              <a:t>Писатель оставил большое литературное наследие, большую часть которого подарил школьному музею.</a:t>
            </a:r>
          </a:p>
          <a:p>
            <a:r>
              <a:rPr lang="ru-RU" sz="1400" b="1" dirty="0" smtClean="0">
                <a:solidFill>
                  <a:srgbClr val="C00000"/>
                </a:solidFill>
                <a:latin typeface="Calibri" panose="020F0502020204030204" pitchFamily="34" charset="0"/>
              </a:rPr>
              <a:t>В последний приезд Пётр Александрович подарил печатную машинку, на котором печатал свои произведения. Клевакин Артём в исследовательской работе рассказал о творческом пути писателя, и о его «верном друге-печатной машинке»</a:t>
            </a:r>
          </a:p>
          <a:p>
            <a:endParaRPr lang="ru-RU" sz="1400" dirty="0"/>
          </a:p>
        </p:txBody>
      </p:sp>
      <p:pic>
        <p:nvPicPr>
          <p:cNvPr id="10" name="Рисунок 9" descr="IMG_5547.JPG"/>
          <p:cNvPicPr/>
          <p:nvPr/>
        </p:nvPicPr>
        <p:blipFill>
          <a:blip r:embed="rId2" cstate="print"/>
          <a:stretch>
            <a:fillRect/>
          </a:stretch>
        </p:blipFill>
        <p:spPr>
          <a:xfrm>
            <a:off x="5938624" y="5033917"/>
            <a:ext cx="2160240" cy="1311021"/>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67944" y="4992798"/>
            <a:ext cx="1870680" cy="1328745"/>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1560" y="4909164"/>
            <a:ext cx="3312368" cy="1410824"/>
          </a:xfrm>
          <a:prstGeom prst="rect">
            <a:avLst/>
          </a:prstGeom>
        </p:spPr>
      </p:pic>
      <p:sp>
        <p:nvSpPr>
          <p:cNvPr id="2" name="TextBox 1"/>
          <p:cNvSpPr txBox="1"/>
          <p:nvPr/>
        </p:nvSpPr>
        <p:spPr>
          <a:xfrm>
            <a:off x="5316666" y="-159206"/>
            <a:ext cx="2778577" cy="707886"/>
          </a:xfrm>
          <a:prstGeom prst="rect">
            <a:avLst/>
          </a:prstGeom>
          <a:noFill/>
        </p:spPr>
        <p:txBody>
          <a:bodyPr wrap="square" rtlCol="0">
            <a:spAutoFit/>
          </a:bodyPr>
          <a:lstStyle/>
          <a:p>
            <a:r>
              <a:rPr lang="ru-RU" sz="2000" b="1" dirty="0" smtClean="0">
                <a:solidFill>
                  <a:srgbClr val="C00000"/>
                </a:solidFill>
                <a:latin typeface="Calibri" panose="020F0502020204030204" pitchFamily="34" charset="0"/>
              </a:rPr>
              <a:t>В гостях писатель-</a:t>
            </a:r>
          </a:p>
          <a:p>
            <a:r>
              <a:rPr lang="ru-RU" sz="2000" b="1" dirty="0" smtClean="0">
                <a:solidFill>
                  <a:srgbClr val="C00000"/>
                </a:solidFill>
                <a:latin typeface="Calibri" panose="020F0502020204030204" pitchFamily="34" charset="0"/>
              </a:rPr>
              <a:t>                          земляк</a:t>
            </a:r>
            <a:endParaRPr lang="ru-RU" sz="2000" b="1" dirty="0">
              <a:solidFill>
                <a:srgbClr val="C00000"/>
              </a:solidFill>
              <a:latin typeface="Calibri" panose="020F0502020204030204" pitchFamily="34" charset="0"/>
            </a:endParaRPr>
          </a:p>
        </p:txBody>
      </p:sp>
      <p:pic>
        <p:nvPicPr>
          <p:cNvPr id="8" name="Рисунок 7"/>
          <p:cNvPicPr>
            <a:picLocks noChangeAspect="1"/>
          </p:cNvPicPr>
          <p:nvPr/>
        </p:nvPicPr>
        <p:blipFill rotWithShape="1">
          <a:blip r:embed="rId3" cstate="print">
            <a:extLst>
              <a:ext uri="{28A0092B-C50C-407E-A947-70E740481C1C}">
                <a14:useLocalDpi xmlns:a14="http://schemas.microsoft.com/office/drawing/2010/main" val="0"/>
              </a:ext>
            </a:extLst>
          </a:blip>
          <a:srcRect l="38280" b="12264"/>
          <a:stretch/>
        </p:blipFill>
        <p:spPr>
          <a:xfrm>
            <a:off x="634902" y="558889"/>
            <a:ext cx="1200794" cy="1212439"/>
          </a:xfrm>
          <a:prstGeom prst="rect">
            <a:avLst/>
          </a:prstGeom>
        </p:spPr>
      </p:pic>
    </p:spTree>
    <p:extLst>
      <p:ext uri="{BB962C8B-B14F-4D97-AF65-F5344CB8AC3E}">
        <p14:creationId xmlns:p14="http://schemas.microsoft.com/office/powerpoint/2010/main" val="28871858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843807" y="692696"/>
            <a:ext cx="4248473" cy="2215991"/>
          </a:xfrm>
          <a:prstGeom prst="rect">
            <a:avLst/>
          </a:prstGeom>
        </p:spPr>
        <p:txBody>
          <a:bodyPr wrap="square">
            <a:spAutoFit/>
          </a:bodyPr>
          <a:lstStyle/>
          <a:p>
            <a:r>
              <a:rPr lang="ru-RU" sz="2000" b="1" dirty="0" smtClean="0"/>
              <a:t>       </a:t>
            </a:r>
            <a:endParaRPr lang="ru-RU" sz="2000" b="1" dirty="0"/>
          </a:p>
          <a:p>
            <a:r>
              <a:rPr lang="ru-RU" sz="2000" b="1" dirty="0"/>
              <a:t/>
            </a:r>
            <a:br>
              <a:rPr lang="ru-RU" sz="2000" b="1" dirty="0"/>
            </a:br>
            <a:r>
              <a:rPr lang="ru-RU" sz="1400" dirty="0">
                <a:latin typeface="Calibri" panose="020F0502020204030204" pitchFamily="34" charset="0"/>
              </a:rPr>
              <a:t>К</a:t>
            </a:r>
            <a:r>
              <a:rPr lang="ru-RU" sz="1400" dirty="0" smtClean="0">
                <a:latin typeface="Calibri" panose="020F0502020204030204" pitchFamily="34" charset="0"/>
              </a:rPr>
              <a:t>оллективные </a:t>
            </a:r>
            <a:r>
              <a:rPr lang="ru-RU" sz="1400" dirty="0">
                <a:latin typeface="Calibri" panose="020F0502020204030204" pitchFamily="34" charset="0"/>
              </a:rPr>
              <a:t>экскурсии, индивидуальные посещения, посвященные Дню Победы</a:t>
            </a:r>
            <a:r>
              <a:rPr lang="ru-RU" sz="1400" dirty="0" smtClean="0">
                <a:latin typeface="Calibri" panose="020F0502020204030204" pitchFamily="34" charset="0"/>
              </a:rPr>
              <a:t>, Часу мужества, </a:t>
            </a:r>
            <a:r>
              <a:rPr lang="ru-RU" sz="1400" dirty="0">
                <a:latin typeface="Calibri" panose="020F0502020204030204" pitchFamily="34" charset="0"/>
              </a:rPr>
              <a:t>проходят в течении апреля, мая</a:t>
            </a:r>
            <a:r>
              <a:rPr lang="ru-RU" sz="1400" dirty="0" smtClean="0">
                <a:latin typeface="Calibri" panose="020F0502020204030204" pitchFamily="34" charset="0"/>
              </a:rPr>
              <a:t>.</a:t>
            </a:r>
          </a:p>
          <a:p>
            <a:r>
              <a:rPr lang="ru-RU" sz="1400" dirty="0" smtClean="0">
                <a:latin typeface="Calibri" panose="020F0502020204030204" pitchFamily="34" charset="0"/>
              </a:rPr>
              <a:t>Классные часы, беседы проходят согласно утверждённого плана и музея, и воспитательного плана школы и классов.</a:t>
            </a:r>
          </a:p>
          <a:p>
            <a:r>
              <a:rPr lang="ru-RU" sz="1400" dirty="0">
                <a:latin typeface="Calibri" panose="020F0502020204030204" pitchFamily="34" charset="0"/>
              </a:rPr>
              <a:t> </a:t>
            </a:r>
            <a:r>
              <a:rPr lang="ru-RU" sz="1400" dirty="0" smtClean="0">
                <a:latin typeface="Calibri" panose="020F0502020204030204" pitchFamily="34" charset="0"/>
              </a:rPr>
              <a:t>Музей открыт для всех в любое время.</a:t>
            </a:r>
          </a:p>
        </p:txBody>
      </p:sp>
      <p:pic>
        <p:nvPicPr>
          <p:cNvPr id="3" name="Рисунок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6740" y="4971541"/>
            <a:ext cx="2111283" cy="1523053"/>
          </a:xfrm>
          <a:prstGeom prst="rect">
            <a:avLst/>
          </a:prstGeom>
        </p:spPr>
      </p:pic>
      <p:pic>
        <p:nvPicPr>
          <p:cNvPr id="4" name="Рисунок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61332" y="4987840"/>
            <a:ext cx="2277719" cy="1512168"/>
          </a:xfrm>
          <a:prstGeom prst="rect">
            <a:avLst/>
          </a:prstGeom>
        </p:spPr>
      </p:pic>
      <p:pic>
        <p:nvPicPr>
          <p:cNvPr id="5" name="Рисунок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711674" y="3284985"/>
            <a:ext cx="2067567" cy="1523054"/>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73139" y="4949635"/>
            <a:ext cx="1993526" cy="1495144"/>
          </a:xfrm>
          <a:prstGeom prst="rect">
            <a:avLst/>
          </a:prstGeom>
        </p:spPr>
      </p:pic>
      <p:pic>
        <p:nvPicPr>
          <p:cNvPr id="8" name="Рисунок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596336" y="4971541"/>
            <a:ext cx="1184063" cy="1578751"/>
          </a:xfrm>
          <a:prstGeom prst="rect">
            <a:avLst/>
          </a:prstGeom>
        </p:spPr>
      </p:pic>
      <p:pic>
        <p:nvPicPr>
          <p:cNvPr id="9" name="Рисунок 8"/>
          <p:cNvPicPr>
            <a:picLocks noChangeAspect="1"/>
          </p:cNvPicPr>
          <p:nvPr/>
        </p:nvPicPr>
        <p:blipFill rotWithShape="1">
          <a:blip r:embed="rId7" cstate="print">
            <a:extLst>
              <a:ext uri="{28A0092B-C50C-407E-A947-70E740481C1C}">
                <a14:useLocalDpi xmlns:a14="http://schemas.microsoft.com/office/drawing/2010/main" val="0"/>
              </a:ext>
            </a:extLst>
          </a:blip>
          <a:srcRect l="24391" t="25060" r="4577" b="16560"/>
          <a:stretch/>
        </p:blipFill>
        <p:spPr>
          <a:xfrm>
            <a:off x="5107778" y="3165364"/>
            <a:ext cx="2664881" cy="1642675"/>
          </a:xfrm>
          <a:prstGeom prst="rect">
            <a:avLst/>
          </a:prstGeom>
          <a:ln w="9525">
            <a:solidFill>
              <a:schemeClr val="tx1"/>
            </a:solidFill>
          </a:ln>
        </p:spPr>
      </p:pic>
      <p:pic>
        <p:nvPicPr>
          <p:cNvPr id="5122" name="Picture 2" descr="G:\Все-все про музей\7 класс в музее 6 апреля 2018\классный час в музее 7 класс\20180406_120505.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15976" y="3284985"/>
            <a:ext cx="2030738" cy="1523054"/>
          </a:xfrm>
          <a:prstGeom prst="rect">
            <a:avLst/>
          </a:prstGeom>
          <a:noFill/>
          <a:extLst>
            <a:ext uri="{909E8E84-426E-40DD-AFC4-6F175D3DCCD1}">
              <a14:hiddenFill xmlns:a14="http://schemas.microsoft.com/office/drawing/2010/main">
                <a:solidFill>
                  <a:srgbClr val="FFFFFF"/>
                </a:solidFill>
              </a14:hiddenFill>
            </a:ext>
          </a:extLst>
        </p:spPr>
      </p:pic>
      <p:pic>
        <p:nvPicPr>
          <p:cNvPr id="10" name="Рисунок 9"/>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72724" y="1762745"/>
            <a:ext cx="1917241" cy="1437931"/>
          </a:xfrm>
          <a:prstGeom prst="rect">
            <a:avLst/>
          </a:prstGeom>
        </p:spPr>
      </p:pic>
      <p:pic>
        <p:nvPicPr>
          <p:cNvPr id="17" name="Рисунок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41144" y="297096"/>
            <a:ext cx="1805570" cy="1339503"/>
          </a:xfrm>
          <a:prstGeom prst="rect">
            <a:avLst/>
          </a:prstGeom>
        </p:spPr>
      </p:pic>
      <p:sp>
        <p:nvSpPr>
          <p:cNvPr id="6" name="TextBox 5"/>
          <p:cNvSpPr txBox="1"/>
          <p:nvPr/>
        </p:nvSpPr>
        <p:spPr>
          <a:xfrm>
            <a:off x="4774170" y="0"/>
            <a:ext cx="3332098" cy="400110"/>
          </a:xfrm>
          <a:prstGeom prst="rect">
            <a:avLst/>
          </a:prstGeom>
          <a:noFill/>
        </p:spPr>
        <p:txBody>
          <a:bodyPr wrap="square" rtlCol="0">
            <a:spAutoFit/>
          </a:bodyPr>
          <a:lstStyle/>
          <a:p>
            <a:r>
              <a:rPr lang="ru-RU" sz="2000" b="1" dirty="0" smtClean="0">
                <a:solidFill>
                  <a:srgbClr val="C00000"/>
                </a:solidFill>
                <a:latin typeface="Calibri" panose="020F0502020204030204" pitchFamily="34" charset="0"/>
              </a:rPr>
              <a:t>В музее память хранится…</a:t>
            </a:r>
            <a:endParaRPr lang="ru-RU" sz="2000" b="1" dirty="0">
              <a:solidFill>
                <a:srgbClr val="C00000"/>
              </a:solidFill>
              <a:latin typeface="Calibri" panose="020F0502020204030204" pitchFamily="34" charset="0"/>
            </a:endParaRPr>
          </a:p>
        </p:txBody>
      </p:sp>
      <p:pic>
        <p:nvPicPr>
          <p:cNvPr id="13" name="Picture 4" descr="https://sun9-45.userapi.com/c856520/v856520277/96932/yR1HqhgPPS4.jp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046050" y="1124744"/>
            <a:ext cx="1386645" cy="18488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0113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86000" y="751344"/>
            <a:ext cx="4572000" cy="1815882"/>
          </a:xfrm>
          <a:prstGeom prst="rect">
            <a:avLst/>
          </a:prstGeom>
        </p:spPr>
        <p:txBody>
          <a:bodyPr>
            <a:spAutoFit/>
          </a:bodyPr>
          <a:lstStyle/>
          <a:p>
            <a:r>
              <a:rPr lang="ru-RU" sz="1400" b="1" dirty="0" smtClean="0">
                <a:latin typeface="Calibri" panose="020F0502020204030204" pitchFamily="34" charset="0"/>
              </a:rPr>
              <a:t>В </a:t>
            </a:r>
            <a:r>
              <a:rPr lang="ru-RU" sz="1400" b="1" dirty="0">
                <a:latin typeface="Calibri" panose="020F0502020204030204" pitchFamily="34" charset="0"/>
              </a:rPr>
              <a:t>школьном музее реализован проект «Вспоминают правнуки</a:t>
            </a:r>
            <a:r>
              <a:rPr lang="ru-RU" sz="1400" b="1" dirty="0" smtClean="0">
                <a:latin typeface="Calibri" panose="020F0502020204030204" pitchFamily="34" charset="0"/>
              </a:rPr>
              <a:t>…», в котором приняли обучающиеся и педагоги школы</a:t>
            </a:r>
            <a:r>
              <a:rPr lang="ru-RU" sz="1400" dirty="0">
                <a:latin typeface="Calibri" panose="020F0502020204030204" pitchFamily="34" charset="0"/>
              </a:rPr>
              <a:t>.</a:t>
            </a:r>
            <a:endParaRPr lang="ru-RU" sz="1400" dirty="0" smtClean="0">
              <a:latin typeface="Calibri" panose="020F0502020204030204" pitchFamily="34" charset="0"/>
            </a:endParaRPr>
          </a:p>
          <a:p>
            <a:r>
              <a:rPr lang="ru-RU" sz="1400" b="1" dirty="0">
                <a:latin typeface="Calibri" panose="020F0502020204030204" pitchFamily="34" charset="0"/>
              </a:rPr>
              <a:t>Собранная информация пополнила семейные </a:t>
            </a:r>
            <a:r>
              <a:rPr lang="ru-RU" sz="1400" b="1" dirty="0" smtClean="0">
                <a:latin typeface="Calibri" panose="020F0502020204030204" pitchFamily="34" charset="0"/>
              </a:rPr>
              <a:t>архивы.</a:t>
            </a:r>
            <a:r>
              <a:rPr lang="ru-RU" sz="1400" dirty="0">
                <a:latin typeface="Calibri" panose="020F0502020204030204" pitchFamily="34" charset="0"/>
              </a:rPr>
              <a:t/>
            </a:r>
            <a:br>
              <a:rPr lang="ru-RU" sz="1400" dirty="0">
                <a:latin typeface="Calibri" panose="020F0502020204030204" pitchFamily="34" charset="0"/>
              </a:rPr>
            </a:br>
            <a:endParaRPr lang="ru-RU" sz="1400" dirty="0">
              <a:latin typeface="Calibri" panose="020F0502020204030204" pitchFamily="34" charset="0"/>
            </a:endParaRPr>
          </a:p>
          <a:p>
            <a:r>
              <a:rPr lang="ru-RU" sz="1400" b="1" dirty="0" smtClean="0">
                <a:latin typeface="Calibri" panose="020F0502020204030204" pitchFamily="34" charset="0"/>
              </a:rPr>
              <a:t>Альбом стал бесценным экспонатом музея, который используется при подготовке классных часов.</a:t>
            </a:r>
          </a:p>
          <a:p>
            <a:endParaRPr lang="ru-RU" sz="1400" b="1" dirty="0">
              <a:latin typeface="Calibri" panose="020F0502020204030204" pitchFamily="34" charset="0"/>
            </a:endParaRPr>
          </a:p>
        </p:txBody>
      </p:sp>
      <p:pic>
        <p:nvPicPr>
          <p:cNvPr id="3" name="Рисунок 2"/>
          <p:cNvPicPr>
            <a:picLocks noChangeAspect="1"/>
          </p:cNvPicPr>
          <p:nvPr/>
        </p:nvPicPr>
        <p:blipFill rotWithShape="1">
          <a:blip r:embed="rId2" cstate="print">
            <a:extLst>
              <a:ext uri="{28A0092B-C50C-407E-A947-70E740481C1C}">
                <a14:useLocalDpi xmlns:a14="http://schemas.microsoft.com/office/drawing/2010/main" val="0"/>
              </a:ext>
            </a:extLst>
          </a:blip>
          <a:srcRect t="2699" r="17619" b="15238"/>
          <a:stretch/>
        </p:blipFill>
        <p:spPr>
          <a:xfrm>
            <a:off x="7092281" y="2276872"/>
            <a:ext cx="1427984" cy="1896642"/>
          </a:xfrm>
          <a:prstGeom prst="rect">
            <a:avLst/>
          </a:prstGeom>
        </p:spPr>
      </p:pic>
      <p:pic>
        <p:nvPicPr>
          <p:cNvPr id="4" name="Рисунок 3"/>
          <p:cNvPicPr>
            <a:picLocks noChangeAspect="1"/>
          </p:cNvPicPr>
          <p:nvPr/>
        </p:nvPicPr>
        <p:blipFill rotWithShape="1">
          <a:blip r:embed="rId3" cstate="print">
            <a:extLst>
              <a:ext uri="{28A0092B-C50C-407E-A947-70E740481C1C}">
                <a14:useLocalDpi xmlns:a14="http://schemas.microsoft.com/office/drawing/2010/main" val="0"/>
              </a:ext>
            </a:extLst>
          </a:blip>
          <a:srcRect l="3439" b="18656"/>
          <a:stretch/>
        </p:blipFill>
        <p:spPr>
          <a:xfrm>
            <a:off x="611560" y="2132856"/>
            <a:ext cx="1684605" cy="1892178"/>
          </a:xfrm>
          <a:prstGeom prst="rect">
            <a:avLst/>
          </a:prstGeom>
          <a:ln>
            <a:noFill/>
          </a:ln>
          <a:effectLst>
            <a:softEdge rad="112500"/>
          </a:effectLst>
        </p:spPr>
      </p:pic>
      <p:pic>
        <p:nvPicPr>
          <p:cNvPr id="18" name="Рисунок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59932" y="2415502"/>
            <a:ext cx="1224136" cy="1632182"/>
          </a:xfrm>
          <a:prstGeom prst="rect">
            <a:avLst/>
          </a:prstGeom>
        </p:spPr>
      </p:pic>
      <p:pic>
        <p:nvPicPr>
          <p:cNvPr id="21" name="Рисунок 20"/>
          <p:cNvPicPr>
            <a:picLocks noChangeAspect="1"/>
          </p:cNvPicPr>
          <p:nvPr/>
        </p:nvPicPr>
        <p:blipFill rotWithShape="1">
          <a:blip r:embed="rId5" cstate="print">
            <a:extLst>
              <a:ext uri="{28A0092B-C50C-407E-A947-70E740481C1C}">
                <a14:useLocalDpi xmlns:a14="http://schemas.microsoft.com/office/drawing/2010/main" val="0"/>
              </a:ext>
            </a:extLst>
          </a:blip>
          <a:srcRect t="57287" r="40957" b="12255"/>
          <a:stretch/>
        </p:blipFill>
        <p:spPr>
          <a:xfrm>
            <a:off x="539552" y="4431191"/>
            <a:ext cx="2696447" cy="1854667"/>
          </a:xfrm>
          <a:prstGeom prst="rect">
            <a:avLst/>
          </a:prstGeom>
        </p:spPr>
      </p:pic>
      <p:pic>
        <p:nvPicPr>
          <p:cNvPr id="22" name="Рисунок 21"/>
          <p:cNvPicPr>
            <a:picLocks noChangeAspect="1"/>
          </p:cNvPicPr>
          <p:nvPr/>
        </p:nvPicPr>
        <p:blipFill rotWithShape="1">
          <a:blip r:embed="rId6" cstate="print">
            <a:extLst>
              <a:ext uri="{28A0092B-C50C-407E-A947-70E740481C1C}">
                <a14:useLocalDpi xmlns:a14="http://schemas.microsoft.com/office/drawing/2010/main" val="0"/>
              </a:ext>
            </a:extLst>
          </a:blip>
          <a:srcRect l="35564" t="20294" r="4895" b="43156"/>
          <a:stretch/>
        </p:blipFill>
        <p:spPr>
          <a:xfrm>
            <a:off x="6298955" y="4361134"/>
            <a:ext cx="2220072" cy="1817065"/>
          </a:xfrm>
          <a:prstGeom prst="rect">
            <a:avLst/>
          </a:prstGeom>
        </p:spPr>
      </p:pic>
      <p:pic>
        <p:nvPicPr>
          <p:cNvPr id="23" name="Рисунок 22"/>
          <p:cNvPicPr>
            <a:picLocks noChangeAspect="1"/>
          </p:cNvPicPr>
          <p:nvPr/>
        </p:nvPicPr>
        <p:blipFill rotWithShape="1">
          <a:blip r:embed="rId7" cstate="print">
            <a:extLst>
              <a:ext uri="{28A0092B-C50C-407E-A947-70E740481C1C}">
                <a14:useLocalDpi xmlns:a14="http://schemas.microsoft.com/office/drawing/2010/main" val="0"/>
              </a:ext>
            </a:extLst>
          </a:blip>
          <a:srcRect t="18591" r="66215" b="52572"/>
          <a:stretch/>
        </p:blipFill>
        <p:spPr>
          <a:xfrm rot="19812515">
            <a:off x="947999" y="651917"/>
            <a:ext cx="1011724" cy="1151466"/>
          </a:xfrm>
          <a:prstGeom prst="rect">
            <a:avLst/>
          </a:prstGeom>
        </p:spPr>
      </p:pic>
      <p:pic>
        <p:nvPicPr>
          <p:cNvPr id="9" name="Рисунок 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91880" y="4361134"/>
            <a:ext cx="2160240" cy="1960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p:cNvSpPr txBox="1"/>
          <p:nvPr/>
        </p:nvSpPr>
        <p:spPr>
          <a:xfrm>
            <a:off x="4748364" y="76561"/>
            <a:ext cx="2566218" cy="400110"/>
          </a:xfrm>
          <a:prstGeom prst="rect">
            <a:avLst/>
          </a:prstGeom>
          <a:noFill/>
        </p:spPr>
        <p:txBody>
          <a:bodyPr wrap="square" rtlCol="0">
            <a:spAutoFit/>
          </a:bodyPr>
          <a:lstStyle/>
          <a:p>
            <a:r>
              <a:rPr lang="ru-RU" sz="2000" dirty="0" smtClean="0">
                <a:solidFill>
                  <a:srgbClr val="C00000"/>
                </a:solidFill>
                <a:latin typeface="Calibri" panose="020F0502020204030204" pitchFamily="34" charset="0"/>
              </a:rPr>
              <a:t>Вспоминают внуки…</a:t>
            </a:r>
            <a:endParaRPr lang="ru-RU" sz="2000" dirty="0">
              <a:solidFill>
                <a:srgbClr val="C00000"/>
              </a:solidFill>
              <a:latin typeface="Calibri" panose="020F0502020204030204" pitchFamily="34" charset="0"/>
            </a:endParaRPr>
          </a:p>
        </p:txBody>
      </p:sp>
    </p:spTree>
    <p:extLst>
      <p:ext uri="{BB962C8B-B14F-4D97-AF65-F5344CB8AC3E}">
        <p14:creationId xmlns:p14="http://schemas.microsoft.com/office/powerpoint/2010/main" val="4041024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ds04.infourok.ru/uploads/ex/08b9/0005c190-cb5a8a63/img25.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334" b="4912"/>
          <a:stretch/>
        </p:blipFill>
        <p:spPr bwMode="auto">
          <a:xfrm>
            <a:off x="683568" y="1037066"/>
            <a:ext cx="4248472" cy="3070792"/>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139952" y="4365104"/>
            <a:ext cx="3888432" cy="1569660"/>
          </a:xfrm>
          <a:prstGeom prst="rect">
            <a:avLst/>
          </a:prstGeom>
          <a:ln w="12700">
            <a:solidFill>
              <a:schemeClr val="tx1"/>
            </a:solidFill>
          </a:ln>
        </p:spPr>
        <p:txBody>
          <a:bodyPr wrap="square">
            <a:spAutoFit/>
          </a:bodyPr>
          <a:lstStyle/>
          <a:p>
            <a:pPr fontAlgn="t"/>
            <a:r>
              <a:rPr lang="ru-RU" sz="1200" u="sng" dirty="0">
                <a:latin typeface="Calibri" panose="020F0502020204030204" pitchFamily="34" charset="0"/>
                <a:hlinkClick r:id="rId3"/>
              </a:rPr>
              <a:t>Информационные источники:</a:t>
            </a:r>
          </a:p>
          <a:p>
            <a:pPr fontAlgn="t"/>
            <a:r>
              <a:rPr lang="ru-RU" sz="1200" b="1" dirty="0">
                <a:latin typeface="Calibri" panose="020F0502020204030204" pitchFamily="34" charset="0"/>
                <a:hlinkClick r:id="rId3"/>
              </a:rPr>
              <a:t>1.</a:t>
            </a:r>
            <a:r>
              <a:rPr lang="ru-RU" sz="1200" dirty="0">
                <a:latin typeface="Calibri" panose="020F0502020204030204" pitchFamily="34" charset="0"/>
                <a:hlinkClick r:id="rId3"/>
              </a:rPr>
              <a:t>Память народа::Подлинные документы о Второй Мировой...</a:t>
            </a:r>
          </a:p>
          <a:p>
            <a:pPr fontAlgn="t"/>
            <a:r>
              <a:rPr lang="ru-RU" sz="1200" dirty="0">
                <a:latin typeface="Calibri" panose="020F0502020204030204" pitchFamily="34" charset="0"/>
                <a:hlinkClick r:id="rId3"/>
              </a:rPr>
              <a:t>pamyat-naroda.ru</a:t>
            </a:r>
            <a:r>
              <a:rPr lang="ru-RU" sz="1200" dirty="0">
                <a:latin typeface="Calibri" panose="020F0502020204030204" pitchFamily="34" charset="0"/>
              </a:rPr>
              <a:t>.</a:t>
            </a:r>
          </a:p>
          <a:p>
            <a:pPr fontAlgn="t"/>
            <a:r>
              <a:rPr lang="ru-RU" sz="1200" dirty="0">
                <a:latin typeface="Calibri" panose="020F0502020204030204" pitchFamily="34" charset="0"/>
              </a:rPr>
              <a:t>2.</a:t>
            </a:r>
            <a:r>
              <a:rPr lang="ru-RU" sz="1200" b="1" dirty="0">
                <a:latin typeface="Calibri" panose="020F0502020204030204" pitchFamily="34" charset="0"/>
                <a:hlinkClick r:id="rId4"/>
              </a:rPr>
              <a:t>Дорога</a:t>
            </a:r>
            <a:r>
              <a:rPr lang="ru-RU" sz="1200" dirty="0">
                <a:latin typeface="Calibri" panose="020F0502020204030204" pitchFamily="34" charset="0"/>
                <a:hlinkClick r:id="rId4"/>
              </a:rPr>
              <a:t> </a:t>
            </a:r>
            <a:r>
              <a:rPr lang="ru-RU" sz="1200" b="1" dirty="0">
                <a:latin typeface="Calibri" panose="020F0502020204030204" pitchFamily="34" charset="0"/>
                <a:hlinkClick r:id="rId4"/>
              </a:rPr>
              <a:t>памяти</a:t>
            </a:r>
            <a:r>
              <a:rPr lang="ru-RU" sz="1200" dirty="0">
                <a:latin typeface="Calibri" panose="020F0502020204030204" pitchFamily="34" charset="0"/>
                <a:hlinkClick r:id="rId4"/>
              </a:rPr>
              <a:t> официальный </a:t>
            </a:r>
            <a:r>
              <a:rPr lang="ru-RU" sz="1200" b="1" dirty="0">
                <a:latin typeface="Calibri" panose="020F0502020204030204" pitchFamily="34" charset="0"/>
                <a:hlinkClick r:id="rId4"/>
              </a:rPr>
              <a:t>сайт</a:t>
            </a:r>
            <a:r>
              <a:rPr lang="ru-RU" sz="1200" dirty="0">
                <a:latin typeface="Calibri" panose="020F0502020204030204" pitchFamily="34" charset="0"/>
                <a:hlinkClick r:id="rId4"/>
              </a:rPr>
              <a:t> Министерства...</a:t>
            </a:r>
          </a:p>
          <a:p>
            <a:pPr fontAlgn="t"/>
            <a:r>
              <a:rPr lang="en-US" sz="1200" b="1" dirty="0" err="1">
                <a:latin typeface="Calibri" panose="020F0502020204030204" pitchFamily="34" charset="0"/>
                <a:hlinkClick r:id="rId4"/>
              </a:rPr>
              <a:t>SdelaiComp.ru</a:t>
            </a:r>
            <a:r>
              <a:rPr lang="en-US" sz="1200" dirty="0" err="1">
                <a:latin typeface="Calibri" panose="020F0502020204030204" pitchFamily="34" charset="0"/>
                <a:hlinkClick r:id="rId4"/>
              </a:rPr>
              <a:t>›wi</a:t>
            </a:r>
            <a:r>
              <a:rPr lang="en-US" sz="1200" dirty="0">
                <a:latin typeface="Calibri" panose="020F0502020204030204" pitchFamily="34" charset="0"/>
                <a:hlinkClick r:id="rId4"/>
              </a:rPr>
              <a:t>-fi/doroga-pamyati.html</a:t>
            </a:r>
            <a:r>
              <a:rPr lang="ru-RU" sz="1200" dirty="0">
                <a:latin typeface="Calibri" panose="020F0502020204030204" pitchFamily="34" charset="0"/>
              </a:rPr>
              <a:t>.</a:t>
            </a:r>
            <a:endParaRPr lang="en-US" sz="1200" dirty="0">
              <a:latin typeface="Calibri" panose="020F0502020204030204" pitchFamily="34" charset="0"/>
            </a:endParaRPr>
          </a:p>
          <a:p>
            <a:r>
              <a:rPr lang="ru-RU" sz="1200" dirty="0">
                <a:latin typeface="Calibri" panose="020F0502020204030204" pitchFamily="34" charset="0"/>
              </a:rPr>
              <a:t>3. Воспоминания родственников, старожилов.</a:t>
            </a:r>
          </a:p>
          <a:p>
            <a:r>
              <a:rPr lang="ru-RU" sz="1200" dirty="0">
                <a:latin typeface="Calibri" panose="020F0502020204030204" pitchFamily="34" charset="0"/>
              </a:rPr>
              <a:t>4. Документы школьного музея.</a:t>
            </a:r>
          </a:p>
        </p:txBody>
      </p:sp>
      <p:sp>
        <p:nvSpPr>
          <p:cNvPr id="4" name="TextBox 3"/>
          <p:cNvSpPr txBox="1"/>
          <p:nvPr/>
        </p:nvSpPr>
        <p:spPr>
          <a:xfrm>
            <a:off x="4716016" y="0"/>
            <a:ext cx="3780077" cy="369332"/>
          </a:xfrm>
          <a:prstGeom prst="rect">
            <a:avLst/>
          </a:prstGeom>
          <a:noFill/>
        </p:spPr>
        <p:txBody>
          <a:bodyPr wrap="square" rtlCol="0">
            <a:spAutoFit/>
          </a:bodyPr>
          <a:lstStyle/>
          <a:p>
            <a:r>
              <a:rPr lang="ru-RU" b="1" dirty="0" smtClean="0">
                <a:solidFill>
                  <a:srgbClr val="C00000"/>
                </a:solidFill>
                <a:latin typeface="Calibri" panose="020F0502020204030204" pitchFamily="34" charset="0"/>
              </a:rPr>
              <a:t>Каждый знает про отвагу и честь!</a:t>
            </a:r>
            <a:endParaRPr lang="ru-RU" b="1" dirty="0">
              <a:solidFill>
                <a:srgbClr val="C00000"/>
              </a:solidFill>
              <a:latin typeface="Calibri" panose="020F0502020204030204" pitchFamily="34" charset="0"/>
            </a:endParaRPr>
          </a:p>
        </p:txBody>
      </p:sp>
    </p:spTree>
    <p:extLst>
      <p:ext uri="{BB962C8B-B14F-4D97-AF65-F5344CB8AC3E}">
        <p14:creationId xmlns:p14="http://schemas.microsoft.com/office/powerpoint/2010/main" val="263428756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стин">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Остин">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Остин">
      <a:fillStyleLst>
        <a:solidFill>
          <a:schemeClr val="phClr"/>
        </a:solidFill>
        <a:gradFill rotWithShape="1">
          <a:gsLst>
            <a:gs pos="0">
              <a:schemeClr val="phClr">
                <a:tint val="20000"/>
                <a:satMod val="180000"/>
                <a:lumMod val="98000"/>
              </a:schemeClr>
            </a:gs>
            <a:gs pos="40000">
              <a:schemeClr val="phClr">
                <a:tint val="30000"/>
                <a:satMod val="260000"/>
                <a:lumMod val="84000"/>
              </a:schemeClr>
            </a:gs>
            <a:gs pos="100000">
              <a:schemeClr val="phClr">
                <a:tint val="100000"/>
                <a:satMod val="110000"/>
                <a:lumMod val="100000"/>
              </a:schemeClr>
            </a:gs>
          </a:gsLst>
          <a:lin ang="5040000" scaled="1"/>
        </a:gradFill>
        <a:gradFill rotWithShape="1">
          <a:gsLst>
            <a:gs pos="0">
              <a:schemeClr val="phClr"/>
            </a:gs>
            <a:gs pos="100000">
              <a:schemeClr val="phClr">
                <a:shade val="75000"/>
                <a:satMod val="120000"/>
                <a:lumMod val="9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scene3d>
            <a:camera prst="orthographicFront">
              <a:rot lat="0" lon="0" rev="0"/>
            </a:camera>
            <a:lightRig rig="threePt" dir="tl">
              <a:rot lat="0" lon="0" rev="20400000"/>
            </a:lightRig>
          </a:scene3d>
          <a:sp3d>
            <a:bevelT w="50800" h="12700" prst="softRound"/>
          </a:sp3d>
        </a:effectStyle>
        <a:effectStyle>
          <a:effectLst>
            <a:outerShdw blurRad="44450" dist="50800" dir="5400000" sx="96000" rotWithShape="0">
              <a:srgbClr val="000000">
                <a:alpha val="34000"/>
              </a:srgbClr>
            </a:outerShdw>
          </a:effectLst>
          <a:scene3d>
            <a:camera prst="orthographicFront">
              <a:rot lat="0" lon="0" rev="0"/>
            </a:camera>
            <a:lightRig rig="threePt" dir="tl">
              <a:rot lat="0" lon="0" rev="20400000"/>
            </a:lightRig>
          </a:scene3d>
          <a:sp3d contourW="15875" prstMaterial="metal">
            <a:bevelT w="101600" h="25400" prst="softRound"/>
            <a:contourClr>
              <a:schemeClr val="phClr">
                <a:shade val="30000"/>
              </a:schemeClr>
            </a:contourClr>
          </a:sp3d>
        </a:effectStyle>
      </a:effectStyleLst>
      <a:bgFillStyleLst>
        <a:solidFill>
          <a:schemeClr val="phClr"/>
        </a:solidFill>
        <a:gradFill rotWithShape="1">
          <a:gsLst>
            <a:gs pos="0">
              <a:schemeClr val="phClr">
                <a:shade val="94000"/>
                <a:satMod val="114000"/>
                <a:lumMod val="96000"/>
              </a:schemeClr>
            </a:gs>
            <a:gs pos="62000">
              <a:schemeClr val="phClr">
                <a:tint val="92000"/>
                <a:shade val="66000"/>
                <a:satMod val="110000"/>
                <a:lumMod val="80000"/>
              </a:schemeClr>
            </a:gs>
            <a:gs pos="100000">
              <a:schemeClr val="phClr">
                <a:tint val="89000"/>
                <a:shade val="62000"/>
                <a:satMod val="110000"/>
                <a:lumMod val="72000"/>
              </a:schemeClr>
            </a:gs>
          </a:gsLst>
          <a:lin ang="5400000" scaled="0"/>
        </a:gradFill>
        <a:blipFill rotWithShape="1">
          <a:blip xmlns:r="http://schemas.openxmlformats.org/officeDocument/2006/relationships" r:embed="rId1">
            <a:duotone>
              <a:schemeClr val="phClr">
                <a:tint val="80000"/>
                <a:shade val="58000"/>
              </a:schemeClr>
              <a:schemeClr val="phClr">
                <a:tint val="73000"/>
                <a:shade val="68000"/>
                <a:satMod val="15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Austin</Template>
  <TotalTime>1596</TotalTime>
  <Words>2465</Words>
  <Application>Microsoft Office PowerPoint</Application>
  <PresentationFormat>Экран (4:3)</PresentationFormat>
  <Paragraphs>191</Paragraphs>
  <Slides>25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25</vt:i4>
      </vt:variant>
    </vt:vector>
  </HeadingPairs>
  <TitlesOfParts>
    <vt:vector size="26" baseType="lpstr">
      <vt:lpstr>Остин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dc:creator>
  <cp:lastModifiedBy>a</cp:lastModifiedBy>
  <cp:revision>91</cp:revision>
  <dcterms:created xsi:type="dcterms:W3CDTF">2021-05-19T12:59:25Z</dcterms:created>
  <dcterms:modified xsi:type="dcterms:W3CDTF">2021-10-05T14:56:51Z</dcterms:modified>
</cp:coreProperties>
</file>