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sldIdLst>
    <p:sldId id="256" r:id="rId3"/>
    <p:sldId id="259" r:id="rId4"/>
    <p:sldId id="258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  <a:endParaRPr lang="ru-RU"/>
          </a:p>
          <a:p>
            <a:pPr lvl="1" eaLnBrk="1" latinLnBrk="0" hangingPunct="1"/>
            <a:r>
              <a:rPr lang="ru-RU"/>
              <a:t>Второй уровень</a:t>
            </a:r>
            <a:endParaRPr lang="ru-RU"/>
          </a:p>
          <a:p>
            <a:pPr lvl="2" eaLnBrk="1" latinLnBrk="0" hangingPunct="1"/>
            <a:r>
              <a:rPr lang="ru-RU"/>
              <a:t>Третий уровень</a:t>
            </a:r>
            <a:endParaRPr lang="ru-RU"/>
          </a:p>
          <a:p>
            <a:pPr lvl="3" eaLnBrk="1" latinLnBrk="0" hangingPunct="1"/>
            <a:r>
              <a:rPr lang="ru-RU"/>
              <a:t>Четвертый уровень</a:t>
            </a:r>
            <a:endParaRPr lang="ru-RU"/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  <a:endParaRPr lang="ru-RU"/>
          </a:p>
          <a:p>
            <a:pPr lvl="1" eaLnBrk="1" latinLnBrk="0" hangingPunct="1"/>
            <a:r>
              <a:rPr lang="ru-RU"/>
              <a:t>Второй уровень</a:t>
            </a:r>
            <a:endParaRPr lang="ru-RU"/>
          </a:p>
          <a:p>
            <a:pPr lvl="2" eaLnBrk="1" latinLnBrk="0" hangingPunct="1"/>
            <a:r>
              <a:rPr lang="ru-RU"/>
              <a:t>Третий уровень</a:t>
            </a:r>
            <a:endParaRPr lang="ru-RU"/>
          </a:p>
          <a:p>
            <a:pPr lvl="3" eaLnBrk="1" latinLnBrk="0" hangingPunct="1"/>
            <a:r>
              <a:rPr lang="ru-RU"/>
              <a:t>Четвертый уровень</a:t>
            </a:r>
            <a:endParaRPr lang="ru-RU"/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  <a:endParaRPr lang="ru-RU"/>
          </a:p>
          <a:p>
            <a:pPr lvl="1" eaLnBrk="1" latinLnBrk="0" hangingPunct="1"/>
            <a:r>
              <a:rPr lang="ru-RU"/>
              <a:t>Второй уровень</a:t>
            </a:r>
            <a:endParaRPr lang="ru-RU"/>
          </a:p>
          <a:p>
            <a:pPr lvl="2" eaLnBrk="1" latinLnBrk="0" hangingPunct="1"/>
            <a:r>
              <a:rPr lang="ru-RU"/>
              <a:t>Третий уровень</a:t>
            </a:r>
            <a:endParaRPr lang="ru-RU"/>
          </a:p>
          <a:p>
            <a:pPr lvl="3" eaLnBrk="1" latinLnBrk="0" hangingPunct="1"/>
            <a:r>
              <a:rPr lang="ru-RU"/>
              <a:t>Четвертый уровень</a:t>
            </a:r>
            <a:endParaRPr lang="ru-RU"/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  <a:endParaRPr kumimoji="0" lang="ru-RU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  <a:endParaRPr lang="ru-RU"/>
          </a:p>
          <a:p>
            <a:pPr lvl="1" eaLnBrk="1" latinLnBrk="0" hangingPunct="1"/>
            <a:r>
              <a:rPr lang="ru-RU"/>
              <a:t>Второй уровень</a:t>
            </a:r>
            <a:endParaRPr lang="ru-RU"/>
          </a:p>
          <a:p>
            <a:pPr lvl="2" eaLnBrk="1" latinLnBrk="0" hangingPunct="1"/>
            <a:r>
              <a:rPr lang="ru-RU"/>
              <a:t>Третий уровень</a:t>
            </a:r>
            <a:endParaRPr lang="ru-RU"/>
          </a:p>
          <a:p>
            <a:pPr lvl="3" eaLnBrk="1" latinLnBrk="0" hangingPunct="1"/>
            <a:r>
              <a:rPr lang="ru-RU"/>
              <a:t>Четвертый уровень</a:t>
            </a:r>
            <a:endParaRPr lang="ru-RU"/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  <a:endParaRPr lang="ru-RU"/>
          </a:p>
          <a:p>
            <a:pPr lvl="1" eaLnBrk="1" latinLnBrk="0" hangingPunct="1"/>
            <a:r>
              <a:rPr lang="ru-RU"/>
              <a:t>Второй уровень</a:t>
            </a:r>
            <a:endParaRPr lang="ru-RU"/>
          </a:p>
          <a:p>
            <a:pPr lvl="2" eaLnBrk="1" latinLnBrk="0" hangingPunct="1"/>
            <a:r>
              <a:rPr lang="ru-RU"/>
              <a:t>Третий уровень</a:t>
            </a:r>
            <a:endParaRPr lang="ru-RU"/>
          </a:p>
          <a:p>
            <a:pPr lvl="3" eaLnBrk="1" latinLnBrk="0" hangingPunct="1"/>
            <a:r>
              <a:rPr lang="ru-RU"/>
              <a:t>Четвертый уровень</a:t>
            </a:r>
            <a:endParaRPr lang="ru-RU"/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  <a:endParaRPr kumimoji="0" lang="ru-RU"/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  <a:endParaRPr kumimoji="0"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  <a:endParaRPr lang="ru-RU"/>
          </a:p>
          <a:p>
            <a:pPr lvl="1" eaLnBrk="1" latinLnBrk="0" hangingPunct="1"/>
            <a:r>
              <a:rPr lang="ru-RU"/>
              <a:t>Второй уровень</a:t>
            </a:r>
            <a:endParaRPr lang="ru-RU"/>
          </a:p>
          <a:p>
            <a:pPr lvl="2" eaLnBrk="1" latinLnBrk="0" hangingPunct="1"/>
            <a:r>
              <a:rPr lang="ru-RU"/>
              <a:t>Третий уровень</a:t>
            </a:r>
            <a:endParaRPr lang="ru-RU"/>
          </a:p>
          <a:p>
            <a:pPr lvl="3" eaLnBrk="1" latinLnBrk="0" hangingPunct="1"/>
            <a:r>
              <a:rPr lang="ru-RU"/>
              <a:t>Четвертый уровень</a:t>
            </a:r>
            <a:endParaRPr lang="ru-RU"/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  <a:endParaRPr lang="ru-RU"/>
          </a:p>
          <a:p>
            <a:pPr lvl="1" eaLnBrk="1" latinLnBrk="0" hangingPunct="1"/>
            <a:r>
              <a:rPr lang="ru-RU"/>
              <a:t>Второй уровень</a:t>
            </a:r>
            <a:endParaRPr lang="ru-RU"/>
          </a:p>
          <a:p>
            <a:pPr lvl="2" eaLnBrk="1" latinLnBrk="0" hangingPunct="1"/>
            <a:r>
              <a:rPr lang="ru-RU"/>
              <a:t>Третий уровень</a:t>
            </a:r>
            <a:endParaRPr lang="ru-RU"/>
          </a:p>
          <a:p>
            <a:pPr lvl="3" eaLnBrk="1" latinLnBrk="0" hangingPunct="1"/>
            <a:r>
              <a:rPr lang="ru-RU"/>
              <a:t>Четвертый уровень</a:t>
            </a:r>
            <a:endParaRPr lang="ru-RU"/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  <a:endParaRPr kumimoji="0" lang="ru-RU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  <a:endParaRPr lang="ru-RU"/>
          </a:p>
          <a:p>
            <a:pPr lvl="1" eaLnBrk="1" latinLnBrk="0" hangingPunct="1"/>
            <a:r>
              <a:rPr lang="ru-RU"/>
              <a:t>Второй уровень</a:t>
            </a:r>
            <a:endParaRPr lang="ru-RU"/>
          </a:p>
          <a:p>
            <a:pPr lvl="2" eaLnBrk="1" latinLnBrk="0" hangingPunct="1"/>
            <a:r>
              <a:rPr lang="ru-RU"/>
              <a:t>Третий уровень</a:t>
            </a:r>
            <a:endParaRPr lang="ru-RU"/>
          </a:p>
          <a:p>
            <a:pPr lvl="3" eaLnBrk="1" latinLnBrk="0" hangingPunct="1"/>
            <a:r>
              <a:rPr lang="ru-RU"/>
              <a:t>Четвертый уровень</a:t>
            </a:r>
            <a:endParaRPr lang="ru-RU"/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  <a:endParaRPr kumimoji="0"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  <a:endParaRPr kumimoji="0" lang="ru-RU"/>
          </a:p>
          <a:p>
            <a:pPr lvl="1" eaLnBrk="1" latinLnBrk="0" hangingPunct="1"/>
            <a:r>
              <a:rPr kumimoji="0" lang="ru-RU"/>
              <a:t>Второй уровень</a:t>
            </a:r>
            <a:endParaRPr kumimoji="0" lang="ru-RU"/>
          </a:p>
          <a:p>
            <a:pPr lvl="2" eaLnBrk="1" latinLnBrk="0" hangingPunct="1"/>
            <a:r>
              <a:rPr kumimoji="0" lang="ru-RU"/>
              <a:t>Третий уровень</a:t>
            </a:r>
            <a:endParaRPr kumimoji="0" lang="ru-RU"/>
          </a:p>
          <a:p>
            <a:pPr lvl="3" eaLnBrk="1" latinLnBrk="0" hangingPunct="1"/>
            <a:r>
              <a:rPr kumimoji="0" lang="ru-RU"/>
              <a:t>Четвертый уровень</a:t>
            </a:r>
            <a:endParaRPr kumimoji="0" lang="ru-RU"/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 panose="05020102010507070707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1.xml"/><Relationship Id="rId1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2.xml"/><Relationship Id="rId1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1.xml"/><Relationship Id="rId3" Type="http://schemas.openxmlformats.org/officeDocument/2006/relationships/slide" Target="slide13.xml"/><Relationship Id="rId2" Type="http://schemas.openxmlformats.org/officeDocument/2006/relationships/hyperlink" Target="https://ru.wikipedia.org/wiki/%D0%A0%D1%83%D1%82%D0%BA%D0%B8%D1%82" TargetMode="External"/><Relationship Id="rId1" Type="http://schemas.openxmlformats.org/officeDocument/2006/relationships/hyperlink" Target="https://ru.wikipedia.org/wiki/%D0%9A%D0%BE%D0%BC%D0%BF%D1%8C%D1%8E%D1%82%D0%B5%D1%80%D0%BD%D1%8B%D0%B9_%D0%B2%D0%B8%D1%80%D1%83%D1%81" TargetMode="Externa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2.xml"/><Relationship Id="rId3" Type="http://schemas.openxmlformats.org/officeDocument/2006/relationships/slide" Target="slide14.xml"/><Relationship Id="rId2" Type="http://schemas.openxmlformats.org/officeDocument/2006/relationships/hyperlink" Target="https://ru.wikipedia.org/wiki/%D0%9E%D0%BF%D0%B5%D1%80%D0%B0%D1%86%D0%B8%D0%BE%D0%BD%D0%BD%D0%B0%D1%8F_%D1%81%D0%B8%D1%81%D1%82%D0%B5%D0%BC%D0%B0" TargetMode="External"/><Relationship Id="rId1" Type="http://schemas.openxmlformats.org/officeDocument/2006/relationships/hyperlink" Target="https://ru.wikipedia.org/wiki/%D0%9A%D1%80%D0%BE%D1%81%D1%81%D0%BF%D0%BB%D0%B0%D1%82%D1%84%D0%BE%D1%80%D0%BC%D0%B5%D0%BD%D0%BD%D0%BE%D0%B5_%D0%BF%D1%80%D0%BE%D0%B3%D1%80%D0%B0%D0%BC%D0%BC%D0%BD%D0%BE%D0%B5_%D0%BE%D0%B1%D0%B5%D1%81%D0%BF%D0%B5%D1%87%D0%B5%D0%BD%D0%B8%D0%B5" TargetMode="Externa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hyperlink" Target="https://ru.wikipedia.org/wiki/%D0%98%D0%BD%D1%82%D0%B5%D1%80%D0%BD%D0%B5%D1%82-%D1%88%D0%BB%D1%8E%D0%B7" TargetMode="External"/><Relationship Id="rId8" Type="http://schemas.openxmlformats.org/officeDocument/2006/relationships/hyperlink" Target="https://ru.wikipedia.org/wiki/UNIX" TargetMode="External"/><Relationship Id="rId7" Type="http://schemas.openxmlformats.org/officeDocument/2006/relationships/hyperlink" Target="https://ru.wikipedia.org/wiki/%D0%9F%D0%BE%D1%87%D1%82%D0%BE%D0%B2%D1%8B%D0%B9_%D1%81%D0%B5%D1%80%D0%B2%D0%B5%D1%80" TargetMode="External"/><Relationship Id="rId6" Type="http://schemas.openxmlformats.org/officeDocument/2006/relationships/hyperlink" Target="https://ru.wikipedia.org/wiki/%D0%98%D0%BD%D1%82%D0%B5%D1%80%D0%BD%D0%B5%D1%82-%D0%BF%D1%80%D0%BE%D0%B2%D0%B0%D0%B9%D0%B4%D0%B5%D1%80" TargetMode="External"/><Relationship Id="rId5" Type="http://schemas.openxmlformats.org/officeDocument/2006/relationships/hyperlink" Target="https://ru.wikipedia.org/wiki/Dr.Web#cite_note-3" TargetMode="External"/><Relationship Id="rId4" Type="http://schemas.openxmlformats.org/officeDocument/2006/relationships/hyperlink" Target="https://ru.wikipedia.org/wiki/%D0%9A%D0%BE%D1%80%D0%BF%D0%BE%D1%80%D0%B0%D1%82%D0%B8%D0%B2%D0%BD%D0%B0%D1%8F_%D1%81%D0%B5%D1%82%D1%8C" TargetMode="External"/><Relationship Id="rId3" Type="http://schemas.openxmlformats.org/officeDocument/2006/relationships/hyperlink" Target="https://ru.wikipedia.org/wiki/Windows" TargetMode="External"/><Relationship Id="rId2" Type="http://schemas.openxmlformats.org/officeDocument/2006/relationships/hyperlink" Target="https://ru.wikipedia.org/wiki/%D0%A4%D0%B0%D0%B9%D0%BB%D0%BE%D0%B2%D1%8B%D0%B9_%D1%81%D0%B5%D1%80%D0%B2%D0%B5%D1%80" TargetMode="External"/><Relationship Id="rId15" Type="http://schemas.openxmlformats.org/officeDocument/2006/relationships/slideLayout" Target="../slideLayouts/slideLayout2.xml"/><Relationship Id="rId14" Type="http://schemas.openxmlformats.org/officeDocument/2006/relationships/slide" Target="slide13.xml"/><Relationship Id="rId13" Type="http://schemas.openxmlformats.org/officeDocument/2006/relationships/slide" Target="slide15.xml"/><Relationship Id="rId12" Type="http://schemas.openxmlformats.org/officeDocument/2006/relationships/hyperlink" Target="https://ru.wikipedia.org/wiki/Microsoft_Windows" TargetMode="External"/><Relationship Id="rId11" Type="http://schemas.openxmlformats.org/officeDocument/2006/relationships/hyperlink" Target="https://ru.wikipedia.org/wiki/Lotus_Domino" TargetMode="External"/><Relationship Id="rId10" Type="http://schemas.openxmlformats.org/officeDocument/2006/relationships/hyperlink" Target="https://ru.wikipedia.org/wiki/Novell_NetWare" TargetMode="External"/><Relationship Id="rId1" Type="http://schemas.openxmlformats.org/officeDocument/2006/relationships/hyperlink" Target="https://ru.wikipedia.org/wiki/%D0%A0%D0%B0%D0%B1%D0%BE%D1%87%D0%B0%D1%8F_%D1%81%D1%82%D0%B0%D0%BD%D1%86%D0%B8%D1%8F" TargetMode="Externa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hyperlink" Target="https://ru.wikipedia.org/wiki/Android" TargetMode="External"/><Relationship Id="rId8" Type="http://schemas.openxmlformats.org/officeDocument/2006/relationships/hyperlink" Target="https://ru.wikipedia.org/wiki/%D0%98%D0%BD%D1%82%D0%B5%D1%80%D0%BD%D0%B5%D1%82-%D0%BF%D0%BB%D0%B0%D0%BD%D1%88%D0%B5%D1%82" TargetMode="External"/><Relationship Id="rId7" Type="http://schemas.openxmlformats.org/officeDocument/2006/relationships/hyperlink" Target="https://ru.wikipedia.org/wiki/Symbian_OS" TargetMode="External"/><Relationship Id="rId6" Type="http://schemas.openxmlformats.org/officeDocument/2006/relationships/hyperlink" Target="https://ru.wikipedia.org/wiki/%D0%A1%D0%BC%D0%B0%D1%80%D1%82%D1%84%D0%BE%D0%BD" TargetMode="External"/><Relationship Id="rId5" Type="http://schemas.openxmlformats.org/officeDocument/2006/relationships/hyperlink" Target="https://ru.wikipedia.org/wiki/Mac_OS_X" TargetMode="External"/><Relationship Id="rId4" Type="http://schemas.openxmlformats.org/officeDocument/2006/relationships/hyperlink" Target="https://ru.wikipedia.org/wiki/%D0%A0%D0%B0%D0%B1%D0%BE%D1%87%D0%B0%D1%8F_%D1%81%D1%82%D0%B0%D0%BD%D1%86%D0%B8%D1%8F" TargetMode="External"/><Relationship Id="rId3" Type="http://schemas.openxmlformats.org/officeDocument/2006/relationships/hyperlink" Target="https://ru.wikipedia.org/wiki/Windows_Mobile" TargetMode="External"/><Relationship Id="rId2" Type="http://schemas.openxmlformats.org/officeDocument/2006/relationships/hyperlink" Target="https://ru.wikipedia.org/wiki/%D0%9A%D0%B0%D1%80%D0%BC%D0%B0%D0%BD%D0%BD%D1%8B%D0%B9_%D0%BF%D0%B5%D1%80%D1%81%D0%BE%D0%BD%D0%B0%D0%BB%D1%8C%D0%BD%D1%8B%D0%B9_%D0%BA%D0%BE%D0%BC%D0%BF%D1%8C%D1%8E%D1%82%D0%B5%D1%80" TargetMode="External"/><Relationship Id="rId13" Type="http://schemas.openxmlformats.org/officeDocument/2006/relationships/slideLayout" Target="../slideLayouts/slideLayout2.xml"/><Relationship Id="rId12" Type="http://schemas.openxmlformats.org/officeDocument/2006/relationships/slide" Target="slide14.xml"/><Relationship Id="rId11" Type="http://schemas.openxmlformats.org/officeDocument/2006/relationships/slide" Target="slide16.xml"/><Relationship Id="rId10" Type="http://schemas.openxmlformats.org/officeDocument/2006/relationships/hyperlink" Target="https://ru.wikipedia.org/wiki/BlackBerry_OS" TargetMode="External"/><Relationship Id="rId1" Type="http://schemas.openxmlformats.org/officeDocument/2006/relationships/hyperlink" Target="https://ru.wikipedia.org/wiki/Microsoft_Exchange_Server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3.xml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4.xml"/><Relationship Id="rId1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7.xml"/><Relationship Id="rId1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8.xml"/><Relationship Id="rId1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9.xml"/><Relationship Id="rId1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0.xml"/><Relationship Id="rId1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693716"/>
            <a:ext cx="8458200" cy="914400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Интерактивная презентация </a:t>
            </a:r>
            <a:endParaRPr lang="ru-RU" sz="40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40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теме</a:t>
            </a:r>
            <a:endParaRPr lang="ru-RU" sz="40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40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«Dr. </a:t>
            </a:r>
            <a:r>
              <a:rPr lang="en-US" sz="400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Web»</a:t>
            </a:r>
            <a:endParaRPr lang="ru-RU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99810" y="4149080"/>
            <a:ext cx="304419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Выполнила студентка 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Мамиева А.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Стрелка влево 4">
            <a:hlinkClick r:id="rId1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8778"/>
            <a:ext cx="8686800" cy="8382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Характерные особенности </a:t>
            </a:r>
            <a:r>
              <a:rPr lang="en-US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</a:t>
            </a:r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endParaRPr lang="ru-RU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поддержка большинства существующих форматов упакованных файлов и архивов, в том числе многотомных и самораспаковывающихся архивов. На данный момент имеется поддержка около 4000 видов различных архивов и упаковщиков.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обновления вирусных баз производятся немедленно по мере выявления новых вирусов, до нескольких раз в час. Разработчики антивирусного продукта отказались от выпуска обновлений вирусных баз по какому-либо графику, поскольку вирусные эпидемии не подчиняются таковым.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590" y="358775"/>
            <a:ext cx="8686800" cy="8382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Характерные особенности </a:t>
            </a:r>
            <a:r>
              <a:rPr lang="en-US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</a:t>
            </a:r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endParaRPr lang="ru-RU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компактная вирусная база и небольшой размер обновлений. Одна запись в вирусной базе позволяет определять десятки, в ряде случаев тысячи подобных вирусов.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кроссплатформенность — используется единая вирусная база и единое ядро антивирусного сканера.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возможность полноценной работы сканера без инсталляции, что позволяет использовать антивирус для лечения зараженных систем с использованием носителей в режиме только для чтения.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обнаружение и лечение сложных полиморфных, шифрованных вирусов и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руткитов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Особенности</a:t>
            </a:r>
            <a:endParaRPr lang="ru-RU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Возможность установки на зараженную машину.</a:t>
            </a:r>
            <a:endParaRPr lang="ru-RU" sz="26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Обнаружение и лечение сложных полиморфных, шифрованных </a:t>
            </a:r>
            <a:r>
              <a:rPr lang="ru-RU" sz="26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" tooltip="Компьютерный вирус"/>
              </a:rPr>
              <a:t>вирусов</a:t>
            </a: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и </a:t>
            </a:r>
            <a:r>
              <a:rPr lang="ru-RU" sz="2600" b="0" i="0" u="none" strike="noStrike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2" tooltip="Руткит"/>
              </a:rPr>
              <a:t>руткитов</a:t>
            </a: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6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Возможность настройки копирования важных данных в защищённое хранилище позволяет пользователям версии </a:t>
            </a:r>
            <a:r>
              <a:rPr lang="ru-RU" sz="2600" b="0" i="0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Dr.Web</a:t>
            </a: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для </a:t>
            </a:r>
            <a:r>
              <a:rPr lang="ru-RU" sz="2600" b="0" i="0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Windows</a:t>
            </a: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самостоятельно восстанавливать поврежденные данные без необходимости обращения в службу технической поддержки «Доктор Веб».</a:t>
            </a:r>
            <a:endParaRPr lang="ru-RU" sz="26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Поддержка большинства существующих форматов упакованных файлов и архивов, в том числе многотомных и самораспаковывающихся архивов.</a:t>
            </a:r>
            <a:endParaRPr lang="ru-RU" sz="26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4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812088" cy="5027389"/>
          </a:xfrm>
        </p:spPr>
        <p:txBody>
          <a:bodyPr>
            <a:normAutofit fontScale="70000" lnSpcReduction="2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3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Компактная вирусная база и небольшой размер обновлений. Одна запись в вирусной базе позволяет определять до тысячи подобных вирусов.</a:t>
            </a:r>
            <a:endParaRPr lang="ru-RU" sz="34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3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Обновления вирусных баз производятся немедленно по мере выявления новых вирусов, до нескольких раз в час. Разработчики антивирусного продукта отказались от выпуска обновлений вирусных баз по какому-либо графику, поскольку вирусные эпидемии не подчиняются таковым.</a:t>
            </a:r>
            <a:endParaRPr lang="ru-RU" sz="34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34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" tooltip="Кроссплатформенное программное обеспечение"/>
              </a:rPr>
              <a:t>Кроссплатформенность</a:t>
            </a:r>
            <a:r>
              <a:rPr lang="ru-RU" sz="3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— используется единая вирусная база и единое ядро антивирусного сканера на разных платформах </a:t>
            </a:r>
            <a:r>
              <a:rPr lang="ru-RU" sz="34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2" tooltip="Операционная система"/>
              </a:rPr>
              <a:t>ОС</a:t>
            </a:r>
            <a:r>
              <a:rPr lang="ru-RU" sz="3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34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3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Низкое влияние на производительность системы. Благодаря технологиям оптимизации, заведомо чистые файлы не проверяются компонентами </a:t>
            </a:r>
            <a:r>
              <a:rPr lang="ru-RU" sz="3400" b="0" i="0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Dr.Web</a:t>
            </a:r>
            <a:r>
              <a:rPr lang="ru-RU" sz="3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что снижает нагрузку на систему.</a:t>
            </a:r>
            <a:endParaRPr lang="ru-RU" sz="34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4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26118"/>
            <a:ext cx="8686800" cy="83820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Основные продукты</a:t>
            </a:r>
            <a:endParaRPr lang="ru-RU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для защиты </a:t>
            </a:r>
            <a:r>
              <a:rPr lang="ru-RU" sz="24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" tooltip="Рабочая станция"/>
              </a:rPr>
              <a:t>рабочих станций</a:t>
            </a: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и </a:t>
            </a:r>
            <a:r>
              <a:rPr lang="ru-RU" sz="24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2" tooltip="Файловый сервер"/>
              </a:rPr>
              <a:t>файловых серверов</a:t>
            </a: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под управлением </a:t>
            </a:r>
            <a:r>
              <a:rPr lang="ru-RU" sz="2400" b="0" i="0" u="none" strike="noStrike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3" tooltip="Windows"/>
              </a:rPr>
              <a:t>Windows</a:t>
            </a: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ru-RU" sz="24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для защиты </a:t>
            </a:r>
            <a:r>
              <a:rPr lang="ru-RU" sz="24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 tooltip="Корпоративная сеть"/>
              </a:rPr>
              <a:t>корпоративной сети</a:t>
            </a: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и сетей национального масштаба с централизованным управлением антивирусной защитой;</a:t>
            </a:r>
            <a:endParaRPr lang="ru-RU" sz="24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сервис AV-</a:t>
            </a:r>
            <a:r>
              <a:rPr lang="ru-RU" sz="2400" b="0" i="0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desk</a:t>
            </a:r>
            <a:r>
              <a:rPr lang="ru-RU" sz="2400" b="0" i="0" u="none" strike="noStrike" baseline="3000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[3]</a:t>
            </a: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для </a:t>
            </a:r>
            <a:r>
              <a:rPr lang="ru-RU" sz="24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6" tooltip="Интернет-провайдер"/>
              </a:rPr>
              <a:t>ISP</a:t>
            </a: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ru-RU" sz="24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для защиты </a:t>
            </a:r>
            <a:r>
              <a:rPr lang="ru-RU" sz="24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7" tooltip="Почтовый сервер"/>
              </a:rPr>
              <a:t>почтовых</a:t>
            </a: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и файловых серверов под </a:t>
            </a:r>
            <a:r>
              <a:rPr lang="ru-RU" sz="24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 tooltip="UNIX"/>
              </a:rPr>
              <a:t>UNIX</a:t>
            </a: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-системами;</a:t>
            </a:r>
            <a:endParaRPr lang="ru-RU" sz="24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для защиты </a:t>
            </a:r>
            <a:r>
              <a:rPr lang="ru-RU" sz="24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9" tooltip="Интернет-шлюз"/>
              </a:rPr>
              <a:t>интернет-шлюзов</a:t>
            </a: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под UNIX-системами;</a:t>
            </a:r>
            <a:endParaRPr lang="ru-RU" sz="24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для защиты файловых серверов под </a:t>
            </a:r>
            <a:r>
              <a:rPr lang="ru-RU" sz="2400" b="0" i="0" u="none" strike="noStrike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0" tooltip="Novell NetWare"/>
              </a:rPr>
              <a:t>Novell</a:t>
            </a:r>
            <a:r>
              <a:rPr lang="ru-RU" sz="24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0" tooltip="Novell NetWare"/>
              </a:rPr>
              <a:t> </a:t>
            </a:r>
            <a:r>
              <a:rPr lang="ru-RU" sz="2400" b="0" i="0" u="none" strike="noStrike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0" tooltip="Novell NetWare"/>
              </a:rPr>
              <a:t>NetWare</a:t>
            </a: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ru-RU" sz="24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для защиты серверов </a:t>
            </a:r>
            <a:r>
              <a:rPr lang="ru-RU" sz="2400" b="0" i="0" u="none" strike="noStrike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1" tooltip="Lotus Domino"/>
              </a:rPr>
              <a:t>Lotus</a:t>
            </a:r>
            <a:r>
              <a:rPr lang="ru-RU" sz="24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1" tooltip="Lotus Domino"/>
              </a:rPr>
              <a:t> </a:t>
            </a:r>
            <a:r>
              <a:rPr lang="ru-RU" sz="2400" b="0" i="0" u="none" strike="noStrike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1" tooltip="Lotus Domino"/>
              </a:rPr>
              <a:t>Domino</a:t>
            </a: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на платформе </a:t>
            </a:r>
            <a:r>
              <a:rPr lang="ru-RU" sz="2400" b="0" i="0" u="none" strike="noStrike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2" tooltip="Microsoft Windows"/>
              </a:rPr>
              <a:t>Microsoft</a:t>
            </a:r>
            <a:r>
              <a:rPr lang="ru-RU" sz="24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2" tooltip="Microsoft Windows"/>
              </a:rPr>
              <a:t> </a:t>
            </a:r>
            <a:r>
              <a:rPr lang="ru-RU" sz="2400" b="0" i="0" u="none" strike="noStrike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2" tooltip="Microsoft Windows"/>
              </a:rPr>
              <a:t>Windows</a:t>
            </a:r>
            <a:r>
              <a:rPr lang="ru-RU" sz="24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ru-RU" sz="24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5" name="Стрелка влево 4">
            <a:hlinkClick r:id="rId13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14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для защиты серверов </a:t>
            </a:r>
            <a:r>
              <a:rPr lang="ru-RU" sz="2600" b="0" i="0" u="none" strike="noStrike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" tooltip="Microsoft Exchange Server"/>
              </a:rPr>
              <a:t>Microsoft</a:t>
            </a:r>
            <a:r>
              <a:rPr lang="ru-RU" sz="26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" tooltip="Microsoft Exchange Server"/>
              </a:rPr>
              <a:t> </a:t>
            </a:r>
            <a:r>
              <a:rPr lang="ru-RU" sz="2600" b="0" i="0" u="none" strike="noStrike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" tooltip="Microsoft Exchange Server"/>
              </a:rPr>
              <a:t>Exchange</a:t>
            </a: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ru-RU" sz="26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для защиты </a:t>
            </a:r>
            <a:r>
              <a:rPr lang="ru-RU" sz="26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2" tooltip="Карманный персональный компьютер"/>
              </a:rPr>
              <a:t>КПК</a:t>
            </a: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под управлением </a:t>
            </a:r>
            <a:r>
              <a:rPr lang="ru-RU" sz="2600" b="0" i="0" u="none" strike="noStrike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3" tooltip="Windows Mobile"/>
              </a:rPr>
              <a:t>Windows</a:t>
            </a:r>
            <a:r>
              <a:rPr lang="ru-RU" sz="26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3" tooltip="Windows Mobile"/>
              </a:rPr>
              <a:t> </a:t>
            </a:r>
            <a:r>
              <a:rPr lang="ru-RU" sz="2600" b="0" i="0" u="none" strike="noStrike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3" tooltip="Windows Mobile"/>
              </a:rPr>
              <a:t>Mobile</a:t>
            </a: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ru-RU" sz="26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для защиты </a:t>
            </a:r>
            <a:r>
              <a:rPr lang="ru-RU" sz="26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4" tooltip="Рабочая станция"/>
              </a:rPr>
              <a:t>рабочих станций</a:t>
            </a: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2600" b="0" i="0" u="none" strike="noStrike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 tooltip="Mac OS X"/>
              </a:rPr>
              <a:t>Mac</a:t>
            </a:r>
            <a:r>
              <a:rPr lang="ru-RU" sz="26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5" tooltip="Mac OS X"/>
              </a:rPr>
              <a:t> OS X</a:t>
            </a: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ru-RU" sz="26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для защиты </a:t>
            </a:r>
            <a:r>
              <a:rPr lang="ru-RU" sz="26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6" tooltip="Смартфон"/>
              </a:rPr>
              <a:t>смартфонов</a:t>
            </a: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под управлением </a:t>
            </a:r>
            <a:r>
              <a:rPr lang="ru-RU" sz="2600" b="0" i="0" u="none" strike="noStrike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7" tooltip="Symbian OS"/>
              </a:rPr>
              <a:t>Symbian</a:t>
            </a:r>
            <a:r>
              <a:rPr lang="ru-RU" sz="26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7" tooltip="Symbian OS"/>
              </a:rPr>
              <a:t> OS</a:t>
            </a: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ru-RU" sz="26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для защиты </a:t>
            </a:r>
            <a:r>
              <a:rPr lang="ru-RU" sz="26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6" tooltip="Смартфон"/>
              </a:rPr>
              <a:t>смартфонов</a:t>
            </a: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и </a:t>
            </a:r>
            <a:r>
              <a:rPr lang="ru-RU" sz="26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8" tooltip="Интернет-планшет"/>
              </a:rPr>
              <a:t>Интернет-планшетов</a:t>
            </a: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под управлением </a:t>
            </a:r>
            <a:r>
              <a:rPr lang="ru-RU" sz="2600" b="0" i="0" u="none" strike="noStrike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9" tooltip="Android"/>
              </a:rPr>
              <a:t>Android</a:t>
            </a: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ru-RU" sz="26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для защиты </a:t>
            </a:r>
            <a:r>
              <a:rPr lang="ru-RU" sz="26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6" tooltip="Смартфон"/>
              </a:rPr>
              <a:t>смартфонов</a:t>
            </a: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под управлением </a:t>
            </a:r>
            <a:r>
              <a:rPr lang="ru-RU" sz="2600" b="0" i="0" u="none" strike="noStrike" dirty="0" err="1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0" tooltip="BlackBerry OS"/>
              </a:rPr>
              <a:t>BlackBerry</a:t>
            </a:r>
            <a:r>
              <a:rPr lang="ru-RU" sz="2600" b="0" i="0" u="none" strike="noStrike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0" tooltip="BlackBerry OS"/>
              </a:rPr>
              <a:t> OS</a:t>
            </a:r>
            <a:r>
              <a:rPr lang="ru-RU" sz="2600" b="0" i="0" dirty="0">
                <a:solidFill>
                  <a:srgbClr val="7030A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600" b="0" i="0" dirty="0">
              <a:solidFill>
                <a:srgbClr val="7030A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5" name="Стрелка влево 4">
            <a:hlinkClick r:id="rId11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12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2996952"/>
            <a:ext cx="6120680" cy="13707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rgbClr val="7030A0"/>
                </a:solidFill>
              </a:rPr>
              <a:t>Спасибо за внимание!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87"/>
            <a:ext cx="8686800" cy="838200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Dr. </a:t>
            </a:r>
            <a:r>
              <a:rPr lang="ru-RU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endParaRPr lang="ru-RU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Dr. Web — семейство антивирусов, предназначенных для защиты от почтовых и сетевых червей, файловых вирусов, троянских программ, стелс-вирусов, полиморфных вирусов, бестелесных вирусов, макровирусов, вирусов, поражающих документы MS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Office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скрипт-вирусов, шпионского ПО, программ-похитителей паролей, клавиатурных шпионов, программ платного дозвона, рекламного ПО, потенциально опасного ПО, хакерских утилит, программ-люков, программ-шуток, вредоносных скриптов и других вредоносных объектов, а также от спама,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скаминг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-,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фарминг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-, фишинг-сообщений и технического спама. Разрабатывается компанией Доктор Веб.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149" y="161535"/>
            <a:ext cx="7035601" cy="1143000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История создания </a:t>
            </a:r>
            <a:r>
              <a:rPr lang="en-US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</a:t>
            </a:r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endParaRPr lang="ru-RU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67333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История разработки антивируса Игоря Данилова начинается с 1991 года, а под маркой Dr.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антивирусы разрабатываются и распространяются с 1994 года.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1992 год — создание первой версии антивирусной программы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Spider’s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В ней была впервые реализована идея выполнения кода программ в эмуляторе процессора для поиска неизвестных вирусов.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1993 год — участие программы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Spider’s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 международной выставке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CeBIT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27310"/>
            <a:ext cx="7035601" cy="1143000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История создания </a:t>
            </a:r>
            <a:r>
              <a:rPr lang="en-US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</a:t>
            </a:r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endParaRPr lang="ru-RU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772816"/>
            <a:ext cx="8686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1994 год — начало продаж антивируса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Doctor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 Появились вирусы-мутанты, названные позже полиморфными вирусами, которые не смогла определять программа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Aidstest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1995 год — демонстрация Антивирусного комплекта DSAV 2.0. В комплект входит антивирус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Doctor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72244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История создания </a:t>
            </a:r>
            <a:r>
              <a:rPr lang="en-US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</a:t>
            </a:r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endParaRPr lang="ru-RU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1996 год — дебют программы Dr.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на сравнительном тестировании полифагов, проводимом журналом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Virus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Bulletin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более чем впечатляющий — как по уровню знания полиморфных вирусов, так и по качеству эвристического анализатора. 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1997 год — впервые российская антивирусная программа (Dr.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вошла в тройку лучших антивирусов мира по результатам тестирования журнала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Virus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Bulletin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Выходит бета-версия Dr.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для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Novell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NetWare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019" y="204787"/>
            <a:ext cx="7211144" cy="1143000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История создания </a:t>
            </a:r>
            <a:r>
              <a:rPr lang="en-US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</a:t>
            </a:r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endParaRPr lang="ru-RU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166018"/>
            <a:ext cx="86868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1998 год — выход Dr.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4.0. Изменена архитектура и алгоритм работы программы. 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1999 год — Dr.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для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Windows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95/98/NT получает первую награду VB100 в тестах журнала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Virus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Bulletin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Выход коммерческой версии Dr.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для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Windows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95/98/NT. В Dr.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впервые реализована проверка памяти виртуальных машин в среде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Windows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NT.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2000 год — Dr.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получил сертификат соответствия Минобороны РФ. Резко увеличена частота выхода обновлений вирусной базы — до нескольких раз в час.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2001 год — заключено соглашение с компанией Яндекс. С этого момента все письма, проходящие через почтовую систему Яндекс, проверяются с помощью решений Dr.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Стрелка влево 4">
            <a:hlinkClick r:id="rId1" action="ppaction://hlinksldjump"/>
          </p:cNvPr>
          <p:cNvSpPr/>
          <p:nvPr/>
        </p:nvSpPr>
        <p:spPr>
          <a:xfrm>
            <a:off x="192335" y="6165304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233" y="145966"/>
            <a:ext cx="6851104" cy="1143000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История создания </a:t>
            </a:r>
            <a:r>
              <a:rPr lang="en-US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</a:t>
            </a:r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endParaRPr lang="ru-RU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2178" y="1255956"/>
            <a:ext cx="86868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2002 год — создание антивирусных фильтров Dr.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для почтовых серверов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CommuniGate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Выпуск первой бета-версии Dr. Web для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Unix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 уникальной на тот момент функцией — лечением файлов на лету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2007 год — открыто публичное тестирование сервиса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Dr.Web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AV-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Desk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2008 год — появление антивирусного пакета Dr. Web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Security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Space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2009 год — начало бета-тестирования антивирусного продукта Dr. Web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Security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Space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2010 год — выпуск первого в России антивируса под ОС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Android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—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Dr.Web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для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Android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Характерные особенности </a:t>
            </a:r>
            <a:r>
              <a:rPr lang="en-US" sz="40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</a:t>
            </a:r>
            <a:r>
              <a:rPr lang="ru-RU" sz="40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40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2178" y="1374723"/>
            <a:ext cx="8686800" cy="452596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Характерной особенностью антивируса Dr.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является возможность установки на зараженную машину. В процессе установки производится сканирование памяти и файлов автозагрузки, перед сканированием производится обновление вирусной базы. При этом выпуски обновлений вирусных баз производятся с периодичностью в несколько часов и менее.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Origins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Tracing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— алгоритм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несигнатурного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обнаружения вредоносных объектов, который дополняет традиционные сигнатурный поиск и эвристический анализатор, даёт возможность значительно повысить уровень детектирования ранее неизвестных вредоносных программ.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16207"/>
            <a:ext cx="8686800" cy="8382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Характерные особенности </a:t>
            </a:r>
            <a:r>
              <a:rPr lang="en-US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</a:t>
            </a:r>
            <a:r>
              <a:rPr lang="ru-RU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endParaRPr lang="ru-RU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Dr.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Shield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— механизм борьбы с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руткитами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реализованный в виде драйвера компонент антивирусного сканера, обеспечивает доступ к вирусным объектам, скрывающимся в глубинах операционной системы.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Fly-code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— эмулятор нового с динамической трансляцией кода, реализующий механизм универсальной распаковки вирусов, защищённых от анализа и детектирования одним или цепочкой новых и/или неизвестных упаковщиков,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крипторов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</a:t>
            </a:r>
            <a:r>
              <a:rPr lang="ru-RU" sz="2400" dirty="0" err="1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дропперов</a:t>
            </a:r>
            <a:r>
              <a:rPr lang="ru-RU" sz="2400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Стрелка влево 4">
            <a:hlinkClick r:id="rId1" action="ppaction://hlinksldjump"/>
          </p:cNvPr>
          <p:cNvSpPr/>
          <p:nvPr/>
        </p:nvSpPr>
        <p:spPr>
          <a:xfrm>
            <a:off x="322178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лево 4">
            <a:hlinkClick r:id="rId2" action="ppaction://hlinksldjump"/>
          </p:cNvPr>
          <p:cNvSpPr/>
          <p:nvPr/>
        </p:nvSpPr>
        <p:spPr>
          <a:xfrm rot="10800000">
            <a:off x="7596336" y="5877272"/>
            <a:ext cx="937454" cy="69269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7070</Words>
  <Application>WPS Presentation</Application>
  <PresentationFormat>Экран (4:3)</PresentationFormat>
  <Paragraphs>99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SimSun</vt:lpstr>
      <vt:lpstr>Wingdings</vt:lpstr>
      <vt:lpstr>Wingdings 2</vt:lpstr>
      <vt:lpstr>Calibri</vt:lpstr>
      <vt:lpstr>Franklin Gothic Book</vt:lpstr>
      <vt:lpstr>Microsoft YaHei</vt:lpstr>
      <vt:lpstr>Arial Unicode MS</vt:lpstr>
      <vt:lpstr>Franklin Gothic Medium</vt:lpstr>
      <vt:lpstr>Трек</vt:lpstr>
      <vt:lpstr>PowerPoint 演示文稿</vt:lpstr>
      <vt:lpstr>Dr. Web</vt:lpstr>
      <vt:lpstr>История создания Dr. Web</vt:lpstr>
      <vt:lpstr>История создания Dr. Web</vt:lpstr>
      <vt:lpstr>История создания Dr. Web</vt:lpstr>
      <vt:lpstr>История создания Dr. Web</vt:lpstr>
      <vt:lpstr>История создания Dr. Web</vt:lpstr>
      <vt:lpstr>Характерные особенности Dr. Web </vt:lpstr>
      <vt:lpstr>Характерные особенности Dr. Web</vt:lpstr>
      <vt:lpstr>Характерные особенности Dr. Web</vt:lpstr>
      <vt:lpstr>Характерные особенности Dr. Web</vt:lpstr>
      <vt:lpstr>Особенности</vt:lpstr>
      <vt:lpstr>PowerPoint 演示文稿</vt:lpstr>
      <vt:lpstr>Основные продукты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Dvorec</cp:lastModifiedBy>
  <cp:revision>2</cp:revision>
  <dcterms:created xsi:type="dcterms:W3CDTF">2017-04-05T07:07:00Z</dcterms:created>
  <dcterms:modified xsi:type="dcterms:W3CDTF">2023-02-15T10:44:16Z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8E43B5FF09BD44FE8709D581E7803E2A</vt:lpwstr>
  </property>
  <property fmtid="{D5CDD505-2E9C-101B-9397-08002B2CF9AE}" pid="3" name="KSOProductBuildVer">
    <vt:lpwstr>1049-11.2.0.11440</vt:lpwstr>
  </property>
</Properties>
</file>